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0" r:id="rId1"/>
  </p:sldMasterIdLst>
  <p:notesMasterIdLst>
    <p:notesMasterId r:id="rId50"/>
  </p:notesMasterIdLst>
  <p:handoutMasterIdLst>
    <p:handoutMasterId r:id="rId51"/>
  </p:handoutMasterIdLst>
  <p:sldIdLst>
    <p:sldId id="351" r:id="rId2"/>
    <p:sldId id="340" r:id="rId3"/>
    <p:sldId id="311" r:id="rId4"/>
    <p:sldId id="305" r:id="rId5"/>
    <p:sldId id="306" r:id="rId6"/>
    <p:sldId id="341" r:id="rId7"/>
    <p:sldId id="360" r:id="rId8"/>
    <p:sldId id="307" r:id="rId9"/>
    <p:sldId id="308" r:id="rId10"/>
    <p:sldId id="365" r:id="rId11"/>
    <p:sldId id="366" r:id="rId12"/>
    <p:sldId id="367" r:id="rId13"/>
    <p:sldId id="391" r:id="rId14"/>
    <p:sldId id="390" r:id="rId15"/>
    <p:sldId id="368" r:id="rId16"/>
    <p:sldId id="392" r:id="rId17"/>
    <p:sldId id="393" r:id="rId18"/>
    <p:sldId id="395" r:id="rId19"/>
    <p:sldId id="397" r:id="rId20"/>
    <p:sldId id="398" r:id="rId21"/>
    <p:sldId id="399" r:id="rId22"/>
    <p:sldId id="400" r:id="rId23"/>
    <p:sldId id="401" r:id="rId24"/>
    <p:sldId id="402" r:id="rId25"/>
    <p:sldId id="389" r:id="rId26"/>
    <p:sldId id="388" r:id="rId27"/>
    <p:sldId id="384" r:id="rId28"/>
    <p:sldId id="403" r:id="rId29"/>
    <p:sldId id="404" r:id="rId30"/>
    <p:sldId id="373" r:id="rId31"/>
    <p:sldId id="406" r:id="rId32"/>
    <p:sldId id="407" r:id="rId33"/>
    <p:sldId id="411" r:id="rId34"/>
    <p:sldId id="409" r:id="rId35"/>
    <p:sldId id="412" r:id="rId36"/>
    <p:sldId id="414" r:id="rId37"/>
    <p:sldId id="416" r:id="rId38"/>
    <p:sldId id="417" r:id="rId39"/>
    <p:sldId id="382" r:id="rId40"/>
    <p:sldId id="309" r:id="rId41"/>
    <p:sldId id="310" r:id="rId42"/>
    <p:sldId id="312" r:id="rId43"/>
    <p:sldId id="352" r:id="rId44"/>
    <p:sldId id="353" r:id="rId45"/>
    <p:sldId id="354" r:id="rId46"/>
    <p:sldId id="355" r:id="rId47"/>
    <p:sldId id="356" r:id="rId48"/>
    <p:sldId id="359" r:id="rId49"/>
  </p:sldIdLst>
  <p:sldSz cx="9144000" cy="6858000" type="screen4x3"/>
  <p:notesSz cx="6858000" cy="9144000"/>
  <p:defaultTextStyle>
    <a:defPPr>
      <a:defRPr lang="pl-PL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modifyVerifier cryptProviderType="rsaFull" cryptAlgorithmClass="hash" cryptAlgorithmType="typeAny" cryptAlgorithmSid="4" spinCount="100000" saltData="8wmzS4Zkz0KDAqQiQNMU+g==" hashData="T+k2O/MU/xH8Rx4eQ+m7KaZLm94=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E40"/>
    <a:srgbClr val="006600"/>
    <a:srgbClr val="BCE292"/>
    <a:srgbClr val="FF4141"/>
    <a:srgbClr val="FF3737"/>
    <a:srgbClr val="003300"/>
    <a:srgbClr val="FF4343"/>
    <a:srgbClr val="FF7D7D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438" autoAdjust="0"/>
    <p:restoredTop sz="94595" autoAdjust="0"/>
  </p:normalViewPr>
  <p:slideViewPr>
    <p:cSldViewPr>
      <p:cViewPr>
        <p:scale>
          <a:sx n="120" d="100"/>
          <a:sy n="120" d="100"/>
        </p:scale>
        <p:origin x="-642" y="89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2508" y="-90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Relationship Id="rId6" Type="http://schemas.openxmlformats.org/officeDocument/2006/relationships/image" Target="../media/image10.wmf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image" Target="../media/image45.wmf"/><Relationship Id="rId1" Type="http://schemas.openxmlformats.org/officeDocument/2006/relationships/image" Target="../media/image44.wmf"/><Relationship Id="rId5" Type="http://schemas.openxmlformats.org/officeDocument/2006/relationships/image" Target="../media/image48.wmf"/><Relationship Id="rId4" Type="http://schemas.openxmlformats.org/officeDocument/2006/relationships/image" Target="../media/image47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2" Type="http://schemas.openxmlformats.org/officeDocument/2006/relationships/image" Target="../media/image50.wmf"/><Relationship Id="rId1" Type="http://schemas.openxmlformats.org/officeDocument/2006/relationships/image" Target="../media/image49.wmf"/><Relationship Id="rId5" Type="http://schemas.openxmlformats.org/officeDocument/2006/relationships/image" Target="../media/image53.wmf"/><Relationship Id="rId4" Type="http://schemas.openxmlformats.org/officeDocument/2006/relationships/image" Target="../media/image52.wmf"/></Relationships>
</file>

<file path=ppt/drawings/_rels/vmlDrawing12.vml.rels><?xml version="1.0" encoding="UTF-8" standalone="yes"?>
<Relationships xmlns="http://schemas.openxmlformats.org/package/2006/relationships"><Relationship Id="rId8" Type="http://schemas.openxmlformats.org/officeDocument/2006/relationships/image" Target="../media/image61.wmf"/><Relationship Id="rId3" Type="http://schemas.openxmlformats.org/officeDocument/2006/relationships/image" Target="../media/image56.wmf"/><Relationship Id="rId7" Type="http://schemas.openxmlformats.org/officeDocument/2006/relationships/image" Target="../media/image60.wmf"/><Relationship Id="rId2" Type="http://schemas.openxmlformats.org/officeDocument/2006/relationships/image" Target="../media/image55.wmf"/><Relationship Id="rId1" Type="http://schemas.openxmlformats.org/officeDocument/2006/relationships/image" Target="../media/image54.wmf"/><Relationship Id="rId6" Type="http://schemas.openxmlformats.org/officeDocument/2006/relationships/image" Target="../media/image59.wmf"/><Relationship Id="rId5" Type="http://schemas.openxmlformats.org/officeDocument/2006/relationships/image" Target="../media/image58.wmf"/><Relationship Id="rId4" Type="http://schemas.openxmlformats.org/officeDocument/2006/relationships/image" Target="../media/image57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64.wmf"/><Relationship Id="rId2" Type="http://schemas.openxmlformats.org/officeDocument/2006/relationships/image" Target="../media/image63.wmf"/><Relationship Id="rId1" Type="http://schemas.openxmlformats.org/officeDocument/2006/relationships/image" Target="../media/image62.wmf"/></Relationships>
</file>

<file path=ppt/drawings/_rels/vmlDrawing14.v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../media/image67.wmf"/><Relationship Id="rId7" Type="http://schemas.openxmlformats.org/officeDocument/2006/relationships/image" Target="../media/image71.wmf"/><Relationship Id="rId2" Type="http://schemas.openxmlformats.org/officeDocument/2006/relationships/image" Target="../media/image66.wmf"/><Relationship Id="rId1" Type="http://schemas.openxmlformats.org/officeDocument/2006/relationships/image" Target="../media/image65.wmf"/><Relationship Id="rId6" Type="http://schemas.openxmlformats.org/officeDocument/2006/relationships/image" Target="../media/image70.wmf"/><Relationship Id="rId5" Type="http://schemas.openxmlformats.org/officeDocument/2006/relationships/image" Target="../media/image69.wmf"/><Relationship Id="rId4" Type="http://schemas.openxmlformats.org/officeDocument/2006/relationships/image" Target="../media/image68.wmf"/><Relationship Id="rId9" Type="http://schemas.openxmlformats.org/officeDocument/2006/relationships/image" Target="../media/image72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75.wmf"/><Relationship Id="rId2" Type="http://schemas.openxmlformats.org/officeDocument/2006/relationships/image" Target="../media/image74.wmf"/><Relationship Id="rId1" Type="http://schemas.openxmlformats.org/officeDocument/2006/relationships/image" Target="../media/image73.wmf"/><Relationship Id="rId5" Type="http://schemas.openxmlformats.org/officeDocument/2006/relationships/image" Target="../media/image77.wmf"/><Relationship Id="rId4" Type="http://schemas.openxmlformats.org/officeDocument/2006/relationships/image" Target="../media/image76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80.wmf"/><Relationship Id="rId2" Type="http://schemas.openxmlformats.org/officeDocument/2006/relationships/image" Target="../media/image79.wmf"/><Relationship Id="rId1" Type="http://schemas.openxmlformats.org/officeDocument/2006/relationships/image" Target="../media/image78.wmf"/><Relationship Id="rId6" Type="http://schemas.openxmlformats.org/officeDocument/2006/relationships/image" Target="../media/image83.wmf"/><Relationship Id="rId5" Type="http://schemas.openxmlformats.org/officeDocument/2006/relationships/image" Target="../media/image82.wmf"/><Relationship Id="rId4" Type="http://schemas.openxmlformats.org/officeDocument/2006/relationships/image" Target="../media/image81.wmf"/></Relationships>
</file>

<file path=ppt/drawings/_rels/vmlDrawing17.vml.rels><?xml version="1.0" encoding="UTF-8" standalone="yes"?>
<Relationships xmlns="http://schemas.openxmlformats.org/package/2006/relationships"><Relationship Id="rId8" Type="http://schemas.openxmlformats.org/officeDocument/2006/relationships/image" Target="../media/image91.wmf"/><Relationship Id="rId3" Type="http://schemas.openxmlformats.org/officeDocument/2006/relationships/image" Target="../media/image86.wmf"/><Relationship Id="rId7" Type="http://schemas.openxmlformats.org/officeDocument/2006/relationships/image" Target="../media/image90.wmf"/><Relationship Id="rId2" Type="http://schemas.openxmlformats.org/officeDocument/2006/relationships/image" Target="../media/image85.wmf"/><Relationship Id="rId1" Type="http://schemas.openxmlformats.org/officeDocument/2006/relationships/image" Target="../media/image84.wmf"/><Relationship Id="rId6" Type="http://schemas.openxmlformats.org/officeDocument/2006/relationships/image" Target="../media/image89.wmf"/><Relationship Id="rId11" Type="http://schemas.openxmlformats.org/officeDocument/2006/relationships/image" Target="../media/image94.wmf"/><Relationship Id="rId5" Type="http://schemas.openxmlformats.org/officeDocument/2006/relationships/image" Target="../media/image88.wmf"/><Relationship Id="rId10" Type="http://schemas.openxmlformats.org/officeDocument/2006/relationships/image" Target="../media/image93.wmf"/><Relationship Id="rId4" Type="http://schemas.openxmlformats.org/officeDocument/2006/relationships/image" Target="../media/image87.wmf"/><Relationship Id="rId9" Type="http://schemas.openxmlformats.org/officeDocument/2006/relationships/image" Target="../media/image92.wmf"/></Relationships>
</file>

<file path=ppt/drawings/_rels/vmlDrawing18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wmf"/><Relationship Id="rId3" Type="http://schemas.openxmlformats.org/officeDocument/2006/relationships/image" Target="../media/image97.wmf"/><Relationship Id="rId7" Type="http://schemas.openxmlformats.org/officeDocument/2006/relationships/image" Target="../media/image101.wmf"/><Relationship Id="rId2" Type="http://schemas.openxmlformats.org/officeDocument/2006/relationships/image" Target="../media/image96.wmf"/><Relationship Id="rId1" Type="http://schemas.openxmlformats.org/officeDocument/2006/relationships/image" Target="../media/image95.wmf"/><Relationship Id="rId6" Type="http://schemas.openxmlformats.org/officeDocument/2006/relationships/image" Target="../media/image100.wmf"/><Relationship Id="rId5" Type="http://schemas.openxmlformats.org/officeDocument/2006/relationships/image" Target="../media/image99.wmf"/><Relationship Id="rId10" Type="http://schemas.openxmlformats.org/officeDocument/2006/relationships/image" Target="../media/image104.wmf"/><Relationship Id="rId4" Type="http://schemas.openxmlformats.org/officeDocument/2006/relationships/image" Target="../media/image98.wmf"/><Relationship Id="rId9" Type="http://schemas.openxmlformats.org/officeDocument/2006/relationships/image" Target="../media/image103.wmf"/></Relationships>
</file>

<file path=ppt/drawings/_rels/vmlDrawing19.v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wmf"/><Relationship Id="rId3" Type="http://schemas.openxmlformats.org/officeDocument/2006/relationships/image" Target="../media/image107.wmf"/><Relationship Id="rId7" Type="http://schemas.openxmlformats.org/officeDocument/2006/relationships/image" Target="../media/image110.wmf"/><Relationship Id="rId2" Type="http://schemas.openxmlformats.org/officeDocument/2006/relationships/image" Target="../media/image106.wmf"/><Relationship Id="rId1" Type="http://schemas.openxmlformats.org/officeDocument/2006/relationships/image" Target="../media/image105.wmf"/><Relationship Id="rId6" Type="http://schemas.openxmlformats.org/officeDocument/2006/relationships/image" Target="NULL"/><Relationship Id="rId11" Type="http://schemas.openxmlformats.org/officeDocument/2006/relationships/image" Target="../media/image114.wmf"/><Relationship Id="rId5" Type="http://schemas.openxmlformats.org/officeDocument/2006/relationships/image" Target="../media/image109.wmf"/><Relationship Id="rId10" Type="http://schemas.openxmlformats.org/officeDocument/2006/relationships/image" Target="../media/image113.wmf"/><Relationship Id="rId4" Type="http://schemas.openxmlformats.org/officeDocument/2006/relationships/image" Target="../media/image108.wmf"/><Relationship Id="rId9" Type="http://schemas.openxmlformats.org/officeDocument/2006/relationships/image" Target="../media/image112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Relationship Id="rId4" Type="http://schemas.openxmlformats.org/officeDocument/2006/relationships/image" Target="../media/image14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wmf"/><Relationship Id="rId2" Type="http://schemas.openxmlformats.org/officeDocument/2006/relationships/image" Target="../media/image116.wmf"/><Relationship Id="rId1" Type="http://schemas.openxmlformats.org/officeDocument/2006/relationships/image" Target="../media/image115.wmf"/><Relationship Id="rId4" Type="http://schemas.openxmlformats.org/officeDocument/2006/relationships/image" Target="NULL"/></Relationships>
</file>

<file path=ppt/drawings/_rels/vmlDrawing2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25.wmf"/><Relationship Id="rId3" Type="http://schemas.openxmlformats.org/officeDocument/2006/relationships/image" Target="../media/image120.wmf"/><Relationship Id="rId7" Type="http://schemas.openxmlformats.org/officeDocument/2006/relationships/image" Target="../media/image124.wmf"/><Relationship Id="rId2" Type="http://schemas.openxmlformats.org/officeDocument/2006/relationships/image" Target="../media/image119.wmf"/><Relationship Id="rId1" Type="http://schemas.openxmlformats.org/officeDocument/2006/relationships/image" Target="../media/image118.wmf"/><Relationship Id="rId6" Type="http://schemas.openxmlformats.org/officeDocument/2006/relationships/image" Target="../media/image123.wmf"/><Relationship Id="rId5" Type="http://schemas.openxmlformats.org/officeDocument/2006/relationships/image" Target="../media/image122.wmf"/><Relationship Id="rId4" Type="http://schemas.openxmlformats.org/officeDocument/2006/relationships/image" Target="../media/image121.wmf"/><Relationship Id="rId9" Type="http://schemas.openxmlformats.org/officeDocument/2006/relationships/image" Target="../media/image126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wmf"/><Relationship Id="rId2" Type="http://schemas.openxmlformats.org/officeDocument/2006/relationships/image" Target="../media/image128.wmf"/><Relationship Id="rId1" Type="http://schemas.openxmlformats.org/officeDocument/2006/relationships/image" Target="../media/image127.wmf"/><Relationship Id="rId4" Type="http://schemas.openxmlformats.org/officeDocument/2006/relationships/image" Target="../media/image130.w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wmf"/><Relationship Id="rId2" Type="http://schemas.openxmlformats.org/officeDocument/2006/relationships/image" Target="../media/image132.wmf"/><Relationship Id="rId1" Type="http://schemas.openxmlformats.org/officeDocument/2006/relationships/image" Target="../media/image131.wmf"/><Relationship Id="rId4" Type="http://schemas.openxmlformats.org/officeDocument/2006/relationships/image" Target="../media/image134.wmf"/></Relationships>
</file>

<file path=ppt/drawings/_rels/vmlDrawing24.vml.rels><?xml version="1.0" encoding="UTF-8" standalone="yes"?>
<Relationships xmlns="http://schemas.openxmlformats.org/package/2006/relationships"><Relationship Id="rId8" Type="http://schemas.openxmlformats.org/officeDocument/2006/relationships/image" Target="../media/image142.wmf"/><Relationship Id="rId3" Type="http://schemas.openxmlformats.org/officeDocument/2006/relationships/image" Target="../media/image137.wmf"/><Relationship Id="rId7" Type="http://schemas.openxmlformats.org/officeDocument/2006/relationships/image" Target="../media/image141.wmf"/><Relationship Id="rId2" Type="http://schemas.openxmlformats.org/officeDocument/2006/relationships/image" Target="../media/image136.wmf"/><Relationship Id="rId1" Type="http://schemas.openxmlformats.org/officeDocument/2006/relationships/image" Target="../media/image135.wmf"/><Relationship Id="rId6" Type="http://schemas.openxmlformats.org/officeDocument/2006/relationships/image" Target="../media/image140.wmf"/><Relationship Id="rId5" Type="http://schemas.openxmlformats.org/officeDocument/2006/relationships/image" Target="../media/image139.wmf"/><Relationship Id="rId10" Type="http://schemas.openxmlformats.org/officeDocument/2006/relationships/image" Target="../media/image144.wmf"/><Relationship Id="rId4" Type="http://schemas.openxmlformats.org/officeDocument/2006/relationships/image" Target="../media/image138.wmf"/><Relationship Id="rId9" Type="http://schemas.openxmlformats.org/officeDocument/2006/relationships/image" Target="../media/image143.wmf"/></Relationships>
</file>

<file path=ppt/drawings/_rels/vmlDrawing2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7.wmf"/><Relationship Id="rId2" Type="http://schemas.openxmlformats.org/officeDocument/2006/relationships/image" Target="../media/image146.wmf"/><Relationship Id="rId1" Type="http://schemas.openxmlformats.org/officeDocument/2006/relationships/image" Target="../media/image145.wmf"/><Relationship Id="rId6" Type="http://schemas.openxmlformats.org/officeDocument/2006/relationships/image" Target="../media/image150.wmf"/><Relationship Id="rId5" Type="http://schemas.openxmlformats.org/officeDocument/2006/relationships/image" Target="../media/image149.wmf"/><Relationship Id="rId4" Type="http://schemas.openxmlformats.org/officeDocument/2006/relationships/image" Target="../media/image148.wmf"/></Relationships>
</file>

<file path=ppt/drawings/_rels/vmlDrawing2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3.wmf"/><Relationship Id="rId2" Type="http://schemas.openxmlformats.org/officeDocument/2006/relationships/image" Target="../media/image152.wmf"/><Relationship Id="rId1" Type="http://schemas.openxmlformats.org/officeDocument/2006/relationships/image" Target="../media/image151.wmf"/><Relationship Id="rId5" Type="http://schemas.openxmlformats.org/officeDocument/2006/relationships/image" Target="../media/image155.wmf"/><Relationship Id="rId4" Type="http://schemas.openxmlformats.org/officeDocument/2006/relationships/image" Target="../media/image154.wmf"/></Relationships>
</file>

<file path=ppt/drawings/_rels/vmlDrawing2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8.wmf"/><Relationship Id="rId2" Type="http://schemas.openxmlformats.org/officeDocument/2006/relationships/image" Target="../media/image157.wmf"/><Relationship Id="rId1" Type="http://schemas.openxmlformats.org/officeDocument/2006/relationships/image" Target="../media/image156.wmf"/><Relationship Id="rId5" Type="http://schemas.openxmlformats.org/officeDocument/2006/relationships/image" Target="../media/image160.wmf"/><Relationship Id="rId4" Type="http://schemas.openxmlformats.org/officeDocument/2006/relationships/image" Target="../media/image159.wmf"/></Relationships>
</file>

<file path=ppt/drawings/_rels/vmlDrawing2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3.wmf"/><Relationship Id="rId2" Type="http://schemas.openxmlformats.org/officeDocument/2006/relationships/image" Target="../media/image162.wmf"/><Relationship Id="rId1" Type="http://schemas.openxmlformats.org/officeDocument/2006/relationships/image" Target="../media/image161.wmf"/></Relationships>
</file>

<file path=ppt/drawings/_rels/vmlDrawing2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6.wmf"/><Relationship Id="rId2" Type="http://schemas.openxmlformats.org/officeDocument/2006/relationships/image" Target="../media/image165.wmf"/><Relationship Id="rId1" Type="http://schemas.openxmlformats.org/officeDocument/2006/relationships/image" Target="../media/image16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3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9.wmf"/><Relationship Id="rId2" Type="http://schemas.openxmlformats.org/officeDocument/2006/relationships/image" Target="../media/image168.wmf"/><Relationship Id="rId1" Type="http://schemas.openxmlformats.org/officeDocument/2006/relationships/image" Target="../media/image167.wmf"/><Relationship Id="rId6" Type="http://schemas.openxmlformats.org/officeDocument/2006/relationships/image" Target="../media/image172.wmf"/><Relationship Id="rId5" Type="http://schemas.openxmlformats.org/officeDocument/2006/relationships/image" Target="../media/image171.wmf"/><Relationship Id="rId4" Type="http://schemas.openxmlformats.org/officeDocument/2006/relationships/image" Target="../media/image170.wmf"/></Relationships>
</file>

<file path=ppt/drawings/_rels/vmlDrawing3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5.wmf"/><Relationship Id="rId7" Type="http://schemas.openxmlformats.org/officeDocument/2006/relationships/image" Target="../media/image179.wmf"/><Relationship Id="rId2" Type="http://schemas.openxmlformats.org/officeDocument/2006/relationships/image" Target="../media/image174.wmf"/><Relationship Id="rId1" Type="http://schemas.openxmlformats.org/officeDocument/2006/relationships/image" Target="../media/image173.wmf"/><Relationship Id="rId6" Type="http://schemas.openxmlformats.org/officeDocument/2006/relationships/image" Target="../media/image178.wmf"/><Relationship Id="rId5" Type="http://schemas.openxmlformats.org/officeDocument/2006/relationships/image" Target="../media/image177.wmf"/><Relationship Id="rId4" Type="http://schemas.openxmlformats.org/officeDocument/2006/relationships/image" Target="../media/image176.wmf"/></Relationships>
</file>

<file path=ppt/drawings/_rels/vmlDrawing3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87.wmf"/><Relationship Id="rId13" Type="http://schemas.openxmlformats.org/officeDocument/2006/relationships/image" Target="../media/image192.wmf"/><Relationship Id="rId3" Type="http://schemas.openxmlformats.org/officeDocument/2006/relationships/image" Target="../media/image182.wmf"/><Relationship Id="rId7" Type="http://schemas.openxmlformats.org/officeDocument/2006/relationships/image" Target="../media/image186.wmf"/><Relationship Id="rId12" Type="http://schemas.openxmlformats.org/officeDocument/2006/relationships/image" Target="../media/image191.wmf"/><Relationship Id="rId2" Type="http://schemas.openxmlformats.org/officeDocument/2006/relationships/image" Target="../media/image181.wmf"/><Relationship Id="rId1" Type="http://schemas.openxmlformats.org/officeDocument/2006/relationships/image" Target="../media/image180.wmf"/><Relationship Id="rId6" Type="http://schemas.openxmlformats.org/officeDocument/2006/relationships/image" Target="../media/image185.wmf"/><Relationship Id="rId11" Type="http://schemas.openxmlformats.org/officeDocument/2006/relationships/image" Target="../media/image190.wmf"/><Relationship Id="rId5" Type="http://schemas.openxmlformats.org/officeDocument/2006/relationships/image" Target="../media/image184.wmf"/><Relationship Id="rId10" Type="http://schemas.openxmlformats.org/officeDocument/2006/relationships/image" Target="../media/image189.wmf"/><Relationship Id="rId4" Type="http://schemas.openxmlformats.org/officeDocument/2006/relationships/image" Target="../media/image183.wmf"/><Relationship Id="rId9" Type="http://schemas.openxmlformats.org/officeDocument/2006/relationships/image" Target="../media/image188.wmf"/></Relationships>
</file>

<file path=ppt/drawings/_rels/vmlDrawing3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5.wmf"/><Relationship Id="rId2" Type="http://schemas.openxmlformats.org/officeDocument/2006/relationships/image" Target="../media/image194.wmf"/><Relationship Id="rId1" Type="http://schemas.openxmlformats.org/officeDocument/2006/relationships/image" Target="../media/image193.wmf"/></Relationships>
</file>

<file path=ppt/drawings/_rels/vmlDrawing34.vml.rels><?xml version="1.0" encoding="UTF-8" standalone="yes"?>
<Relationships xmlns="http://schemas.openxmlformats.org/package/2006/relationships"><Relationship Id="rId8" Type="http://schemas.openxmlformats.org/officeDocument/2006/relationships/image" Target="../media/image203.wmf"/><Relationship Id="rId3" Type="http://schemas.openxmlformats.org/officeDocument/2006/relationships/image" Target="../media/image198.wmf"/><Relationship Id="rId7" Type="http://schemas.openxmlformats.org/officeDocument/2006/relationships/image" Target="../media/image202.wmf"/><Relationship Id="rId2" Type="http://schemas.openxmlformats.org/officeDocument/2006/relationships/image" Target="../media/image197.wmf"/><Relationship Id="rId1" Type="http://schemas.openxmlformats.org/officeDocument/2006/relationships/image" Target="../media/image196.wmf"/><Relationship Id="rId6" Type="http://schemas.openxmlformats.org/officeDocument/2006/relationships/image" Target="../media/image201.wmf"/><Relationship Id="rId5" Type="http://schemas.openxmlformats.org/officeDocument/2006/relationships/image" Target="../media/image200.wmf"/><Relationship Id="rId4" Type="http://schemas.openxmlformats.org/officeDocument/2006/relationships/image" Target="../media/image199.wmf"/><Relationship Id="rId9" Type="http://schemas.openxmlformats.org/officeDocument/2006/relationships/image" Target="../media/image204.wmf"/></Relationships>
</file>

<file path=ppt/drawings/_rels/vmlDrawing3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7.wmf"/><Relationship Id="rId1" Type="http://schemas.openxmlformats.org/officeDocument/2006/relationships/image" Target="../media/image206.wmf"/></Relationships>
</file>

<file path=ppt/drawings/_rels/vmlDrawing3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wmf"/><Relationship Id="rId2" Type="http://schemas.openxmlformats.org/officeDocument/2006/relationships/image" Target="../media/image209.wmf"/><Relationship Id="rId1" Type="http://schemas.openxmlformats.org/officeDocument/2006/relationships/image" Target="../media/image208.wmf"/><Relationship Id="rId6" Type="http://schemas.openxmlformats.org/officeDocument/2006/relationships/image" Target="../media/image213.wmf"/><Relationship Id="rId5" Type="http://schemas.openxmlformats.org/officeDocument/2006/relationships/image" Target="../media/image212.wmf"/><Relationship Id="rId4" Type="http://schemas.openxmlformats.org/officeDocument/2006/relationships/image" Target="../media/image211.wmf"/></Relationships>
</file>

<file path=ppt/drawings/_rels/vmlDrawing3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6.wmf"/><Relationship Id="rId2" Type="http://schemas.openxmlformats.org/officeDocument/2006/relationships/image" Target="../media/image215.wmf"/><Relationship Id="rId1" Type="http://schemas.openxmlformats.org/officeDocument/2006/relationships/image" Target="../media/image214.wmf"/><Relationship Id="rId4" Type="http://schemas.openxmlformats.org/officeDocument/2006/relationships/image" Target="../media/image217.wmf"/></Relationships>
</file>

<file path=ppt/drawings/_rels/vmlDrawing3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9.wmf"/><Relationship Id="rId1" Type="http://schemas.openxmlformats.org/officeDocument/2006/relationships/image" Target="../media/image218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3" Type="http://schemas.openxmlformats.org/officeDocument/2006/relationships/image" Target="../media/image22.wmf"/><Relationship Id="rId7" Type="http://schemas.openxmlformats.org/officeDocument/2006/relationships/image" Target="../media/image26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Relationship Id="rId6" Type="http://schemas.openxmlformats.org/officeDocument/2006/relationships/image" Target="../media/image25.wmf"/><Relationship Id="rId5" Type="http://schemas.openxmlformats.org/officeDocument/2006/relationships/image" Target="../media/image24.wmf"/><Relationship Id="rId4" Type="http://schemas.openxmlformats.org/officeDocument/2006/relationships/image" Target="../media/image23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drawings/_rels/vmlDrawing8.vml.rels><?xml version="1.0" encoding="UTF-8" standalone="yes"?>
<Relationships xmlns="http://schemas.openxmlformats.org/package/2006/relationships"><Relationship Id="rId8" Type="http://schemas.openxmlformats.org/officeDocument/2006/relationships/image" Target="../media/image38.wmf"/><Relationship Id="rId3" Type="http://schemas.openxmlformats.org/officeDocument/2006/relationships/image" Target="../media/image33.wmf"/><Relationship Id="rId7" Type="http://schemas.openxmlformats.org/officeDocument/2006/relationships/image" Target="../media/image37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Relationship Id="rId6" Type="http://schemas.openxmlformats.org/officeDocument/2006/relationships/image" Target="../media/image36.wmf"/><Relationship Id="rId5" Type="http://schemas.openxmlformats.org/officeDocument/2006/relationships/image" Target="../media/image35.wmf"/><Relationship Id="rId4" Type="http://schemas.openxmlformats.org/officeDocument/2006/relationships/image" Target="../media/image34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40.wmf"/><Relationship Id="rId1" Type="http://schemas.openxmlformats.org/officeDocument/2006/relationships/image" Target="../media/image39.wmf"/><Relationship Id="rId6" Type="http://schemas.openxmlformats.org/officeDocument/2006/relationships/image" Target="../media/image35.wmf"/><Relationship Id="rId5" Type="http://schemas.openxmlformats.org/officeDocument/2006/relationships/image" Target="../media/image43.wmf"/><Relationship Id="rId4" Type="http://schemas.openxmlformats.org/officeDocument/2006/relationships/image" Target="../media/image4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FC3DC14-2CB6-4132-A5F9-3F3DAF84530D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91861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CC8BC8E-7B8D-4C22-914F-BB8DB74F140D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690217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7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pl-PL" altLang="pl-PL" smtClean="0"/>
              <a:t>Strona tytułowa</a:t>
            </a:r>
          </a:p>
        </p:txBody>
      </p:sp>
      <p:sp>
        <p:nvSpPr>
          <p:cNvPr id="6148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BF74BA0D-96CD-4515-9FC7-FAA59BB1A948}" type="slidenum">
              <a:rPr lang="pl-PL" altLang="pl-PL" sz="1200" smtClean="0"/>
              <a:pPr/>
              <a:t>1</a:t>
            </a:fld>
            <a:endParaRPr lang="pl-PL" altLang="pl-PL" sz="120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lo_wymiar_pp_zaokraglo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0"/>
            <a:ext cx="8316912" cy="621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273800"/>
            <a:ext cx="790575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735013" y="5032375"/>
            <a:ext cx="5276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pl-PL" altLang="pl-PL" sz="1800">
              <a:latin typeface="Arial" charset="0"/>
            </a:endParaRPr>
          </a:p>
        </p:txBody>
      </p:sp>
      <p:pic>
        <p:nvPicPr>
          <p:cNvPr id="7" name="Picture 8" descr="tl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43200" y="-6324600"/>
            <a:ext cx="1465262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116013" y="119697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 wzorca tytułu</a:t>
            </a:r>
          </a:p>
        </p:txBody>
      </p:sp>
      <p:sp>
        <p:nvSpPr>
          <p:cNvPr id="7168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835150" y="32131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i="1"/>
            </a:lvl1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8" name="Text Box 7"/>
          <p:cNvSpPr txBox="1">
            <a:spLocks noChangeArrowheads="1"/>
          </p:cNvSpPr>
          <p:nvPr userDrawn="1"/>
        </p:nvSpPr>
        <p:spPr bwMode="auto">
          <a:xfrm>
            <a:off x="3595880" y="6308725"/>
            <a:ext cx="289681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pl-PL" sz="2000" i="1" smtClean="0">
                <a:solidFill>
                  <a:schemeClr val="bg1"/>
                </a:solidFill>
                <a:latin typeface="Calibri" pitchFamily="34" charset="0"/>
              </a:rPr>
              <a:t>http://www.plans.com.pl</a:t>
            </a:r>
            <a:endParaRPr lang="pl-PL" sz="2000" i="1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89275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877327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921500" y="260350"/>
            <a:ext cx="1909763" cy="5865813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1187450" y="260350"/>
            <a:ext cx="5581650" cy="5865813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951553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ytuł, tekst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87450" y="260350"/>
            <a:ext cx="7643813" cy="63341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1"/>
          </p:nvPr>
        </p:nvSpPr>
        <p:spPr>
          <a:xfrm>
            <a:off x="1187450" y="1196975"/>
            <a:ext cx="3744913" cy="49291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5084763" y="1196975"/>
            <a:ext cx="3746500" cy="49291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243752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ytuł, zawartość i 2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87450" y="260350"/>
            <a:ext cx="7643813" cy="63341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187450" y="1196975"/>
            <a:ext cx="3744913" cy="49291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2"/>
          </p:nvPr>
        </p:nvSpPr>
        <p:spPr>
          <a:xfrm>
            <a:off x="5084763" y="1196975"/>
            <a:ext cx="3746500" cy="23876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3"/>
          </p:nvPr>
        </p:nvSpPr>
        <p:spPr>
          <a:xfrm>
            <a:off x="5084763" y="3736975"/>
            <a:ext cx="3746500" cy="23891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617882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/>
          </p:nvPr>
        </p:nvSpPr>
        <p:spPr>
          <a:xfrm>
            <a:off x="1187450" y="260350"/>
            <a:ext cx="7643813" cy="5865813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571050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652868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49177" y="4406900"/>
            <a:ext cx="7345535" cy="1362075"/>
          </a:xfrm>
        </p:spPr>
        <p:txBody>
          <a:bodyPr anchor="t"/>
          <a:lstStyle>
            <a:lvl1pPr algn="l">
              <a:defRPr sz="3200" b="1" cap="all"/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149177" y="2906713"/>
            <a:ext cx="7345535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2085812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187450" y="1196975"/>
            <a:ext cx="3744913" cy="49291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5084763" y="1196975"/>
            <a:ext cx="3746500" cy="49291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816938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863187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340067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5990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2664136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272176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003300"/>
            </a:gs>
            <a:gs pos="100000">
              <a:srgbClr val="00800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lo_wymiar_pp_zaokraglone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0"/>
            <a:ext cx="8316912" cy="621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187450" y="260350"/>
            <a:ext cx="7643813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7450" y="1196975"/>
            <a:ext cx="7643813" cy="492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style wzorca tekstu</a:t>
            </a:r>
          </a:p>
          <a:p>
            <a:pPr lvl="1"/>
            <a:r>
              <a:rPr lang="pl-PL" altLang="pl-PL" smtClean="0"/>
              <a:t>Drugi poziom</a:t>
            </a:r>
          </a:p>
          <a:p>
            <a:pPr lvl="2"/>
            <a:r>
              <a:rPr lang="pl-PL" altLang="pl-PL" smtClean="0"/>
              <a:t>Trzeci poziom</a:t>
            </a:r>
          </a:p>
          <a:p>
            <a:pPr lvl="3"/>
            <a:r>
              <a:rPr lang="pl-PL" altLang="pl-PL" smtClean="0"/>
              <a:t>Czwarty poziom</a:t>
            </a:r>
          </a:p>
          <a:p>
            <a:pPr lvl="4"/>
            <a:r>
              <a:rPr lang="pl-PL" altLang="pl-PL" smtClean="0"/>
              <a:t>Piąty poziom</a:t>
            </a:r>
          </a:p>
        </p:txBody>
      </p:sp>
      <p:pic>
        <p:nvPicPr>
          <p:cNvPr id="1029" name="Picture 5" descr="logo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273800"/>
            <a:ext cx="790575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Text Box 6"/>
          <p:cNvSpPr txBox="1">
            <a:spLocks noChangeArrowheads="1"/>
          </p:cNvSpPr>
          <p:nvPr/>
        </p:nvSpPr>
        <p:spPr bwMode="auto">
          <a:xfrm>
            <a:off x="735013" y="5032375"/>
            <a:ext cx="5276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pl-PL" altLang="pl-PL" sz="1800">
              <a:latin typeface="Arial" charset="0"/>
            </a:endParaRPr>
          </a:p>
        </p:txBody>
      </p:sp>
      <p:pic>
        <p:nvPicPr>
          <p:cNvPr id="1031" name="Picture 8" descr="tlo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43200" y="-6324600"/>
            <a:ext cx="1465262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7"/>
          <p:cNvSpPr txBox="1">
            <a:spLocks noChangeArrowheads="1"/>
          </p:cNvSpPr>
          <p:nvPr userDrawn="1"/>
        </p:nvSpPr>
        <p:spPr bwMode="auto">
          <a:xfrm>
            <a:off x="183031" y="3244241"/>
            <a:ext cx="400110" cy="2801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vert270">
            <a:spAutoFit/>
          </a:bodyPr>
          <a:lstStyle/>
          <a:p>
            <a:pPr algn="ctr" eaLnBrk="1" hangingPunct="1">
              <a:tabLst>
                <a:tab pos="5745163" algn="l"/>
              </a:tabLst>
              <a:defRPr/>
            </a:pPr>
            <a:r>
              <a:rPr lang="pl-PL" sz="1400" b="1" i="1">
                <a:solidFill>
                  <a:schemeClr val="bg1"/>
                </a:solidFill>
                <a:latin typeface="+mn-lt"/>
                <a:cs typeface="Times New Roman" pitchFamily="18" charset="0"/>
              </a:rPr>
              <a:t>Z.Zdun,  K</a:t>
            </a:r>
            <a:r>
              <a:rPr lang="pl-PL" sz="1400" b="1" i="1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. Księżyk</a:t>
            </a:r>
            <a:r>
              <a:rPr lang="pl-PL" sz="1400" b="1" i="1">
                <a:solidFill>
                  <a:schemeClr val="bg1"/>
                </a:solidFill>
                <a:latin typeface="+mn-lt"/>
                <a:cs typeface="Times New Roman" pitchFamily="18" charset="0"/>
              </a:rPr>
              <a:t>,  T</a:t>
            </a:r>
            <a:r>
              <a:rPr lang="pl-PL" sz="1400" b="1" i="1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. Zdun</a:t>
            </a:r>
          </a:p>
        </p:txBody>
      </p:sp>
      <p:sp>
        <p:nvSpPr>
          <p:cNvPr id="1033" name="Text Box 7"/>
          <p:cNvSpPr txBox="1">
            <a:spLocks noChangeArrowheads="1"/>
          </p:cNvSpPr>
          <p:nvPr userDrawn="1"/>
        </p:nvSpPr>
        <p:spPr bwMode="auto">
          <a:xfrm>
            <a:off x="3751939" y="6361113"/>
            <a:ext cx="219098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5745163" algn="l"/>
              </a:tabLst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tabLst>
                <a:tab pos="5745163" algn="l"/>
              </a:tabLst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tabLst>
                <a:tab pos="5745163" algn="l"/>
              </a:tabLst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tabLst>
                <a:tab pos="5745163" algn="l"/>
              </a:tabLst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tabLst>
                <a:tab pos="5745163" algn="l"/>
              </a:tabLst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745163" algn="l"/>
              </a:tabLs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745163" algn="l"/>
              </a:tabLs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745163" algn="l"/>
              </a:tabLs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745163" algn="l"/>
              </a:tabLs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pl-PL" altLang="pl-PL" b="1" i="1" smtClean="0">
                <a:solidFill>
                  <a:schemeClr val="bg1"/>
                </a:solidFill>
                <a:latin typeface="Calibri" pitchFamily="34" charset="0"/>
              </a:rPr>
              <a:t>Modele</a:t>
            </a:r>
            <a:r>
              <a:rPr lang="pl-PL" altLang="pl-PL" b="1" i="1" baseline="0" smtClean="0">
                <a:solidFill>
                  <a:schemeClr val="bg1"/>
                </a:solidFill>
                <a:latin typeface="Calibri" pitchFamily="34" charset="0"/>
              </a:rPr>
              <a:t> linii przesyłowych</a:t>
            </a:r>
            <a:endParaRPr lang="pl-PL" altLang="pl-PL" sz="2000" i="1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034" name="Text Box 7"/>
          <p:cNvSpPr txBox="1">
            <a:spLocks noChangeArrowheads="1"/>
          </p:cNvSpPr>
          <p:nvPr userDrawn="1"/>
        </p:nvSpPr>
        <p:spPr bwMode="auto">
          <a:xfrm>
            <a:off x="8304213" y="6399213"/>
            <a:ext cx="67627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tabLst>
                <a:tab pos="5745163" algn="l"/>
              </a:tabLst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tabLst>
                <a:tab pos="5745163" algn="l"/>
              </a:tabLst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tabLst>
                <a:tab pos="5745163" algn="l"/>
              </a:tabLst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tabLst>
                <a:tab pos="5745163" algn="l"/>
              </a:tabLst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tabLst>
                <a:tab pos="5745163" algn="l"/>
              </a:tabLst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745163" algn="l"/>
              </a:tabLs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745163" algn="l"/>
              </a:tabLs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745163" algn="l"/>
              </a:tabLs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745163" algn="l"/>
              </a:tabLs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EA441089-CBEA-4039-B14B-EF17E851067C}" type="slidenum">
              <a:rPr lang="pl-PL" altLang="pl-PL" b="1" i="1" smtClean="0">
                <a:solidFill>
                  <a:schemeClr val="bg1"/>
                </a:solidFill>
                <a:latin typeface="Calibri" pitchFamily="34" charset="0"/>
              </a:rPr>
              <a:pPr algn="r" eaLnBrk="1" hangingPunct="1"/>
              <a:t>‹#›</a:t>
            </a:fld>
            <a:r>
              <a:rPr lang="pl-PL" altLang="pl-PL" b="1" i="1" smtClean="0">
                <a:solidFill>
                  <a:schemeClr val="bg1"/>
                </a:solidFill>
                <a:latin typeface="Calibri" pitchFamily="34" charset="0"/>
              </a:rPr>
              <a:t>/48</a:t>
            </a:r>
            <a:endParaRPr lang="pl-PL" altLang="pl-PL" sz="2000" i="1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  <p:sldLayoutId id="2147483797" r:id="rId12"/>
    <p:sldLayoutId id="2147483798" r:id="rId13"/>
    <p:sldLayoutId id="2147483799" r:id="rId14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13" Type="http://schemas.openxmlformats.org/officeDocument/2006/relationships/oleObject" Target="../embeddings/oleObject32.bin"/><Relationship Id="rId18" Type="http://schemas.openxmlformats.org/officeDocument/2006/relationships/image" Target="../media/image38.wmf"/><Relationship Id="rId3" Type="http://schemas.openxmlformats.org/officeDocument/2006/relationships/oleObject" Target="../embeddings/oleObject27.bin"/><Relationship Id="rId7" Type="http://schemas.openxmlformats.org/officeDocument/2006/relationships/oleObject" Target="../embeddings/oleObject29.bin"/><Relationship Id="rId12" Type="http://schemas.openxmlformats.org/officeDocument/2006/relationships/image" Target="../media/image35.wmf"/><Relationship Id="rId17" Type="http://schemas.openxmlformats.org/officeDocument/2006/relationships/oleObject" Target="../embeddings/oleObject34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37.wmf"/><Relationship Id="rId1" Type="http://schemas.openxmlformats.org/officeDocument/2006/relationships/vmlDrawing" Target="../drawings/vmlDrawing8.vml"/><Relationship Id="rId6" Type="http://schemas.openxmlformats.org/officeDocument/2006/relationships/image" Target="../media/image32.wmf"/><Relationship Id="rId11" Type="http://schemas.openxmlformats.org/officeDocument/2006/relationships/oleObject" Target="../embeddings/oleObject31.bin"/><Relationship Id="rId5" Type="http://schemas.openxmlformats.org/officeDocument/2006/relationships/oleObject" Target="../embeddings/oleObject28.bin"/><Relationship Id="rId15" Type="http://schemas.openxmlformats.org/officeDocument/2006/relationships/oleObject" Target="../embeddings/oleObject33.bin"/><Relationship Id="rId10" Type="http://schemas.openxmlformats.org/officeDocument/2006/relationships/image" Target="../media/image34.wmf"/><Relationship Id="rId4" Type="http://schemas.openxmlformats.org/officeDocument/2006/relationships/image" Target="../media/image31.wmf"/><Relationship Id="rId9" Type="http://schemas.openxmlformats.org/officeDocument/2006/relationships/oleObject" Target="../embeddings/oleObject30.bin"/><Relationship Id="rId14" Type="http://schemas.openxmlformats.org/officeDocument/2006/relationships/image" Target="../media/image36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wmf"/><Relationship Id="rId13" Type="http://schemas.openxmlformats.org/officeDocument/2006/relationships/oleObject" Target="../embeddings/oleObject40.bin"/><Relationship Id="rId3" Type="http://schemas.openxmlformats.org/officeDocument/2006/relationships/oleObject" Target="../embeddings/oleObject35.bin"/><Relationship Id="rId7" Type="http://schemas.openxmlformats.org/officeDocument/2006/relationships/oleObject" Target="../embeddings/oleObject37.bin"/><Relationship Id="rId12" Type="http://schemas.openxmlformats.org/officeDocument/2006/relationships/image" Target="../media/image4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40.wmf"/><Relationship Id="rId11" Type="http://schemas.openxmlformats.org/officeDocument/2006/relationships/oleObject" Target="../embeddings/oleObject39.bin"/><Relationship Id="rId5" Type="http://schemas.openxmlformats.org/officeDocument/2006/relationships/oleObject" Target="../embeddings/oleObject36.bin"/><Relationship Id="rId10" Type="http://schemas.openxmlformats.org/officeDocument/2006/relationships/image" Target="../media/image42.wmf"/><Relationship Id="rId4" Type="http://schemas.openxmlformats.org/officeDocument/2006/relationships/image" Target="../media/image39.wmf"/><Relationship Id="rId9" Type="http://schemas.openxmlformats.org/officeDocument/2006/relationships/oleObject" Target="../embeddings/oleObject38.bin"/><Relationship Id="rId14" Type="http://schemas.openxmlformats.org/officeDocument/2006/relationships/image" Target="../media/image35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wmf"/><Relationship Id="rId3" Type="http://schemas.openxmlformats.org/officeDocument/2006/relationships/oleObject" Target="../embeddings/oleObject41.bin"/><Relationship Id="rId7" Type="http://schemas.openxmlformats.org/officeDocument/2006/relationships/oleObject" Target="../embeddings/oleObject43.bin"/><Relationship Id="rId12" Type="http://schemas.openxmlformats.org/officeDocument/2006/relationships/image" Target="../media/image48.w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45.wmf"/><Relationship Id="rId11" Type="http://schemas.openxmlformats.org/officeDocument/2006/relationships/oleObject" Target="../embeddings/oleObject45.bin"/><Relationship Id="rId5" Type="http://schemas.openxmlformats.org/officeDocument/2006/relationships/oleObject" Target="../embeddings/oleObject42.bin"/><Relationship Id="rId10" Type="http://schemas.openxmlformats.org/officeDocument/2006/relationships/image" Target="../media/image47.wmf"/><Relationship Id="rId4" Type="http://schemas.openxmlformats.org/officeDocument/2006/relationships/image" Target="../media/image44.wmf"/><Relationship Id="rId9" Type="http://schemas.openxmlformats.org/officeDocument/2006/relationships/oleObject" Target="../embeddings/oleObject44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wmf"/><Relationship Id="rId3" Type="http://schemas.openxmlformats.org/officeDocument/2006/relationships/oleObject" Target="../embeddings/oleObject46.bin"/><Relationship Id="rId7" Type="http://schemas.openxmlformats.org/officeDocument/2006/relationships/oleObject" Target="../embeddings/oleObject48.bin"/><Relationship Id="rId12" Type="http://schemas.openxmlformats.org/officeDocument/2006/relationships/image" Target="../media/image5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50.wmf"/><Relationship Id="rId11" Type="http://schemas.openxmlformats.org/officeDocument/2006/relationships/oleObject" Target="../embeddings/oleObject50.bin"/><Relationship Id="rId5" Type="http://schemas.openxmlformats.org/officeDocument/2006/relationships/oleObject" Target="../embeddings/oleObject47.bin"/><Relationship Id="rId10" Type="http://schemas.openxmlformats.org/officeDocument/2006/relationships/image" Target="../media/image52.wmf"/><Relationship Id="rId4" Type="http://schemas.openxmlformats.org/officeDocument/2006/relationships/image" Target="../media/image49.wmf"/><Relationship Id="rId9" Type="http://schemas.openxmlformats.org/officeDocument/2006/relationships/oleObject" Target="../embeddings/oleObject49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wmf"/><Relationship Id="rId13" Type="http://schemas.openxmlformats.org/officeDocument/2006/relationships/oleObject" Target="../embeddings/oleObject56.bin"/><Relationship Id="rId18" Type="http://schemas.openxmlformats.org/officeDocument/2006/relationships/image" Target="../media/image61.wmf"/><Relationship Id="rId3" Type="http://schemas.openxmlformats.org/officeDocument/2006/relationships/oleObject" Target="../embeddings/oleObject51.bin"/><Relationship Id="rId7" Type="http://schemas.openxmlformats.org/officeDocument/2006/relationships/oleObject" Target="../embeddings/oleObject53.bin"/><Relationship Id="rId12" Type="http://schemas.openxmlformats.org/officeDocument/2006/relationships/image" Target="../media/image58.wmf"/><Relationship Id="rId17" Type="http://schemas.openxmlformats.org/officeDocument/2006/relationships/oleObject" Target="../embeddings/oleObject58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60.wmf"/><Relationship Id="rId1" Type="http://schemas.openxmlformats.org/officeDocument/2006/relationships/vmlDrawing" Target="../drawings/vmlDrawing12.vml"/><Relationship Id="rId6" Type="http://schemas.openxmlformats.org/officeDocument/2006/relationships/image" Target="../media/image55.wmf"/><Relationship Id="rId11" Type="http://schemas.openxmlformats.org/officeDocument/2006/relationships/oleObject" Target="../embeddings/oleObject55.bin"/><Relationship Id="rId5" Type="http://schemas.openxmlformats.org/officeDocument/2006/relationships/oleObject" Target="../embeddings/oleObject52.bin"/><Relationship Id="rId15" Type="http://schemas.openxmlformats.org/officeDocument/2006/relationships/oleObject" Target="../embeddings/oleObject57.bin"/><Relationship Id="rId10" Type="http://schemas.openxmlformats.org/officeDocument/2006/relationships/image" Target="../media/image57.wmf"/><Relationship Id="rId4" Type="http://schemas.openxmlformats.org/officeDocument/2006/relationships/image" Target="../media/image54.wmf"/><Relationship Id="rId9" Type="http://schemas.openxmlformats.org/officeDocument/2006/relationships/oleObject" Target="../embeddings/oleObject54.bin"/><Relationship Id="rId14" Type="http://schemas.openxmlformats.org/officeDocument/2006/relationships/image" Target="../media/image59.w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wmf"/><Relationship Id="rId3" Type="http://schemas.openxmlformats.org/officeDocument/2006/relationships/oleObject" Target="../embeddings/oleObject59.bin"/><Relationship Id="rId7" Type="http://schemas.openxmlformats.org/officeDocument/2006/relationships/oleObject" Target="../embeddings/oleObject61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63.wmf"/><Relationship Id="rId5" Type="http://schemas.openxmlformats.org/officeDocument/2006/relationships/oleObject" Target="../embeddings/oleObject60.bin"/><Relationship Id="rId4" Type="http://schemas.openxmlformats.org/officeDocument/2006/relationships/image" Target="../media/image62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wmf"/><Relationship Id="rId13" Type="http://schemas.openxmlformats.org/officeDocument/2006/relationships/oleObject" Target="../embeddings/oleObject67.bin"/><Relationship Id="rId18" Type="http://schemas.openxmlformats.org/officeDocument/2006/relationships/image" Target="NULL"/><Relationship Id="rId3" Type="http://schemas.openxmlformats.org/officeDocument/2006/relationships/oleObject" Target="../embeddings/oleObject62.bin"/><Relationship Id="rId7" Type="http://schemas.openxmlformats.org/officeDocument/2006/relationships/oleObject" Target="../embeddings/oleObject64.bin"/><Relationship Id="rId12" Type="http://schemas.openxmlformats.org/officeDocument/2006/relationships/image" Target="../media/image69.wmf"/><Relationship Id="rId17" Type="http://schemas.openxmlformats.org/officeDocument/2006/relationships/oleObject" Target="../embeddings/oleObject69.bin"/><Relationship Id="rId2" Type="http://schemas.openxmlformats.org/officeDocument/2006/relationships/slideLayout" Target="../slideLayouts/slideLayout3.xml"/><Relationship Id="rId16" Type="http://schemas.openxmlformats.org/officeDocument/2006/relationships/image" Target="../media/image71.wmf"/><Relationship Id="rId20" Type="http://schemas.openxmlformats.org/officeDocument/2006/relationships/image" Target="../media/image72.wmf"/><Relationship Id="rId1" Type="http://schemas.openxmlformats.org/officeDocument/2006/relationships/vmlDrawing" Target="../drawings/vmlDrawing14.vml"/><Relationship Id="rId6" Type="http://schemas.openxmlformats.org/officeDocument/2006/relationships/image" Target="../media/image66.wmf"/><Relationship Id="rId11" Type="http://schemas.openxmlformats.org/officeDocument/2006/relationships/oleObject" Target="../embeddings/oleObject66.bin"/><Relationship Id="rId5" Type="http://schemas.openxmlformats.org/officeDocument/2006/relationships/oleObject" Target="../embeddings/oleObject63.bin"/><Relationship Id="rId15" Type="http://schemas.openxmlformats.org/officeDocument/2006/relationships/oleObject" Target="../embeddings/oleObject68.bin"/><Relationship Id="rId10" Type="http://schemas.openxmlformats.org/officeDocument/2006/relationships/image" Target="../media/image68.wmf"/><Relationship Id="rId19" Type="http://schemas.openxmlformats.org/officeDocument/2006/relationships/oleObject" Target="../embeddings/oleObject70.bin"/><Relationship Id="rId4" Type="http://schemas.openxmlformats.org/officeDocument/2006/relationships/image" Target="../media/image65.wmf"/><Relationship Id="rId9" Type="http://schemas.openxmlformats.org/officeDocument/2006/relationships/oleObject" Target="../embeddings/oleObject65.bin"/><Relationship Id="rId14" Type="http://schemas.openxmlformats.org/officeDocument/2006/relationships/image" Target="../media/image70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wmf"/><Relationship Id="rId3" Type="http://schemas.openxmlformats.org/officeDocument/2006/relationships/oleObject" Target="../embeddings/oleObject71.bin"/><Relationship Id="rId7" Type="http://schemas.openxmlformats.org/officeDocument/2006/relationships/oleObject" Target="../embeddings/oleObject73.bin"/><Relationship Id="rId12" Type="http://schemas.openxmlformats.org/officeDocument/2006/relationships/image" Target="../media/image77.w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74.wmf"/><Relationship Id="rId11" Type="http://schemas.openxmlformats.org/officeDocument/2006/relationships/oleObject" Target="../embeddings/oleObject75.bin"/><Relationship Id="rId5" Type="http://schemas.openxmlformats.org/officeDocument/2006/relationships/oleObject" Target="../embeddings/oleObject72.bin"/><Relationship Id="rId10" Type="http://schemas.openxmlformats.org/officeDocument/2006/relationships/image" Target="../media/image76.wmf"/><Relationship Id="rId4" Type="http://schemas.openxmlformats.org/officeDocument/2006/relationships/image" Target="../media/image73.wmf"/><Relationship Id="rId9" Type="http://schemas.openxmlformats.org/officeDocument/2006/relationships/oleObject" Target="../embeddings/oleObject74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wmf"/><Relationship Id="rId13" Type="http://schemas.openxmlformats.org/officeDocument/2006/relationships/oleObject" Target="../embeddings/oleObject81.bin"/><Relationship Id="rId3" Type="http://schemas.openxmlformats.org/officeDocument/2006/relationships/oleObject" Target="../embeddings/oleObject76.bin"/><Relationship Id="rId7" Type="http://schemas.openxmlformats.org/officeDocument/2006/relationships/oleObject" Target="../embeddings/oleObject78.bin"/><Relationship Id="rId12" Type="http://schemas.openxmlformats.org/officeDocument/2006/relationships/image" Target="../media/image82.w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79.wmf"/><Relationship Id="rId11" Type="http://schemas.openxmlformats.org/officeDocument/2006/relationships/oleObject" Target="../embeddings/oleObject80.bin"/><Relationship Id="rId5" Type="http://schemas.openxmlformats.org/officeDocument/2006/relationships/oleObject" Target="../embeddings/oleObject77.bin"/><Relationship Id="rId10" Type="http://schemas.openxmlformats.org/officeDocument/2006/relationships/image" Target="../media/image81.wmf"/><Relationship Id="rId4" Type="http://schemas.openxmlformats.org/officeDocument/2006/relationships/image" Target="../media/image78.wmf"/><Relationship Id="rId9" Type="http://schemas.openxmlformats.org/officeDocument/2006/relationships/oleObject" Target="../embeddings/oleObject79.bin"/><Relationship Id="rId14" Type="http://schemas.openxmlformats.org/officeDocument/2006/relationships/image" Target="../media/image83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wmf"/><Relationship Id="rId13" Type="http://schemas.openxmlformats.org/officeDocument/2006/relationships/oleObject" Target="../embeddings/oleObject87.bin"/><Relationship Id="rId18" Type="http://schemas.openxmlformats.org/officeDocument/2006/relationships/image" Target="../media/image91.wmf"/><Relationship Id="rId3" Type="http://schemas.openxmlformats.org/officeDocument/2006/relationships/oleObject" Target="../embeddings/oleObject82.bin"/><Relationship Id="rId21" Type="http://schemas.openxmlformats.org/officeDocument/2006/relationships/oleObject" Target="../embeddings/oleObject91.bin"/><Relationship Id="rId7" Type="http://schemas.openxmlformats.org/officeDocument/2006/relationships/oleObject" Target="../embeddings/oleObject84.bin"/><Relationship Id="rId12" Type="http://schemas.openxmlformats.org/officeDocument/2006/relationships/image" Target="../media/image88.wmf"/><Relationship Id="rId17" Type="http://schemas.openxmlformats.org/officeDocument/2006/relationships/oleObject" Target="../embeddings/oleObject89.bin"/><Relationship Id="rId2" Type="http://schemas.openxmlformats.org/officeDocument/2006/relationships/slideLayout" Target="../slideLayouts/slideLayout3.xml"/><Relationship Id="rId16" Type="http://schemas.openxmlformats.org/officeDocument/2006/relationships/image" Target="../media/image90.wmf"/><Relationship Id="rId20" Type="http://schemas.openxmlformats.org/officeDocument/2006/relationships/image" Target="../media/image92.wmf"/><Relationship Id="rId1" Type="http://schemas.openxmlformats.org/officeDocument/2006/relationships/vmlDrawing" Target="../drawings/vmlDrawing17.vml"/><Relationship Id="rId6" Type="http://schemas.openxmlformats.org/officeDocument/2006/relationships/image" Target="../media/image85.wmf"/><Relationship Id="rId11" Type="http://schemas.openxmlformats.org/officeDocument/2006/relationships/oleObject" Target="../embeddings/oleObject86.bin"/><Relationship Id="rId24" Type="http://schemas.openxmlformats.org/officeDocument/2006/relationships/image" Target="../media/image94.wmf"/><Relationship Id="rId5" Type="http://schemas.openxmlformats.org/officeDocument/2006/relationships/oleObject" Target="../embeddings/oleObject83.bin"/><Relationship Id="rId15" Type="http://schemas.openxmlformats.org/officeDocument/2006/relationships/oleObject" Target="../embeddings/oleObject88.bin"/><Relationship Id="rId23" Type="http://schemas.openxmlformats.org/officeDocument/2006/relationships/oleObject" Target="../embeddings/oleObject92.bin"/><Relationship Id="rId10" Type="http://schemas.openxmlformats.org/officeDocument/2006/relationships/image" Target="../media/image87.wmf"/><Relationship Id="rId19" Type="http://schemas.openxmlformats.org/officeDocument/2006/relationships/oleObject" Target="../embeddings/oleObject90.bin"/><Relationship Id="rId4" Type="http://schemas.openxmlformats.org/officeDocument/2006/relationships/image" Target="../media/image84.wmf"/><Relationship Id="rId9" Type="http://schemas.openxmlformats.org/officeDocument/2006/relationships/oleObject" Target="../embeddings/oleObject85.bin"/><Relationship Id="rId14" Type="http://schemas.openxmlformats.org/officeDocument/2006/relationships/image" Target="../media/image89.wmf"/><Relationship Id="rId22" Type="http://schemas.openxmlformats.org/officeDocument/2006/relationships/image" Target="../media/image93.w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wmf"/><Relationship Id="rId13" Type="http://schemas.openxmlformats.org/officeDocument/2006/relationships/oleObject" Target="../embeddings/oleObject98.bin"/><Relationship Id="rId18" Type="http://schemas.openxmlformats.org/officeDocument/2006/relationships/image" Target="../media/image102.wmf"/><Relationship Id="rId3" Type="http://schemas.openxmlformats.org/officeDocument/2006/relationships/oleObject" Target="../embeddings/oleObject93.bin"/><Relationship Id="rId21" Type="http://schemas.openxmlformats.org/officeDocument/2006/relationships/oleObject" Target="../embeddings/oleObject102.bin"/><Relationship Id="rId7" Type="http://schemas.openxmlformats.org/officeDocument/2006/relationships/oleObject" Target="../embeddings/oleObject95.bin"/><Relationship Id="rId12" Type="http://schemas.openxmlformats.org/officeDocument/2006/relationships/image" Target="../media/image99.wmf"/><Relationship Id="rId17" Type="http://schemas.openxmlformats.org/officeDocument/2006/relationships/oleObject" Target="../embeddings/oleObject100.bin"/><Relationship Id="rId2" Type="http://schemas.openxmlformats.org/officeDocument/2006/relationships/slideLayout" Target="../slideLayouts/slideLayout3.xml"/><Relationship Id="rId16" Type="http://schemas.openxmlformats.org/officeDocument/2006/relationships/image" Target="../media/image101.wmf"/><Relationship Id="rId20" Type="http://schemas.openxmlformats.org/officeDocument/2006/relationships/image" Target="../media/image103.wmf"/><Relationship Id="rId1" Type="http://schemas.openxmlformats.org/officeDocument/2006/relationships/vmlDrawing" Target="../drawings/vmlDrawing18.vml"/><Relationship Id="rId6" Type="http://schemas.openxmlformats.org/officeDocument/2006/relationships/image" Target="../media/image96.wmf"/><Relationship Id="rId11" Type="http://schemas.openxmlformats.org/officeDocument/2006/relationships/oleObject" Target="../embeddings/oleObject97.bin"/><Relationship Id="rId5" Type="http://schemas.openxmlformats.org/officeDocument/2006/relationships/oleObject" Target="../embeddings/oleObject94.bin"/><Relationship Id="rId15" Type="http://schemas.openxmlformats.org/officeDocument/2006/relationships/oleObject" Target="../embeddings/oleObject99.bin"/><Relationship Id="rId10" Type="http://schemas.openxmlformats.org/officeDocument/2006/relationships/image" Target="../media/image98.wmf"/><Relationship Id="rId19" Type="http://schemas.openxmlformats.org/officeDocument/2006/relationships/oleObject" Target="../embeddings/oleObject101.bin"/><Relationship Id="rId4" Type="http://schemas.openxmlformats.org/officeDocument/2006/relationships/image" Target="../media/image95.wmf"/><Relationship Id="rId9" Type="http://schemas.openxmlformats.org/officeDocument/2006/relationships/oleObject" Target="../embeddings/oleObject96.bin"/><Relationship Id="rId14" Type="http://schemas.openxmlformats.org/officeDocument/2006/relationships/image" Target="../media/image100.wmf"/><Relationship Id="rId22" Type="http://schemas.openxmlformats.org/officeDocument/2006/relationships/image" Target="../media/image104.w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png"/><Relationship Id="rId13" Type="http://schemas.openxmlformats.org/officeDocument/2006/relationships/oleObject" Target="../embeddings/oleObject105.bin"/><Relationship Id="rId18" Type="http://schemas.openxmlformats.org/officeDocument/2006/relationships/image" Target="../media/image109.wmf"/><Relationship Id="rId26" Type="http://schemas.openxmlformats.org/officeDocument/2006/relationships/image" Target="../media/image112.wmf"/><Relationship Id="rId3" Type="http://schemas.openxmlformats.org/officeDocument/2006/relationships/image" Target="../media/image110.png"/><Relationship Id="rId21" Type="http://schemas.openxmlformats.org/officeDocument/2006/relationships/oleObject" Target="../embeddings/oleObject109.bin"/><Relationship Id="rId7" Type="http://schemas.openxmlformats.org/officeDocument/2006/relationships/image" Target="../media/image114.png"/><Relationship Id="rId12" Type="http://schemas.openxmlformats.org/officeDocument/2006/relationships/image" Target="../media/image106.wmf"/><Relationship Id="rId17" Type="http://schemas.openxmlformats.org/officeDocument/2006/relationships/oleObject" Target="../embeddings/oleObject107.bin"/><Relationship Id="rId25" Type="http://schemas.openxmlformats.org/officeDocument/2006/relationships/oleObject" Target="../embeddings/oleObject111.bin"/><Relationship Id="rId2" Type="http://schemas.openxmlformats.org/officeDocument/2006/relationships/slideLayout" Target="../slideLayouts/slideLayout3.xml"/><Relationship Id="rId16" Type="http://schemas.openxmlformats.org/officeDocument/2006/relationships/image" Target="../media/image108.wmf"/><Relationship Id="rId20" Type="http://schemas.openxmlformats.org/officeDocument/2006/relationships/image" Target="NULL"/><Relationship Id="rId29" Type="http://schemas.openxmlformats.org/officeDocument/2006/relationships/oleObject" Target="../embeddings/oleObject113.bin"/><Relationship Id="rId1" Type="http://schemas.openxmlformats.org/officeDocument/2006/relationships/vmlDrawing" Target="../drawings/vmlDrawing19.vml"/><Relationship Id="rId6" Type="http://schemas.openxmlformats.org/officeDocument/2006/relationships/image" Target="../media/image113.png"/><Relationship Id="rId11" Type="http://schemas.openxmlformats.org/officeDocument/2006/relationships/oleObject" Target="../embeddings/oleObject104.bin"/><Relationship Id="rId24" Type="http://schemas.openxmlformats.org/officeDocument/2006/relationships/image" Target="../media/image111.wmf"/><Relationship Id="rId5" Type="http://schemas.openxmlformats.org/officeDocument/2006/relationships/image" Target="../media/image112.png"/><Relationship Id="rId15" Type="http://schemas.openxmlformats.org/officeDocument/2006/relationships/oleObject" Target="../embeddings/oleObject106.bin"/><Relationship Id="rId23" Type="http://schemas.openxmlformats.org/officeDocument/2006/relationships/oleObject" Target="../embeddings/oleObject110.bin"/><Relationship Id="rId28" Type="http://schemas.openxmlformats.org/officeDocument/2006/relationships/image" Target="../media/image113.wmf"/><Relationship Id="rId10" Type="http://schemas.openxmlformats.org/officeDocument/2006/relationships/image" Target="../media/image105.wmf"/><Relationship Id="rId19" Type="http://schemas.openxmlformats.org/officeDocument/2006/relationships/oleObject" Target="../embeddings/oleObject108.bin"/><Relationship Id="rId4" Type="http://schemas.openxmlformats.org/officeDocument/2006/relationships/image" Target="../media/image111.png"/><Relationship Id="rId9" Type="http://schemas.openxmlformats.org/officeDocument/2006/relationships/oleObject" Target="../embeddings/oleObject103.bin"/><Relationship Id="rId14" Type="http://schemas.openxmlformats.org/officeDocument/2006/relationships/image" Target="../media/image107.wmf"/><Relationship Id="rId22" Type="http://schemas.openxmlformats.org/officeDocument/2006/relationships/image" Target="../media/image110.wmf"/><Relationship Id="rId27" Type="http://schemas.openxmlformats.org/officeDocument/2006/relationships/oleObject" Target="../embeddings/oleObject112.bin"/><Relationship Id="rId30" Type="http://schemas.openxmlformats.org/officeDocument/2006/relationships/image" Target="../media/image114.w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7.wmf"/><Relationship Id="rId3" Type="http://schemas.openxmlformats.org/officeDocument/2006/relationships/oleObject" Target="../embeddings/oleObject114.bin"/><Relationship Id="rId7" Type="http://schemas.openxmlformats.org/officeDocument/2006/relationships/oleObject" Target="../embeddings/oleObject11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116.wmf"/><Relationship Id="rId5" Type="http://schemas.openxmlformats.org/officeDocument/2006/relationships/oleObject" Target="../embeddings/oleObject115.bin"/><Relationship Id="rId10" Type="http://schemas.openxmlformats.org/officeDocument/2006/relationships/image" Target="NULL"/><Relationship Id="rId4" Type="http://schemas.openxmlformats.org/officeDocument/2006/relationships/image" Target="../media/image115.wmf"/><Relationship Id="rId9" Type="http://schemas.openxmlformats.org/officeDocument/2006/relationships/oleObject" Target="../embeddings/oleObject117.bin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wmf"/><Relationship Id="rId13" Type="http://schemas.openxmlformats.org/officeDocument/2006/relationships/oleObject" Target="../embeddings/oleObject123.bin"/><Relationship Id="rId18" Type="http://schemas.openxmlformats.org/officeDocument/2006/relationships/image" Target="../media/image125.wmf"/><Relationship Id="rId3" Type="http://schemas.openxmlformats.org/officeDocument/2006/relationships/oleObject" Target="../embeddings/oleObject118.bin"/><Relationship Id="rId7" Type="http://schemas.openxmlformats.org/officeDocument/2006/relationships/oleObject" Target="../embeddings/oleObject120.bin"/><Relationship Id="rId12" Type="http://schemas.openxmlformats.org/officeDocument/2006/relationships/image" Target="../media/image122.wmf"/><Relationship Id="rId17" Type="http://schemas.openxmlformats.org/officeDocument/2006/relationships/oleObject" Target="../embeddings/oleObject125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24.wmf"/><Relationship Id="rId20" Type="http://schemas.openxmlformats.org/officeDocument/2006/relationships/image" Target="../media/image126.wmf"/><Relationship Id="rId1" Type="http://schemas.openxmlformats.org/officeDocument/2006/relationships/vmlDrawing" Target="../drawings/vmlDrawing21.vml"/><Relationship Id="rId6" Type="http://schemas.openxmlformats.org/officeDocument/2006/relationships/image" Target="../media/image119.wmf"/><Relationship Id="rId11" Type="http://schemas.openxmlformats.org/officeDocument/2006/relationships/oleObject" Target="../embeddings/oleObject122.bin"/><Relationship Id="rId5" Type="http://schemas.openxmlformats.org/officeDocument/2006/relationships/oleObject" Target="../embeddings/oleObject119.bin"/><Relationship Id="rId15" Type="http://schemas.openxmlformats.org/officeDocument/2006/relationships/oleObject" Target="../embeddings/oleObject124.bin"/><Relationship Id="rId10" Type="http://schemas.openxmlformats.org/officeDocument/2006/relationships/image" Target="../media/image121.wmf"/><Relationship Id="rId19" Type="http://schemas.openxmlformats.org/officeDocument/2006/relationships/oleObject" Target="../embeddings/oleObject126.bin"/><Relationship Id="rId4" Type="http://schemas.openxmlformats.org/officeDocument/2006/relationships/image" Target="../media/image118.wmf"/><Relationship Id="rId9" Type="http://schemas.openxmlformats.org/officeDocument/2006/relationships/oleObject" Target="../embeddings/oleObject121.bin"/><Relationship Id="rId14" Type="http://schemas.openxmlformats.org/officeDocument/2006/relationships/image" Target="../media/image123.w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9.wmf"/><Relationship Id="rId3" Type="http://schemas.openxmlformats.org/officeDocument/2006/relationships/oleObject" Target="../embeddings/oleObject127.bin"/><Relationship Id="rId7" Type="http://schemas.openxmlformats.org/officeDocument/2006/relationships/oleObject" Target="../embeddings/oleObject12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128.wmf"/><Relationship Id="rId5" Type="http://schemas.openxmlformats.org/officeDocument/2006/relationships/oleObject" Target="../embeddings/oleObject128.bin"/><Relationship Id="rId10" Type="http://schemas.openxmlformats.org/officeDocument/2006/relationships/image" Target="../media/image130.wmf"/><Relationship Id="rId4" Type="http://schemas.openxmlformats.org/officeDocument/2006/relationships/image" Target="../media/image127.wmf"/><Relationship Id="rId9" Type="http://schemas.openxmlformats.org/officeDocument/2006/relationships/oleObject" Target="../embeddings/oleObject130.bin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3.wmf"/><Relationship Id="rId3" Type="http://schemas.openxmlformats.org/officeDocument/2006/relationships/oleObject" Target="../embeddings/oleObject131.bin"/><Relationship Id="rId7" Type="http://schemas.openxmlformats.org/officeDocument/2006/relationships/oleObject" Target="../embeddings/oleObject13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132.wmf"/><Relationship Id="rId5" Type="http://schemas.openxmlformats.org/officeDocument/2006/relationships/oleObject" Target="../embeddings/oleObject132.bin"/><Relationship Id="rId10" Type="http://schemas.openxmlformats.org/officeDocument/2006/relationships/image" Target="../media/image134.wmf"/><Relationship Id="rId4" Type="http://schemas.openxmlformats.org/officeDocument/2006/relationships/image" Target="../media/image131.wmf"/><Relationship Id="rId9" Type="http://schemas.openxmlformats.org/officeDocument/2006/relationships/oleObject" Target="../embeddings/oleObject134.bin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7.wmf"/><Relationship Id="rId13" Type="http://schemas.openxmlformats.org/officeDocument/2006/relationships/oleObject" Target="../embeddings/oleObject140.bin"/><Relationship Id="rId18" Type="http://schemas.openxmlformats.org/officeDocument/2006/relationships/image" Target="../media/image142.wmf"/><Relationship Id="rId3" Type="http://schemas.openxmlformats.org/officeDocument/2006/relationships/oleObject" Target="../embeddings/oleObject135.bin"/><Relationship Id="rId21" Type="http://schemas.openxmlformats.org/officeDocument/2006/relationships/oleObject" Target="../embeddings/oleObject144.bin"/><Relationship Id="rId7" Type="http://schemas.openxmlformats.org/officeDocument/2006/relationships/oleObject" Target="../embeddings/oleObject137.bin"/><Relationship Id="rId12" Type="http://schemas.openxmlformats.org/officeDocument/2006/relationships/image" Target="../media/image139.wmf"/><Relationship Id="rId17" Type="http://schemas.openxmlformats.org/officeDocument/2006/relationships/oleObject" Target="../embeddings/oleObject142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41.wmf"/><Relationship Id="rId20" Type="http://schemas.openxmlformats.org/officeDocument/2006/relationships/image" Target="../media/image143.wmf"/><Relationship Id="rId1" Type="http://schemas.openxmlformats.org/officeDocument/2006/relationships/vmlDrawing" Target="../drawings/vmlDrawing24.vml"/><Relationship Id="rId6" Type="http://schemas.openxmlformats.org/officeDocument/2006/relationships/image" Target="../media/image136.wmf"/><Relationship Id="rId11" Type="http://schemas.openxmlformats.org/officeDocument/2006/relationships/oleObject" Target="../embeddings/oleObject139.bin"/><Relationship Id="rId5" Type="http://schemas.openxmlformats.org/officeDocument/2006/relationships/oleObject" Target="../embeddings/oleObject136.bin"/><Relationship Id="rId15" Type="http://schemas.openxmlformats.org/officeDocument/2006/relationships/oleObject" Target="../embeddings/oleObject141.bin"/><Relationship Id="rId10" Type="http://schemas.openxmlformats.org/officeDocument/2006/relationships/image" Target="../media/image138.wmf"/><Relationship Id="rId19" Type="http://schemas.openxmlformats.org/officeDocument/2006/relationships/oleObject" Target="../embeddings/oleObject143.bin"/><Relationship Id="rId4" Type="http://schemas.openxmlformats.org/officeDocument/2006/relationships/image" Target="../media/image135.wmf"/><Relationship Id="rId9" Type="http://schemas.openxmlformats.org/officeDocument/2006/relationships/oleObject" Target="../embeddings/oleObject138.bin"/><Relationship Id="rId14" Type="http://schemas.openxmlformats.org/officeDocument/2006/relationships/image" Target="../media/image140.wmf"/><Relationship Id="rId22" Type="http://schemas.openxmlformats.org/officeDocument/2006/relationships/image" Target="../media/image144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13" Type="http://schemas.openxmlformats.org/officeDocument/2006/relationships/oleObject" Target="../embeddings/oleObject6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0" Type="http://schemas.openxmlformats.org/officeDocument/2006/relationships/image" Target="../media/image8.wmf"/><Relationship Id="rId4" Type="http://schemas.openxmlformats.org/officeDocument/2006/relationships/image" Target="../media/image5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10.wmf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7.wmf"/><Relationship Id="rId13" Type="http://schemas.openxmlformats.org/officeDocument/2006/relationships/oleObject" Target="../embeddings/oleObject150.bin"/><Relationship Id="rId3" Type="http://schemas.openxmlformats.org/officeDocument/2006/relationships/oleObject" Target="../embeddings/oleObject145.bin"/><Relationship Id="rId7" Type="http://schemas.openxmlformats.org/officeDocument/2006/relationships/oleObject" Target="../embeddings/oleObject147.bin"/><Relationship Id="rId12" Type="http://schemas.openxmlformats.org/officeDocument/2006/relationships/image" Target="../media/image14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146.wmf"/><Relationship Id="rId11" Type="http://schemas.openxmlformats.org/officeDocument/2006/relationships/oleObject" Target="../embeddings/oleObject149.bin"/><Relationship Id="rId5" Type="http://schemas.openxmlformats.org/officeDocument/2006/relationships/oleObject" Target="../embeddings/oleObject146.bin"/><Relationship Id="rId10" Type="http://schemas.openxmlformats.org/officeDocument/2006/relationships/image" Target="../media/image148.wmf"/><Relationship Id="rId4" Type="http://schemas.openxmlformats.org/officeDocument/2006/relationships/image" Target="../media/image145.wmf"/><Relationship Id="rId9" Type="http://schemas.openxmlformats.org/officeDocument/2006/relationships/oleObject" Target="../embeddings/oleObject148.bin"/><Relationship Id="rId14" Type="http://schemas.openxmlformats.org/officeDocument/2006/relationships/image" Target="../media/image150.wm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3.wmf"/><Relationship Id="rId3" Type="http://schemas.openxmlformats.org/officeDocument/2006/relationships/oleObject" Target="../embeddings/oleObject151.bin"/><Relationship Id="rId7" Type="http://schemas.openxmlformats.org/officeDocument/2006/relationships/oleObject" Target="../embeddings/oleObject153.bin"/><Relationship Id="rId12" Type="http://schemas.openxmlformats.org/officeDocument/2006/relationships/image" Target="../media/image15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152.wmf"/><Relationship Id="rId11" Type="http://schemas.openxmlformats.org/officeDocument/2006/relationships/oleObject" Target="../embeddings/oleObject155.bin"/><Relationship Id="rId5" Type="http://schemas.openxmlformats.org/officeDocument/2006/relationships/oleObject" Target="../embeddings/oleObject152.bin"/><Relationship Id="rId10" Type="http://schemas.openxmlformats.org/officeDocument/2006/relationships/image" Target="../media/image154.wmf"/><Relationship Id="rId4" Type="http://schemas.openxmlformats.org/officeDocument/2006/relationships/image" Target="../media/image151.wmf"/><Relationship Id="rId9" Type="http://schemas.openxmlformats.org/officeDocument/2006/relationships/oleObject" Target="../embeddings/oleObject154.bin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8.wmf"/><Relationship Id="rId3" Type="http://schemas.openxmlformats.org/officeDocument/2006/relationships/oleObject" Target="../embeddings/oleObject156.bin"/><Relationship Id="rId7" Type="http://schemas.openxmlformats.org/officeDocument/2006/relationships/oleObject" Target="../embeddings/oleObject158.bin"/><Relationship Id="rId12" Type="http://schemas.openxmlformats.org/officeDocument/2006/relationships/image" Target="../media/image16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157.wmf"/><Relationship Id="rId11" Type="http://schemas.openxmlformats.org/officeDocument/2006/relationships/oleObject" Target="../embeddings/oleObject160.bin"/><Relationship Id="rId5" Type="http://schemas.openxmlformats.org/officeDocument/2006/relationships/oleObject" Target="../embeddings/oleObject157.bin"/><Relationship Id="rId10" Type="http://schemas.openxmlformats.org/officeDocument/2006/relationships/image" Target="../media/image159.wmf"/><Relationship Id="rId4" Type="http://schemas.openxmlformats.org/officeDocument/2006/relationships/image" Target="../media/image156.wmf"/><Relationship Id="rId9" Type="http://schemas.openxmlformats.org/officeDocument/2006/relationships/oleObject" Target="../embeddings/oleObject159.bin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3.wmf"/><Relationship Id="rId3" Type="http://schemas.openxmlformats.org/officeDocument/2006/relationships/oleObject" Target="../embeddings/oleObject161.bin"/><Relationship Id="rId7" Type="http://schemas.openxmlformats.org/officeDocument/2006/relationships/oleObject" Target="../embeddings/oleObject16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162.wmf"/><Relationship Id="rId5" Type="http://schemas.openxmlformats.org/officeDocument/2006/relationships/oleObject" Target="../embeddings/oleObject162.bin"/><Relationship Id="rId4" Type="http://schemas.openxmlformats.org/officeDocument/2006/relationships/image" Target="../media/image161.wmf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6.wmf"/><Relationship Id="rId3" Type="http://schemas.openxmlformats.org/officeDocument/2006/relationships/oleObject" Target="../embeddings/oleObject164.bin"/><Relationship Id="rId7" Type="http://schemas.openxmlformats.org/officeDocument/2006/relationships/oleObject" Target="../embeddings/oleObject16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9.vml"/><Relationship Id="rId6" Type="http://schemas.openxmlformats.org/officeDocument/2006/relationships/image" Target="../media/image165.wmf"/><Relationship Id="rId5" Type="http://schemas.openxmlformats.org/officeDocument/2006/relationships/oleObject" Target="../embeddings/oleObject165.bin"/><Relationship Id="rId4" Type="http://schemas.openxmlformats.org/officeDocument/2006/relationships/image" Target="../media/image164.wmf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9.wmf"/><Relationship Id="rId13" Type="http://schemas.openxmlformats.org/officeDocument/2006/relationships/oleObject" Target="../embeddings/oleObject172.bin"/><Relationship Id="rId3" Type="http://schemas.openxmlformats.org/officeDocument/2006/relationships/oleObject" Target="../embeddings/oleObject167.bin"/><Relationship Id="rId7" Type="http://schemas.openxmlformats.org/officeDocument/2006/relationships/oleObject" Target="../embeddings/oleObject169.bin"/><Relationship Id="rId12" Type="http://schemas.openxmlformats.org/officeDocument/2006/relationships/image" Target="../media/image17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0.vml"/><Relationship Id="rId6" Type="http://schemas.openxmlformats.org/officeDocument/2006/relationships/image" Target="../media/image168.wmf"/><Relationship Id="rId11" Type="http://schemas.openxmlformats.org/officeDocument/2006/relationships/oleObject" Target="../embeddings/oleObject171.bin"/><Relationship Id="rId5" Type="http://schemas.openxmlformats.org/officeDocument/2006/relationships/oleObject" Target="../embeddings/oleObject168.bin"/><Relationship Id="rId10" Type="http://schemas.openxmlformats.org/officeDocument/2006/relationships/image" Target="../media/image170.wmf"/><Relationship Id="rId4" Type="http://schemas.openxmlformats.org/officeDocument/2006/relationships/image" Target="../media/image167.wmf"/><Relationship Id="rId9" Type="http://schemas.openxmlformats.org/officeDocument/2006/relationships/oleObject" Target="../embeddings/oleObject170.bin"/><Relationship Id="rId14" Type="http://schemas.openxmlformats.org/officeDocument/2006/relationships/image" Target="../media/image172.wmf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5.wmf"/><Relationship Id="rId13" Type="http://schemas.openxmlformats.org/officeDocument/2006/relationships/oleObject" Target="../embeddings/oleObject178.bin"/><Relationship Id="rId3" Type="http://schemas.openxmlformats.org/officeDocument/2006/relationships/oleObject" Target="../embeddings/oleObject173.bin"/><Relationship Id="rId7" Type="http://schemas.openxmlformats.org/officeDocument/2006/relationships/oleObject" Target="../embeddings/oleObject175.bin"/><Relationship Id="rId12" Type="http://schemas.openxmlformats.org/officeDocument/2006/relationships/image" Target="../media/image177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79.wmf"/><Relationship Id="rId1" Type="http://schemas.openxmlformats.org/officeDocument/2006/relationships/vmlDrawing" Target="../drawings/vmlDrawing31.vml"/><Relationship Id="rId6" Type="http://schemas.openxmlformats.org/officeDocument/2006/relationships/image" Target="../media/image174.wmf"/><Relationship Id="rId11" Type="http://schemas.openxmlformats.org/officeDocument/2006/relationships/oleObject" Target="../embeddings/oleObject177.bin"/><Relationship Id="rId5" Type="http://schemas.openxmlformats.org/officeDocument/2006/relationships/oleObject" Target="../embeddings/oleObject174.bin"/><Relationship Id="rId15" Type="http://schemas.openxmlformats.org/officeDocument/2006/relationships/oleObject" Target="../embeddings/oleObject179.bin"/><Relationship Id="rId10" Type="http://schemas.openxmlformats.org/officeDocument/2006/relationships/image" Target="../media/image176.wmf"/><Relationship Id="rId4" Type="http://schemas.openxmlformats.org/officeDocument/2006/relationships/image" Target="../media/image173.wmf"/><Relationship Id="rId9" Type="http://schemas.openxmlformats.org/officeDocument/2006/relationships/oleObject" Target="../embeddings/oleObject176.bin"/><Relationship Id="rId14" Type="http://schemas.openxmlformats.org/officeDocument/2006/relationships/image" Target="../media/image178.wmf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2.wmf"/><Relationship Id="rId13" Type="http://schemas.openxmlformats.org/officeDocument/2006/relationships/oleObject" Target="../embeddings/oleObject185.bin"/><Relationship Id="rId18" Type="http://schemas.openxmlformats.org/officeDocument/2006/relationships/image" Target="../media/image187.wmf"/><Relationship Id="rId26" Type="http://schemas.openxmlformats.org/officeDocument/2006/relationships/image" Target="../media/image191.wmf"/><Relationship Id="rId3" Type="http://schemas.openxmlformats.org/officeDocument/2006/relationships/oleObject" Target="../embeddings/oleObject180.bin"/><Relationship Id="rId21" Type="http://schemas.openxmlformats.org/officeDocument/2006/relationships/oleObject" Target="../embeddings/oleObject189.bin"/><Relationship Id="rId7" Type="http://schemas.openxmlformats.org/officeDocument/2006/relationships/oleObject" Target="../embeddings/oleObject182.bin"/><Relationship Id="rId12" Type="http://schemas.openxmlformats.org/officeDocument/2006/relationships/image" Target="../media/image184.wmf"/><Relationship Id="rId17" Type="http://schemas.openxmlformats.org/officeDocument/2006/relationships/oleObject" Target="../embeddings/oleObject187.bin"/><Relationship Id="rId25" Type="http://schemas.openxmlformats.org/officeDocument/2006/relationships/oleObject" Target="../embeddings/oleObject191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86.wmf"/><Relationship Id="rId20" Type="http://schemas.openxmlformats.org/officeDocument/2006/relationships/image" Target="../media/image188.wmf"/><Relationship Id="rId1" Type="http://schemas.openxmlformats.org/officeDocument/2006/relationships/vmlDrawing" Target="../drawings/vmlDrawing32.vml"/><Relationship Id="rId6" Type="http://schemas.openxmlformats.org/officeDocument/2006/relationships/image" Target="../media/image181.wmf"/><Relationship Id="rId11" Type="http://schemas.openxmlformats.org/officeDocument/2006/relationships/oleObject" Target="../embeddings/oleObject184.bin"/><Relationship Id="rId24" Type="http://schemas.openxmlformats.org/officeDocument/2006/relationships/image" Target="../media/image190.wmf"/><Relationship Id="rId5" Type="http://schemas.openxmlformats.org/officeDocument/2006/relationships/oleObject" Target="../embeddings/oleObject181.bin"/><Relationship Id="rId15" Type="http://schemas.openxmlformats.org/officeDocument/2006/relationships/oleObject" Target="../embeddings/oleObject186.bin"/><Relationship Id="rId23" Type="http://schemas.openxmlformats.org/officeDocument/2006/relationships/oleObject" Target="../embeddings/oleObject190.bin"/><Relationship Id="rId28" Type="http://schemas.openxmlformats.org/officeDocument/2006/relationships/image" Target="../media/image192.wmf"/><Relationship Id="rId10" Type="http://schemas.openxmlformats.org/officeDocument/2006/relationships/image" Target="../media/image183.wmf"/><Relationship Id="rId19" Type="http://schemas.openxmlformats.org/officeDocument/2006/relationships/oleObject" Target="../embeddings/oleObject188.bin"/><Relationship Id="rId4" Type="http://schemas.openxmlformats.org/officeDocument/2006/relationships/image" Target="../media/image180.wmf"/><Relationship Id="rId9" Type="http://schemas.openxmlformats.org/officeDocument/2006/relationships/oleObject" Target="../embeddings/oleObject183.bin"/><Relationship Id="rId14" Type="http://schemas.openxmlformats.org/officeDocument/2006/relationships/image" Target="../media/image185.wmf"/><Relationship Id="rId22" Type="http://schemas.openxmlformats.org/officeDocument/2006/relationships/image" Target="../media/image189.wmf"/><Relationship Id="rId27" Type="http://schemas.openxmlformats.org/officeDocument/2006/relationships/oleObject" Target="../embeddings/oleObject192.bin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0.png"/><Relationship Id="rId7" Type="http://schemas.openxmlformats.org/officeDocument/2006/relationships/image" Target="../media/image55.png"/><Relationship Id="rId2" Type="http://schemas.openxmlformats.org/officeDocument/2006/relationships/image" Target="../media/image50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png"/><Relationship Id="rId5" Type="http://schemas.openxmlformats.org/officeDocument/2006/relationships/image" Target="../media/image530.png"/><Relationship Id="rId4" Type="http://schemas.openxmlformats.org/officeDocument/2006/relationships/image" Target="../media/image520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8.bin"/><Relationship Id="rId10" Type="http://schemas.openxmlformats.org/officeDocument/2006/relationships/image" Target="../media/image14.wmf"/><Relationship Id="rId4" Type="http://schemas.openxmlformats.org/officeDocument/2006/relationships/image" Target="../media/image11.wmf"/><Relationship Id="rId9" Type="http://schemas.openxmlformats.org/officeDocument/2006/relationships/oleObject" Target="../embeddings/oleObject10.bin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5.wmf"/><Relationship Id="rId3" Type="http://schemas.openxmlformats.org/officeDocument/2006/relationships/oleObject" Target="../embeddings/oleObject193.bin"/><Relationship Id="rId7" Type="http://schemas.openxmlformats.org/officeDocument/2006/relationships/oleObject" Target="../embeddings/oleObject19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3.vml"/><Relationship Id="rId6" Type="http://schemas.openxmlformats.org/officeDocument/2006/relationships/image" Target="../media/image194.wmf"/><Relationship Id="rId5" Type="http://schemas.openxmlformats.org/officeDocument/2006/relationships/oleObject" Target="../embeddings/oleObject194.bin"/><Relationship Id="rId4" Type="http://schemas.openxmlformats.org/officeDocument/2006/relationships/image" Target="../media/image193.wmf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8.wmf"/><Relationship Id="rId13" Type="http://schemas.openxmlformats.org/officeDocument/2006/relationships/oleObject" Target="../embeddings/oleObject201.bin"/><Relationship Id="rId18" Type="http://schemas.openxmlformats.org/officeDocument/2006/relationships/image" Target="../media/image203.wmf"/><Relationship Id="rId3" Type="http://schemas.openxmlformats.org/officeDocument/2006/relationships/oleObject" Target="../embeddings/oleObject196.bin"/><Relationship Id="rId21" Type="http://schemas.openxmlformats.org/officeDocument/2006/relationships/image" Target="../media/image205.png"/><Relationship Id="rId7" Type="http://schemas.openxmlformats.org/officeDocument/2006/relationships/oleObject" Target="../embeddings/oleObject198.bin"/><Relationship Id="rId12" Type="http://schemas.openxmlformats.org/officeDocument/2006/relationships/image" Target="../media/image200.wmf"/><Relationship Id="rId17" Type="http://schemas.openxmlformats.org/officeDocument/2006/relationships/oleObject" Target="../embeddings/oleObject203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02.wmf"/><Relationship Id="rId20" Type="http://schemas.openxmlformats.org/officeDocument/2006/relationships/image" Target="../media/image204.wmf"/><Relationship Id="rId1" Type="http://schemas.openxmlformats.org/officeDocument/2006/relationships/vmlDrawing" Target="../drawings/vmlDrawing34.vml"/><Relationship Id="rId6" Type="http://schemas.openxmlformats.org/officeDocument/2006/relationships/image" Target="../media/image197.wmf"/><Relationship Id="rId11" Type="http://schemas.openxmlformats.org/officeDocument/2006/relationships/oleObject" Target="../embeddings/oleObject200.bin"/><Relationship Id="rId5" Type="http://schemas.openxmlformats.org/officeDocument/2006/relationships/oleObject" Target="../embeddings/oleObject197.bin"/><Relationship Id="rId15" Type="http://schemas.openxmlformats.org/officeDocument/2006/relationships/oleObject" Target="../embeddings/oleObject202.bin"/><Relationship Id="rId10" Type="http://schemas.openxmlformats.org/officeDocument/2006/relationships/image" Target="../media/image199.wmf"/><Relationship Id="rId19" Type="http://schemas.openxmlformats.org/officeDocument/2006/relationships/oleObject" Target="../embeddings/oleObject204.bin"/><Relationship Id="rId4" Type="http://schemas.openxmlformats.org/officeDocument/2006/relationships/image" Target="../media/image196.wmf"/><Relationship Id="rId9" Type="http://schemas.openxmlformats.org/officeDocument/2006/relationships/oleObject" Target="../embeddings/oleObject199.bin"/><Relationship Id="rId14" Type="http://schemas.openxmlformats.org/officeDocument/2006/relationships/image" Target="../media/image201.w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5.vml"/><Relationship Id="rId6" Type="http://schemas.openxmlformats.org/officeDocument/2006/relationships/image" Target="../media/image207.wmf"/><Relationship Id="rId5" Type="http://schemas.openxmlformats.org/officeDocument/2006/relationships/oleObject" Target="../embeddings/oleObject206.bin"/><Relationship Id="rId4" Type="http://schemas.openxmlformats.org/officeDocument/2006/relationships/image" Target="../media/image206.wmf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0.wmf"/><Relationship Id="rId13" Type="http://schemas.openxmlformats.org/officeDocument/2006/relationships/oleObject" Target="../embeddings/oleObject212.bin"/><Relationship Id="rId3" Type="http://schemas.openxmlformats.org/officeDocument/2006/relationships/oleObject" Target="../embeddings/oleObject207.bin"/><Relationship Id="rId7" Type="http://schemas.openxmlformats.org/officeDocument/2006/relationships/oleObject" Target="../embeddings/oleObject209.bin"/><Relationship Id="rId12" Type="http://schemas.openxmlformats.org/officeDocument/2006/relationships/image" Target="../media/image21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6.vml"/><Relationship Id="rId6" Type="http://schemas.openxmlformats.org/officeDocument/2006/relationships/image" Target="../media/image209.wmf"/><Relationship Id="rId11" Type="http://schemas.openxmlformats.org/officeDocument/2006/relationships/oleObject" Target="../embeddings/oleObject211.bin"/><Relationship Id="rId5" Type="http://schemas.openxmlformats.org/officeDocument/2006/relationships/oleObject" Target="../embeddings/oleObject208.bin"/><Relationship Id="rId10" Type="http://schemas.openxmlformats.org/officeDocument/2006/relationships/image" Target="../media/image211.wmf"/><Relationship Id="rId4" Type="http://schemas.openxmlformats.org/officeDocument/2006/relationships/image" Target="../media/image208.wmf"/><Relationship Id="rId9" Type="http://schemas.openxmlformats.org/officeDocument/2006/relationships/oleObject" Target="../embeddings/oleObject210.bin"/><Relationship Id="rId14" Type="http://schemas.openxmlformats.org/officeDocument/2006/relationships/image" Target="../media/image213.wmf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6.wmf"/><Relationship Id="rId3" Type="http://schemas.openxmlformats.org/officeDocument/2006/relationships/oleObject" Target="../embeddings/oleObject213.bin"/><Relationship Id="rId7" Type="http://schemas.openxmlformats.org/officeDocument/2006/relationships/oleObject" Target="../embeddings/oleObject21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7.vml"/><Relationship Id="rId6" Type="http://schemas.openxmlformats.org/officeDocument/2006/relationships/image" Target="../media/image215.wmf"/><Relationship Id="rId5" Type="http://schemas.openxmlformats.org/officeDocument/2006/relationships/oleObject" Target="../embeddings/oleObject214.bin"/><Relationship Id="rId10" Type="http://schemas.openxmlformats.org/officeDocument/2006/relationships/image" Target="../media/image217.wmf"/><Relationship Id="rId4" Type="http://schemas.openxmlformats.org/officeDocument/2006/relationships/image" Target="../media/image214.wmf"/><Relationship Id="rId9" Type="http://schemas.openxmlformats.org/officeDocument/2006/relationships/oleObject" Target="../embeddings/oleObject216.bin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8.vml"/><Relationship Id="rId6" Type="http://schemas.openxmlformats.org/officeDocument/2006/relationships/image" Target="../media/image219.wmf"/><Relationship Id="rId5" Type="http://schemas.openxmlformats.org/officeDocument/2006/relationships/oleObject" Target="../embeddings/oleObject218.bin"/><Relationship Id="rId4" Type="http://schemas.openxmlformats.org/officeDocument/2006/relationships/image" Target="../media/image218.wmf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5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16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18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13" Type="http://schemas.openxmlformats.org/officeDocument/2006/relationships/oleObject" Target="../embeddings/oleObject21.bin"/><Relationship Id="rId18" Type="http://schemas.openxmlformats.org/officeDocument/2006/relationships/image" Target="../media/image27.wmf"/><Relationship Id="rId3" Type="http://schemas.openxmlformats.org/officeDocument/2006/relationships/oleObject" Target="../embeddings/oleObject16.bin"/><Relationship Id="rId7" Type="http://schemas.openxmlformats.org/officeDocument/2006/relationships/oleObject" Target="../embeddings/oleObject18.bin"/><Relationship Id="rId12" Type="http://schemas.openxmlformats.org/officeDocument/2006/relationships/image" Target="../media/image24.wmf"/><Relationship Id="rId17" Type="http://schemas.openxmlformats.org/officeDocument/2006/relationships/oleObject" Target="../embeddings/oleObject23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6.wmf"/><Relationship Id="rId1" Type="http://schemas.openxmlformats.org/officeDocument/2006/relationships/vmlDrawing" Target="../drawings/vmlDrawing6.vml"/><Relationship Id="rId6" Type="http://schemas.openxmlformats.org/officeDocument/2006/relationships/image" Target="../media/image21.wmf"/><Relationship Id="rId11" Type="http://schemas.openxmlformats.org/officeDocument/2006/relationships/oleObject" Target="../embeddings/oleObject20.bin"/><Relationship Id="rId5" Type="http://schemas.openxmlformats.org/officeDocument/2006/relationships/oleObject" Target="../embeddings/oleObject17.bin"/><Relationship Id="rId15" Type="http://schemas.openxmlformats.org/officeDocument/2006/relationships/oleObject" Target="../embeddings/oleObject22.bin"/><Relationship Id="rId10" Type="http://schemas.openxmlformats.org/officeDocument/2006/relationships/image" Target="../media/image23.wmf"/><Relationship Id="rId4" Type="http://schemas.openxmlformats.org/officeDocument/2006/relationships/image" Target="../media/image20.wmf"/><Relationship Id="rId9" Type="http://schemas.openxmlformats.org/officeDocument/2006/relationships/oleObject" Target="../embeddings/oleObject19.bin"/><Relationship Id="rId14" Type="http://schemas.openxmlformats.org/officeDocument/2006/relationships/image" Target="../media/image25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3" Type="http://schemas.openxmlformats.org/officeDocument/2006/relationships/oleObject" Target="../embeddings/oleObject24.bin"/><Relationship Id="rId7" Type="http://schemas.openxmlformats.org/officeDocument/2006/relationships/oleObject" Target="../embeddings/oleObject2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9.wmf"/><Relationship Id="rId5" Type="http://schemas.openxmlformats.org/officeDocument/2006/relationships/oleObject" Target="../embeddings/oleObject25.bin"/><Relationship Id="rId4" Type="http://schemas.openxmlformats.org/officeDocument/2006/relationships/image" Target="../media/image28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831850" y="4286250"/>
            <a:ext cx="3803650" cy="126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>
              <a:spcBef>
                <a:spcPts val="0"/>
              </a:spcBef>
              <a:defRPr/>
            </a:pPr>
            <a:r>
              <a:rPr lang="pl-PL" sz="2400" i="1" kern="0">
                <a:latin typeface="Calibri" pitchFamily="34" charset="0"/>
              </a:rPr>
              <a:t>dr inż. Zbigniew Zdun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pl-PL" sz="2400" b="1"/>
              <a:t>† </a:t>
            </a:r>
            <a:r>
              <a:rPr lang="pl-PL" sz="2400" i="1" kern="0" smtClean="0">
                <a:latin typeface="Calibri" pitchFamily="34" charset="0"/>
              </a:rPr>
              <a:t>dr </a:t>
            </a:r>
            <a:r>
              <a:rPr lang="pl-PL" sz="2400" i="1" kern="0">
                <a:latin typeface="Calibri" pitchFamily="34" charset="0"/>
              </a:rPr>
              <a:t>inż. Krzysztof Księżyk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pl-PL" sz="2400" i="1" kern="0">
                <a:latin typeface="Calibri" pitchFamily="34" charset="0"/>
              </a:rPr>
              <a:t>mgr inż. Tomasz Zdun</a:t>
            </a:r>
          </a:p>
          <a:p>
            <a:pPr algn="ctr" eaLnBrk="1" hangingPunct="1">
              <a:spcBef>
                <a:spcPts val="0"/>
              </a:spcBef>
              <a:defRPr/>
            </a:pPr>
            <a:endParaRPr lang="pl-PL" sz="2400" b="1" i="1" kern="0" dirty="0">
              <a:latin typeface="Calibri" pitchFamily="34" charset="0"/>
            </a:endParaRPr>
          </a:p>
        </p:txBody>
      </p:sp>
      <p:sp>
        <p:nvSpPr>
          <p:cNvPr id="3075" name="Rectangle 1"/>
          <p:cNvSpPr>
            <a:spLocks noChangeArrowheads="1"/>
          </p:cNvSpPr>
          <p:nvPr/>
        </p:nvSpPr>
        <p:spPr bwMode="auto">
          <a:xfrm>
            <a:off x="6856413" y="347663"/>
            <a:ext cx="1820862" cy="823912"/>
          </a:xfrm>
          <a:prstGeom prst="rect">
            <a:avLst/>
          </a:prstGeom>
          <a:solidFill>
            <a:srgbClr val="66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pl-PL" altLang="pl-PL"/>
          </a:p>
        </p:txBody>
      </p:sp>
      <p:sp>
        <p:nvSpPr>
          <p:cNvPr id="3076" name="Rectangle 2"/>
          <p:cNvSpPr>
            <a:spLocks noChangeArrowheads="1"/>
          </p:cNvSpPr>
          <p:nvPr/>
        </p:nvSpPr>
        <p:spPr bwMode="auto">
          <a:xfrm>
            <a:off x="6683375" y="500063"/>
            <a:ext cx="1851025" cy="854075"/>
          </a:xfrm>
          <a:prstGeom prst="rect">
            <a:avLst/>
          </a:prstGeom>
          <a:solidFill>
            <a:srgbClr val="66FF66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pl-PL" altLang="pl-PL"/>
          </a:p>
        </p:txBody>
      </p:sp>
      <p:sp>
        <p:nvSpPr>
          <p:cNvPr id="3077" name="Text Box 3"/>
          <p:cNvSpPr txBox="1">
            <a:spLocks noChangeArrowheads="1"/>
          </p:cNvSpPr>
          <p:nvPr/>
        </p:nvSpPr>
        <p:spPr bwMode="auto">
          <a:xfrm>
            <a:off x="6494463" y="742950"/>
            <a:ext cx="1892300" cy="846138"/>
          </a:xfrm>
          <a:prstGeom prst="rect">
            <a:avLst/>
          </a:prstGeom>
          <a:solidFill>
            <a:srgbClr val="FF33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ts val="1200"/>
              </a:spcBef>
            </a:pPr>
            <a:r>
              <a:rPr lang="en-US" altLang="pl-PL" sz="1200" b="1" i="1">
                <a:latin typeface="Calibri" pitchFamily="34" charset="0"/>
              </a:rPr>
              <a:t>Plans Sp. z o.o.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pl-PL" sz="1100" i="1">
                <a:latin typeface="Calibri" pitchFamily="34" charset="0"/>
              </a:rPr>
              <a:t>email:plans@plans.com.pl</a:t>
            </a:r>
          </a:p>
          <a:p>
            <a:pPr algn="ctr" eaLnBrk="1" hangingPunct="1">
              <a:lnSpc>
                <a:spcPct val="120000"/>
              </a:lnSpc>
            </a:pPr>
            <a:r>
              <a:rPr lang="en-US" altLang="pl-PL" sz="1000">
                <a:latin typeface="Calibri" pitchFamily="34" charset="0"/>
              </a:rPr>
              <a:t>tel. 603 590 726</a:t>
            </a:r>
            <a:endParaRPr lang="pl-PL" altLang="pl-PL" sz="1800">
              <a:latin typeface="Arial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2315773" y="2832546"/>
            <a:ext cx="451245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09638"/>
            <a:r>
              <a:rPr lang="pl-PL" altLang="pl-PL" sz="2800" i="1" kern="0" smtClean="0">
                <a:solidFill>
                  <a:srgbClr val="0070C0"/>
                </a:solidFill>
              </a:rPr>
              <a:t>Modele linii przesyłowych</a:t>
            </a:r>
            <a:endParaRPr kumimoji="1" lang="pl-PL" altLang="pl-PL" sz="2800" i="1" kern="0" smtClean="0">
              <a:solidFill>
                <a:srgbClr val="0070C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Zo,Z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650933"/>
              </p:ext>
            </p:extLst>
          </p:nvPr>
        </p:nvGraphicFramePr>
        <p:xfrm>
          <a:off x="5574184" y="4833156"/>
          <a:ext cx="1662112" cy="687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562" name="Równanie" r:id="rId3" imgW="1104900" imgH="457200" progId="Equation.3">
                  <p:embed/>
                </p:oleObj>
              </mc:Choice>
              <mc:Fallback>
                <p:oleObj name="Równanie" r:id="rId3" imgW="11049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74184" y="4833156"/>
                        <a:ext cx="1662112" cy="687388"/>
                      </a:xfrm>
                      <a:prstGeom prst="rect">
                        <a:avLst/>
                      </a:prstGeom>
                      <a:solidFill>
                        <a:srgbClr val="00FF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Zs=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8787554"/>
              </p:ext>
            </p:extLst>
          </p:nvPr>
        </p:nvGraphicFramePr>
        <p:xfrm>
          <a:off x="1439652" y="4797152"/>
          <a:ext cx="3346450" cy="855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563" name="Równanie" r:id="rId5" imgW="2794000" imgH="711200" progId="Equation.3">
                  <p:embed/>
                </p:oleObj>
              </mc:Choice>
              <mc:Fallback>
                <p:oleObj name="Równanie" r:id="rId5" imgW="2794000" imgH="71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9652" y="4797152"/>
                        <a:ext cx="3346450" cy="855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dUo=Z*I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494871"/>
              </p:ext>
            </p:extLst>
          </p:nvPr>
        </p:nvGraphicFramePr>
        <p:xfrm>
          <a:off x="5221796" y="3609020"/>
          <a:ext cx="2376488" cy="854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564" name="Równanie" r:id="rId7" imgW="1981080" imgH="711000" progId="Equation.3">
                  <p:embed/>
                </p:oleObj>
              </mc:Choice>
              <mc:Fallback>
                <p:oleObj name="Równanie" r:id="rId7" imgW="1981080" imgH="711000" progId="Equation.3">
                  <p:embed/>
                  <p:pic>
                    <p:nvPicPr>
                      <p:cNvPr id="0" name="U [ZMM] I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1796" y="3609020"/>
                        <a:ext cx="2376488" cy="854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Strzałka"/>
          <p:cNvSpPr/>
          <p:nvPr/>
        </p:nvSpPr>
        <p:spPr bwMode="auto">
          <a:xfrm>
            <a:off x="4499992" y="3897300"/>
            <a:ext cx="576064" cy="180020"/>
          </a:xfrm>
          <a:prstGeom prst="notchedRightArrow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aphicFrame>
        <p:nvGraphicFramePr>
          <p:cNvPr id="5" name="dUs=ZS*Is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0706179"/>
              </p:ext>
            </p:extLst>
          </p:nvPr>
        </p:nvGraphicFramePr>
        <p:xfrm>
          <a:off x="3131840" y="3861296"/>
          <a:ext cx="1187450" cy="258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565" name="Równanie" r:id="rId9" imgW="990170" imgH="215806" progId="Equation.3">
                  <p:embed/>
                </p:oleObj>
              </mc:Choice>
              <mc:Fallback>
                <p:oleObj name="Równanie" r:id="rId9" imgW="990170" imgH="21580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1840" y="3861296"/>
                        <a:ext cx="1187450" cy="258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xt_Mod_Sym"/>
          <p:cNvSpPr txBox="1">
            <a:spLocks noChangeArrowheads="1"/>
          </p:cNvSpPr>
          <p:nvPr/>
        </p:nvSpPr>
        <p:spPr bwMode="auto">
          <a:xfrm>
            <a:off x="3303152" y="3146775"/>
            <a:ext cx="355225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defTabSz="912813" eaLnBrk="0" hangingPunct="0">
              <a:defRPr/>
            </a:pPr>
            <a:r>
              <a:rPr kumimoji="1" lang="pl-PL" b="1" i="1" kern="0" smtClean="0">
                <a:solidFill>
                  <a:srgbClr val="0000FF"/>
                </a:solidFill>
                <a:cs typeface="Times New Roman" pitchFamily="18" charset="0"/>
              </a:rPr>
              <a:t>Model linii w składowych symetrycznych</a:t>
            </a:r>
            <a:endParaRPr kumimoji="1" lang="pl-PL" sz="1600" b="1" i="1" kern="0">
              <a:solidFill>
                <a:srgbClr val="0000FF"/>
              </a:solidFill>
              <a:cs typeface="Times New Roman" pitchFamily="18" charset="0"/>
            </a:endParaRPr>
          </a:p>
        </p:txBody>
      </p:sp>
      <p:graphicFrame>
        <p:nvGraphicFramePr>
          <p:cNvPr id="9" name="Mac_S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9614083"/>
              </p:ext>
            </p:extLst>
          </p:nvPr>
        </p:nvGraphicFramePr>
        <p:xfrm>
          <a:off x="6192180" y="1952836"/>
          <a:ext cx="1600200" cy="923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566" name="Równanie" r:id="rId11" imgW="1231366" imgH="710891" progId="Equation.3">
                  <p:embed/>
                </p:oleObj>
              </mc:Choice>
              <mc:Fallback>
                <p:oleObj name="Równanie" r:id="rId11" imgW="1231366" imgH="71089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92180" y="1952836"/>
                        <a:ext cx="1600200" cy="923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sU=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620719"/>
              </p:ext>
            </p:extLst>
          </p:nvPr>
        </p:nvGraphicFramePr>
        <p:xfrm>
          <a:off x="3349189" y="2652298"/>
          <a:ext cx="2117725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567" name="Równanie" r:id="rId13" imgW="1765300" imgH="254000" progId="Equation.3">
                  <p:embed/>
                </p:oleObj>
              </mc:Choice>
              <mc:Fallback>
                <p:oleObj name="Równanie" r:id="rId13" imgW="1765300" imgH="254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9189" y="2652298"/>
                        <a:ext cx="2117725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dU=Z I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7054343"/>
              </p:ext>
            </p:extLst>
          </p:nvPr>
        </p:nvGraphicFramePr>
        <p:xfrm>
          <a:off x="3349189" y="2279236"/>
          <a:ext cx="852488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568" name="Równanie" r:id="rId15" imgW="710891" imgH="190417" progId="Equation.3">
                  <p:embed/>
                </p:oleObj>
              </mc:Choice>
              <mc:Fallback>
                <p:oleObj name="Równanie" r:id="rId15" imgW="710891" imgH="19041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9189" y="2279236"/>
                        <a:ext cx="852488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U [ZMM] I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092832"/>
              </p:ext>
            </p:extLst>
          </p:nvPr>
        </p:nvGraphicFramePr>
        <p:xfrm>
          <a:off x="3353952" y="1166398"/>
          <a:ext cx="2300287" cy="944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569" name="Równanie" r:id="rId17" imgW="1917700" imgH="787400" progId="Equation.3">
                  <p:embed/>
                </p:oleObj>
              </mc:Choice>
              <mc:Fallback>
                <p:oleObj name="Równanie" r:id="rId17" imgW="1917700" imgH="787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3952" y="1166398"/>
                        <a:ext cx="2300287" cy="944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xt_Mod_faz"/>
          <p:cNvSpPr txBox="1">
            <a:spLocks noChangeArrowheads="1"/>
          </p:cNvSpPr>
          <p:nvPr/>
        </p:nvSpPr>
        <p:spPr bwMode="auto">
          <a:xfrm>
            <a:off x="3150752" y="656692"/>
            <a:ext cx="308257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defTabSz="912813" eaLnBrk="0" hangingPunct="0">
              <a:defRPr/>
            </a:pPr>
            <a:r>
              <a:rPr kumimoji="1" lang="pl-PL" b="1" i="1" kern="0" smtClean="0">
                <a:solidFill>
                  <a:srgbClr val="0000FF"/>
                </a:solidFill>
                <a:cs typeface="Times New Roman" pitchFamily="18" charset="0"/>
              </a:rPr>
              <a:t>Model linii w składowych fazowych</a:t>
            </a:r>
            <a:endParaRPr kumimoji="1" lang="pl-PL" sz="1600" b="1" i="1" kern="0">
              <a:solidFill>
                <a:srgbClr val="0000FF"/>
              </a:solidFill>
              <a:cs typeface="Times New Roman" pitchFamily="18" charset="0"/>
            </a:endParaRPr>
          </a:p>
        </p:txBody>
      </p:sp>
      <p:sp>
        <p:nvSpPr>
          <p:cNvPr id="2" name="Tytuł"/>
          <p:cNvSpPr txBox="1">
            <a:spLocks noChangeArrowheads="1"/>
          </p:cNvSpPr>
          <p:nvPr/>
        </p:nvSpPr>
        <p:spPr bwMode="auto">
          <a:xfrm>
            <a:off x="2812704" y="253413"/>
            <a:ext cx="351859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defTabSz="912813" eaLnBrk="0" hangingPunct="0">
              <a:defRPr/>
            </a:pPr>
            <a:r>
              <a:rPr kumimoji="1" lang="pl-PL" sz="1400" b="1" i="1" kern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Model linii w składowych symetrycznych</a:t>
            </a:r>
            <a:endParaRPr kumimoji="1" lang="pl-PL" sz="1400" b="1" i="1" ker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7841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2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"/>
          <p:cNvSpPr txBox="1">
            <a:spLocks noChangeArrowheads="1"/>
          </p:cNvSpPr>
          <p:nvPr/>
        </p:nvSpPr>
        <p:spPr bwMode="auto">
          <a:xfrm>
            <a:off x="3905151" y="253413"/>
            <a:ext cx="1333698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defTabSz="912813" eaLnBrk="0" hangingPunct="0">
              <a:defRPr/>
            </a:pPr>
            <a:r>
              <a:rPr kumimoji="1" lang="pl-PL" sz="1400" b="1" i="1" kern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Przekształcenia</a:t>
            </a:r>
            <a:endParaRPr kumimoji="1" lang="pl-PL" sz="1400" b="1" i="1" ker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Obi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0858220"/>
              </p:ext>
            </p:extLst>
          </p:nvPr>
        </p:nvGraphicFramePr>
        <p:xfrm>
          <a:off x="4839264" y="4071160"/>
          <a:ext cx="3897312" cy="925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07" name="Równanie" r:id="rId3" imgW="2997200" imgH="711200" progId="Equation.3">
                  <p:embed/>
                </p:oleObj>
              </mc:Choice>
              <mc:Fallback>
                <p:oleObj name="Równanie" r:id="rId3" imgW="2997200" imgH="71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39264" y="4071160"/>
                        <a:ext cx="3897312" cy="925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i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2704426"/>
              </p:ext>
            </p:extLst>
          </p:nvPr>
        </p:nvGraphicFramePr>
        <p:xfrm>
          <a:off x="1642039" y="2729723"/>
          <a:ext cx="5268912" cy="925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08" name="Równanie" r:id="rId5" imgW="4051300" imgH="711200" progId="Equation.3">
                  <p:embed/>
                </p:oleObj>
              </mc:Choice>
              <mc:Fallback>
                <p:oleObj name="Równanie" r:id="rId5" imgW="4051300" imgH="71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42039" y="2729723"/>
                        <a:ext cx="5268912" cy="925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i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4638831"/>
              </p:ext>
            </p:extLst>
          </p:nvPr>
        </p:nvGraphicFramePr>
        <p:xfrm>
          <a:off x="6734739" y="1454960"/>
          <a:ext cx="1219200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09" name="Równanie" r:id="rId7" imgW="1016000" imgH="431800" progId="Equation.3">
                  <p:embed/>
                </p:oleObj>
              </mc:Choice>
              <mc:Fallback>
                <p:oleObj name="Równanie" r:id="rId7" imgW="10160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34739" y="1454960"/>
                        <a:ext cx="1219200" cy="517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i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7703597"/>
              </p:ext>
            </p:extLst>
          </p:nvPr>
        </p:nvGraphicFramePr>
        <p:xfrm>
          <a:off x="5110726" y="1440673"/>
          <a:ext cx="1112838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10" name="Równanie" r:id="rId9" imgW="927100" imgH="431800" progId="Equation.3">
                  <p:embed/>
                </p:oleObj>
              </mc:Choice>
              <mc:Fallback>
                <p:oleObj name="Równanie" r:id="rId9" imgW="9271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10726" y="1440673"/>
                        <a:ext cx="1112838" cy="517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i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5072083"/>
              </p:ext>
            </p:extLst>
          </p:nvPr>
        </p:nvGraphicFramePr>
        <p:xfrm>
          <a:off x="3221601" y="1335898"/>
          <a:ext cx="1617663" cy="923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11" name="Równanie" r:id="rId11" imgW="1244600" imgH="711200" progId="Equation.3">
                  <p:embed/>
                </p:oleObj>
              </mc:Choice>
              <mc:Fallback>
                <p:oleObj name="Równanie" r:id="rId11" imgW="1244600" imgH="71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21601" y="1335898"/>
                        <a:ext cx="1617663" cy="923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iek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2693757"/>
              </p:ext>
            </p:extLst>
          </p:nvPr>
        </p:nvGraphicFramePr>
        <p:xfrm>
          <a:off x="1313426" y="1335898"/>
          <a:ext cx="1600200" cy="923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12" name="Równanie" r:id="rId13" imgW="1231366" imgH="710891" progId="Equation.3">
                  <p:embed/>
                </p:oleObj>
              </mc:Choice>
              <mc:Fallback>
                <p:oleObj name="Równanie" r:id="rId13" imgW="1231366" imgH="71089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3426" y="1335898"/>
                        <a:ext cx="1600200" cy="923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6739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"/>
          <p:cNvSpPr txBox="1">
            <a:spLocks noChangeArrowheads="1"/>
          </p:cNvSpPr>
          <p:nvPr/>
        </p:nvSpPr>
        <p:spPr bwMode="auto">
          <a:xfrm>
            <a:off x="3453905" y="253413"/>
            <a:ext cx="346729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defTabSz="912813" eaLnBrk="0" hangingPunct="0">
              <a:defRPr/>
            </a:pPr>
            <a:r>
              <a:rPr kumimoji="1" lang="pl-PL" sz="1400" b="1" i="1" kern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Jednostkowe impedancje zastępcze linii</a:t>
            </a:r>
            <a:endParaRPr kumimoji="1" lang="pl-PL" sz="1400" b="1" i="1" ker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Mio"/>
          <p:cNvSpPr>
            <a:spLocks noChangeArrowheads="1"/>
          </p:cNvSpPr>
          <p:nvPr/>
        </p:nvSpPr>
        <p:spPr bwMode="auto">
          <a:xfrm>
            <a:off x="6583897" y="5716756"/>
            <a:ext cx="170912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z"/>
              <a:defRPr kumimoji="1" sz="27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y"/>
              <a:defRPr kumimoji="1" sz="2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x"/>
              <a:defRPr kumimoji="1" sz="21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sz="21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kumimoji="0" lang="pl-PL" altLang="pl-PL" sz="1800" i="1" dirty="0">
                <a:latin typeface="Times New Roman" pitchFamily="18" charset="0"/>
                <a:sym typeface="Symbol" pitchFamily="18" charset="2"/>
              </a:rPr>
              <a:t></a:t>
            </a:r>
            <a:r>
              <a:rPr kumimoji="0" lang="pl-PL" altLang="pl-PL" sz="1800" i="1" baseline="-25000" dirty="0">
                <a:latin typeface="Times New Roman" pitchFamily="18" charset="0"/>
              </a:rPr>
              <a:t>0</a:t>
            </a:r>
            <a:r>
              <a:rPr kumimoji="0" lang="pl-PL" altLang="pl-PL" sz="1800" dirty="0">
                <a:latin typeface="Times New Roman" pitchFamily="18" charset="0"/>
              </a:rPr>
              <a:t> = 4</a:t>
            </a:r>
            <a:r>
              <a:rPr kumimoji="0" lang="pl-PL" altLang="pl-PL" sz="1800" dirty="0">
                <a:latin typeface="Times New Roman" pitchFamily="18" charset="0"/>
                <a:sym typeface="Symbol" pitchFamily="18" charset="2"/>
              </a:rPr>
              <a:t></a:t>
            </a:r>
            <a:r>
              <a:rPr kumimoji="0" lang="pl-PL" altLang="pl-PL" sz="1800" dirty="0">
                <a:latin typeface="Times New Roman" pitchFamily="18" charset="0"/>
              </a:rPr>
              <a:t>10</a:t>
            </a:r>
            <a:r>
              <a:rPr kumimoji="0" lang="pl-PL" altLang="pl-PL" sz="1800" baseline="30000" dirty="0">
                <a:latin typeface="Times New Roman" pitchFamily="18" charset="0"/>
              </a:rPr>
              <a:t>-7</a:t>
            </a:r>
            <a:r>
              <a:rPr kumimoji="0" lang="pl-PL" altLang="pl-PL" sz="1800" dirty="0">
                <a:latin typeface="Times New Roman" pitchFamily="18" charset="0"/>
              </a:rPr>
              <a:t> H/m</a:t>
            </a:r>
          </a:p>
        </p:txBody>
      </p:sp>
      <p:sp>
        <p:nvSpPr>
          <p:cNvPr id="4" name="Opis"/>
          <p:cNvSpPr txBox="1">
            <a:spLocks noChangeArrowheads="1"/>
          </p:cNvSpPr>
          <p:nvPr/>
        </p:nvSpPr>
        <p:spPr bwMode="auto">
          <a:xfrm>
            <a:off x="1016927" y="4077072"/>
            <a:ext cx="8019569" cy="1723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z"/>
              <a:defRPr kumimoji="1" sz="27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y"/>
              <a:defRPr kumimoji="1" sz="2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x"/>
              <a:defRPr kumimoji="1" sz="21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sz="21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 b="1" i="1" dirty="0">
                <a:latin typeface="Times New Roman" pitchFamily="18" charset="0"/>
                <a:sym typeface="Symbol" pitchFamily="18" charset="2"/>
              </a:rPr>
              <a:t>    </a:t>
            </a:r>
            <a:r>
              <a:rPr kumimoji="0" lang="pl-PL" altLang="pl-PL" sz="1600" i="1" dirty="0">
                <a:latin typeface="Times New Roman" pitchFamily="18" charset="0"/>
                <a:sym typeface="Symbol" pitchFamily="18" charset="2"/>
              </a:rPr>
              <a:t>-  </a:t>
            </a:r>
            <a:r>
              <a:rPr kumimoji="0" lang="pl-PL" altLang="pl-PL" sz="1600" i="1" dirty="0">
                <a:latin typeface="Times New Roman" pitchFamily="18" charset="0"/>
              </a:rPr>
              <a:t>przewodność materiału z jakiego wykonane są przewody,</a:t>
            </a:r>
            <a:r>
              <a:rPr kumimoji="0" lang="pl-PL" altLang="pl-PL" sz="1600" i="1" dirty="0">
                <a:latin typeface="Times New Roman" pitchFamily="18" charset="0"/>
                <a:sym typeface="Symbol" pitchFamily="18" charset="2"/>
              </a:rPr>
              <a:t></a:t>
            </a:r>
            <a:r>
              <a:rPr kumimoji="0" lang="pl-PL" altLang="pl-PL" sz="1600" i="1" dirty="0">
                <a:latin typeface="Times New Roman" pitchFamily="18" charset="0"/>
              </a:rPr>
              <a:t> = 34 </a:t>
            </a:r>
            <a:r>
              <a:rPr kumimoji="0" lang="pl-PL" altLang="pl-PL" sz="1600" i="1" dirty="0" err="1">
                <a:latin typeface="Times New Roman" pitchFamily="18" charset="0"/>
              </a:rPr>
              <a:t>S</a:t>
            </a:r>
            <a:r>
              <a:rPr kumimoji="0" lang="pl-PL" altLang="pl-PL" sz="1600" i="1" dirty="0" err="1">
                <a:latin typeface="Times New Roman" pitchFamily="18" charset="0"/>
                <a:sym typeface="Symbol" pitchFamily="18" charset="2"/>
              </a:rPr>
              <a:t></a:t>
            </a:r>
            <a:r>
              <a:rPr kumimoji="0" lang="pl-PL" altLang="pl-PL" sz="1600" i="1" dirty="0" err="1">
                <a:latin typeface="Times New Roman" pitchFamily="18" charset="0"/>
              </a:rPr>
              <a:t>m</a:t>
            </a:r>
            <a:r>
              <a:rPr kumimoji="0" lang="pl-PL" altLang="pl-PL" sz="1600" i="1" dirty="0">
                <a:latin typeface="Times New Roman" pitchFamily="18" charset="0"/>
              </a:rPr>
              <a:t>/mm</a:t>
            </a:r>
            <a:r>
              <a:rPr kumimoji="0" lang="pl-PL" altLang="pl-PL" sz="1600" i="1" baseline="30000" dirty="0">
                <a:latin typeface="Times New Roman" pitchFamily="18" charset="0"/>
              </a:rPr>
              <a:t>2</a:t>
            </a:r>
            <a:r>
              <a:rPr kumimoji="0" lang="pl-PL" altLang="pl-PL" sz="1600" i="1" dirty="0">
                <a:latin typeface="Times New Roman" pitchFamily="18" charset="0"/>
              </a:rPr>
              <a:t> dla aluminium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 b="1" i="1" dirty="0">
                <a:latin typeface="Times New Roman" pitchFamily="18" charset="0"/>
              </a:rPr>
              <a:t>S    </a:t>
            </a:r>
            <a:r>
              <a:rPr kumimoji="0" lang="pl-PL" altLang="pl-PL" sz="1600" i="1" dirty="0">
                <a:latin typeface="Times New Roman" pitchFamily="18" charset="0"/>
              </a:rPr>
              <a:t>- przekrój przewodu, mm</a:t>
            </a:r>
            <a:r>
              <a:rPr kumimoji="0" lang="pl-PL" altLang="pl-PL" sz="1600" i="1" baseline="30000" dirty="0">
                <a:latin typeface="Times New Roman" pitchFamily="18" charset="0"/>
              </a:rPr>
              <a:t>2</a:t>
            </a:r>
            <a:r>
              <a:rPr kumimoji="0" lang="pl-PL" altLang="pl-PL" sz="1600" i="1" dirty="0">
                <a:latin typeface="Times New Roman" pitchFamily="18" charset="0"/>
              </a:rPr>
              <a:t>,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 b="1" i="1" dirty="0" err="1">
                <a:latin typeface="Times New Roman" pitchFamily="18" charset="0"/>
              </a:rPr>
              <a:t>D</a:t>
            </a:r>
            <a:r>
              <a:rPr kumimoji="0" lang="pl-PL" altLang="pl-PL" sz="1600" b="1" i="1" baseline="-25000" dirty="0" err="1">
                <a:latin typeface="Times New Roman" pitchFamily="18" charset="0"/>
              </a:rPr>
              <a:t>sr</a:t>
            </a:r>
            <a:r>
              <a:rPr kumimoji="0" lang="pl-PL" altLang="pl-PL" sz="1600" b="1" i="1" dirty="0">
                <a:latin typeface="Times New Roman" pitchFamily="18" charset="0"/>
              </a:rPr>
              <a:t> </a:t>
            </a:r>
            <a:r>
              <a:rPr kumimoji="0" lang="pl-PL" altLang="pl-PL" sz="1600" i="1" dirty="0">
                <a:latin typeface="Times New Roman" pitchFamily="18" charset="0"/>
              </a:rPr>
              <a:t>- odstęp przewodów, m, (do obliczeń bierze się średnią geometryczną </a:t>
            </a:r>
            <a:r>
              <a:rPr kumimoji="0" lang="pl-PL" altLang="pl-PL" sz="1600" i="1">
                <a:latin typeface="Times New Roman" pitchFamily="18" charset="0"/>
              </a:rPr>
              <a:t>odstępów </a:t>
            </a:r>
            <a:r>
              <a:rPr kumimoji="0" lang="pl-PL" altLang="pl-PL" sz="1600" i="1" smtClean="0">
                <a:latin typeface="Times New Roman" pitchFamily="18" charset="0"/>
              </a:rPr>
              <a:t>rzeczywistych)</a:t>
            </a:r>
            <a:endParaRPr kumimoji="0" lang="pl-PL" altLang="pl-PL" sz="1600" i="1" dirty="0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 b="1" i="1" dirty="0">
                <a:latin typeface="Times New Roman" pitchFamily="18" charset="0"/>
              </a:rPr>
              <a:t>r</a:t>
            </a:r>
            <a:r>
              <a:rPr kumimoji="0" lang="pl-PL" altLang="pl-PL" sz="1600" b="1" i="1" baseline="-25000" dirty="0">
                <a:latin typeface="Times New Roman" pitchFamily="18" charset="0"/>
              </a:rPr>
              <a:t>o   </a:t>
            </a:r>
            <a:r>
              <a:rPr kumimoji="0" lang="pl-PL" altLang="pl-PL" sz="1600" i="1" dirty="0">
                <a:latin typeface="Times New Roman" pitchFamily="18" charset="0"/>
              </a:rPr>
              <a:t>- zastępczy promień przewodu, m,(</a:t>
            </a:r>
            <a:r>
              <a:rPr kumimoji="0" lang="pl-PL" altLang="pl-PL" sz="1600" b="1" i="1" dirty="0">
                <a:latin typeface="Times New Roman" pitchFamily="18" charset="0"/>
              </a:rPr>
              <a:t>r</a:t>
            </a:r>
            <a:r>
              <a:rPr kumimoji="0" lang="pl-PL" altLang="pl-PL" sz="1600" b="1" i="1" baseline="-25000" dirty="0">
                <a:latin typeface="Times New Roman" pitchFamily="18" charset="0"/>
              </a:rPr>
              <a:t>o</a:t>
            </a:r>
            <a:r>
              <a:rPr kumimoji="0" lang="pl-PL" altLang="pl-PL" sz="1600" i="1" dirty="0">
                <a:latin typeface="Times New Roman" pitchFamily="18" charset="0"/>
              </a:rPr>
              <a:t>=0,8</a:t>
            </a:r>
            <a:r>
              <a:rPr kumimoji="0" lang="pl-PL" altLang="pl-PL" sz="1600" b="1" i="1" dirty="0">
                <a:latin typeface="Times New Roman" pitchFamily="18" charset="0"/>
              </a:rPr>
              <a:t> </a:t>
            </a:r>
            <a:r>
              <a:rPr kumimoji="0" lang="pl-PL" altLang="pl-PL" sz="1600" b="1" i="1" dirty="0" err="1">
                <a:latin typeface="Times New Roman" pitchFamily="18" charset="0"/>
              </a:rPr>
              <a:t>r</a:t>
            </a:r>
            <a:r>
              <a:rPr kumimoji="0" lang="pl-PL" altLang="pl-PL" sz="1600" b="1" i="1" baseline="-25000" dirty="0" err="1">
                <a:latin typeface="Times New Roman" pitchFamily="18" charset="0"/>
              </a:rPr>
              <a:t>p</a:t>
            </a:r>
            <a:r>
              <a:rPr kumimoji="0" lang="pl-PL" altLang="pl-PL" sz="1600" i="1" dirty="0">
                <a:latin typeface="Times New Roman" pitchFamily="18" charset="0"/>
              </a:rPr>
              <a:t> )</a:t>
            </a:r>
            <a:r>
              <a:rPr kumimoji="0" lang="pl-PL" altLang="pl-PL" sz="1600" b="1" i="1" baseline="-25000" dirty="0">
                <a:latin typeface="Times New Roman" pitchFamily="18" charset="0"/>
              </a:rPr>
              <a:t>   </a:t>
            </a:r>
            <a:endParaRPr kumimoji="0" lang="pl-PL" altLang="pl-PL" sz="1600" i="1" dirty="0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 b="1" i="1" dirty="0" err="1">
                <a:latin typeface="Times New Roman" pitchFamily="18" charset="0"/>
              </a:rPr>
              <a:t>D</a:t>
            </a:r>
            <a:r>
              <a:rPr kumimoji="0" lang="pl-PL" altLang="pl-PL" sz="1600" b="1" i="1" baseline="-25000" dirty="0" err="1">
                <a:latin typeface="Times New Roman" pitchFamily="18" charset="0"/>
              </a:rPr>
              <a:t>n</a:t>
            </a:r>
            <a:r>
              <a:rPr kumimoji="0" lang="pl-PL" altLang="pl-PL" sz="1600" b="1" i="1" baseline="-25000" dirty="0">
                <a:latin typeface="Times New Roman" pitchFamily="18" charset="0"/>
              </a:rPr>
              <a:t> </a:t>
            </a:r>
            <a:r>
              <a:rPr kumimoji="0" lang="pl-PL" altLang="pl-PL" sz="1600" i="1" dirty="0">
                <a:latin typeface="Times New Roman" pitchFamily="18" charset="0"/>
              </a:rPr>
              <a:t> - odległość przewodu umownego, zastępującego drogę prądu w ziemi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 b="1" i="1" dirty="0">
                <a:latin typeface="Times New Roman" pitchFamily="18" charset="0"/>
                <a:sym typeface="Symbol" pitchFamily="18" charset="2"/>
              </a:rPr>
              <a:t></a:t>
            </a:r>
            <a:r>
              <a:rPr kumimoji="0" lang="pl-PL" altLang="pl-PL" sz="1600" b="1" i="1" baseline="-25000" dirty="0">
                <a:latin typeface="Times New Roman" pitchFamily="18" charset="0"/>
              </a:rPr>
              <a:t>n </a:t>
            </a:r>
            <a:r>
              <a:rPr kumimoji="0" lang="pl-PL" altLang="pl-PL" sz="1600" i="1" dirty="0">
                <a:latin typeface="Times New Roman" pitchFamily="18" charset="0"/>
              </a:rPr>
              <a:t> - rezystywność ziemi, zależna od wilgotności i rodzaju gruntu: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 i="1" dirty="0">
                <a:latin typeface="Times New Roman" pitchFamily="18" charset="0"/>
                <a:sym typeface="Symbol" pitchFamily="18" charset="2"/>
              </a:rPr>
              <a:t>                   </a:t>
            </a:r>
            <a:r>
              <a:rPr kumimoji="0" lang="pl-PL" altLang="pl-PL" sz="1600" i="1" baseline="-25000" dirty="0">
                <a:latin typeface="Times New Roman" pitchFamily="18" charset="0"/>
              </a:rPr>
              <a:t>n</a:t>
            </a:r>
            <a:r>
              <a:rPr kumimoji="0" lang="pl-PL" altLang="pl-PL" sz="1600" i="1" dirty="0">
                <a:latin typeface="Times New Roman" pitchFamily="18" charset="0"/>
              </a:rPr>
              <a:t> = 100 - 1000 </a:t>
            </a:r>
            <a:r>
              <a:rPr kumimoji="0" lang="pl-PL" altLang="pl-PL" sz="1600" i="1" dirty="0">
                <a:latin typeface="Times New Roman" pitchFamily="18" charset="0"/>
                <a:sym typeface="Symbol" pitchFamily="18" charset="2"/>
              </a:rPr>
              <a:t></a:t>
            </a:r>
            <a:r>
              <a:rPr kumimoji="0" lang="pl-PL" altLang="pl-PL" sz="1600" i="1" dirty="0">
                <a:latin typeface="Times New Roman" pitchFamily="18" charset="0"/>
              </a:rPr>
              <a:t>m </a:t>
            </a:r>
            <a:endParaRPr kumimoji="0" lang="pl-PL" altLang="pl-PL" sz="1600" dirty="0">
              <a:latin typeface="Times New Roman" pitchFamily="18" charset="0"/>
            </a:endParaRPr>
          </a:p>
        </p:txBody>
      </p:sp>
      <p:graphicFrame>
        <p:nvGraphicFramePr>
          <p:cNvPr id="5" name="Z1'Z0'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1688262"/>
              </p:ext>
            </p:extLst>
          </p:nvPr>
        </p:nvGraphicFramePr>
        <p:xfrm>
          <a:off x="2624138" y="2387600"/>
          <a:ext cx="4648200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280" name="Równanie" r:id="rId3" imgW="3098520" imgH="914400" progId="Equation.3">
                  <p:embed/>
                </p:oleObj>
              </mc:Choice>
              <mc:Fallback>
                <p:oleObj name="Równanie" r:id="rId3" imgW="3098520" imgH="914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4138" y="2387600"/>
                        <a:ext cx="4648200" cy="1371600"/>
                      </a:xfrm>
                      <a:prstGeom prst="rect">
                        <a:avLst/>
                      </a:prstGeom>
                      <a:solidFill>
                        <a:srgbClr val="00FF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Z0_cd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6377904"/>
              </p:ext>
            </p:extLst>
          </p:nvPr>
        </p:nvGraphicFramePr>
        <p:xfrm>
          <a:off x="2789238" y="1530350"/>
          <a:ext cx="5191125" cy="60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281" name="Równanie" r:id="rId5" imgW="4152600" imgH="482400" progId="Equation.3">
                  <p:embed/>
                </p:oleObj>
              </mc:Choice>
              <mc:Fallback>
                <p:oleObj name="Równanie" r:id="rId5" imgW="415260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89238" y="1530350"/>
                        <a:ext cx="5191125" cy="603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Z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1700190"/>
              </p:ext>
            </p:extLst>
          </p:nvPr>
        </p:nvGraphicFramePr>
        <p:xfrm>
          <a:off x="1525588" y="1655763"/>
          <a:ext cx="1254125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282" name="Równanie" r:id="rId7" imgW="1002960" imgH="291960" progId="Equation.3">
                  <p:embed/>
                </p:oleObj>
              </mc:Choice>
              <mc:Fallback>
                <p:oleObj name="Równanie" r:id="rId7" imgW="1002960" imgH="291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5588" y="1655763"/>
                        <a:ext cx="1254125" cy="365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Z1_cd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1397082"/>
              </p:ext>
            </p:extLst>
          </p:nvPr>
        </p:nvGraphicFramePr>
        <p:xfrm>
          <a:off x="2800350" y="809625"/>
          <a:ext cx="5000625" cy="60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283" name="Równanie" r:id="rId9" imgW="4000320" imgH="482400" progId="Equation.3">
                  <p:embed/>
                </p:oleObj>
              </mc:Choice>
              <mc:Fallback>
                <p:oleObj name="Równanie" r:id="rId9" imgW="400032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0350" y="809625"/>
                        <a:ext cx="5000625" cy="603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Z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1824355"/>
              </p:ext>
            </p:extLst>
          </p:nvPr>
        </p:nvGraphicFramePr>
        <p:xfrm>
          <a:off x="1384300" y="942975"/>
          <a:ext cx="1444625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284" name="Równanie" r:id="rId11" imgW="1155600" imgH="279360" progId="Equation.3">
                  <p:embed/>
                </p:oleObj>
              </mc:Choice>
              <mc:Fallback>
                <p:oleObj name="Równanie" r:id="rId11" imgW="115560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4300" y="942975"/>
                        <a:ext cx="1444625" cy="349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86837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DsrFaz"/>
          <p:cNvGrpSpPr/>
          <p:nvPr/>
        </p:nvGrpSpPr>
        <p:grpSpPr>
          <a:xfrm>
            <a:off x="2915816" y="5193196"/>
            <a:ext cx="3786609" cy="604354"/>
            <a:chOff x="4043443" y="4041068"/>
            <a:chExt cx="3786609" cy="604354"/>
          </a:xfrm>
        </p:grpSpPr>
        <p:sp>
          <p:nvSpPr>
            <p:cNvPr id="350" name="Txt_Bud_Prz_Pojed"/>
            <p:cNvSpPr txBox="1"/>
            <p:nvPr/>
          </p:nvSpPr>
          <p:spPr>
            <a:xfrm>
              <a:off x="4043443" y="4041068"/>
              <a:ext cx="3226845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pl-PL" sz="1400" b="1" i="1" smtClean="0">
                  <a:solidFill>
                    <a:srgbClr val="006600"/>
                  </a:solidFill>
                </a:rPr>
                <a:t>Średnie odległości dla przewodów fazowych</a:t>
              </a:r>
              <a:endParaRPr lang="pl-PL" sz="1400" b="1" i="1" dirty="0">
                <a:solidFill>
                  <a:srgbClr val="006600"/>
                </a:solidFill>
              </a:endParaRPr>
            </a:p>
          </p:txBody>
        </p:sp>
        <p:graphicFrame>
          <p:nvGraphicFramePr>
            <p:cNvPr id="6" name="Obiek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24616517"/>
                </p:ext>
              </p:extLst>
            </p:nvPr>
          </p:nvGraphicFramePr>
          <p:xfrm>
            <a:off x="4177215" y="4378722"/>
            <a:ext cx="3652837" cy="266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127" name="Równanie" r:id="rId3" imgW="3644640" imgH="266400" progId="Equation.3">
                    <p:embed/>
                  </p:oleObj>
                </mc:Choice>
                <mc:Fallback>
                  <p:oleObj name="Równanie" r:id="rId3" imgW="3644640" imgH="2664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77215" y="4378722"/>
                          <a:ext cx="3652837" cy="2667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90" name="Odl_Odg_Faz" hidden="1"/>
          <p:cNvGrpSpPr/>
          <p:nvPr/>
        </p:nvGrpSpPr>
        <p:grpSpPr>
          <a:xfrm>
            <a:off x="4031940" y="3230224"/>
            <a:ext cx="1629765" cy="1519203"/>
            <a:chOff x="0" y="0"/>
            <a:chExt cx="1630053" cy="1519639"/>
          </a:xfrm>
        </p:grpSpPr>
        <p:cxnSp>
          <p:nvCxnSpPr>
            <p:cNvPr id="319" name="Odl_OB"/>
            <p:cNvCxnSpPr/>
            <p:nvPr/>
          </p:nvCxnSpPr>
          <p:spPr bwMode="auto">
            <a:xfrm flipH="1">
              <a:off x="221064" y="216040"/>
              <a:ext cx="612140" cy="1274445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0" name="Odl_OC"/>
            <p:cNvCxnSpPr/>
            <p:nvPr/>
          </p:nvCxnSpPr>
          <p:spPr bwMode="auto">
            <a:xfrm>
              <a:off x="869183" y="221064"/>
              <a:ext cx="579755" cy="1298575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1" name="Odl_OA"/>
            <p:cNvCxnSpPr/>
            <p:nvPr/>
          </p:nvCxnSpPr>
          <p:spPr bwMode="auto">
            <a:xfrm>
              <a:off x="834013" y="216040"/>
              <a:ext cx="219710" cy="581025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22" name="pole tekstowe 111"/>
            <p:cNvSpPr txBox="1"/>
            <p:nvPr/>
          </p:nvSpPr>
          <p:spPr>
            <a:xfrm>
              <a:off x="145701" y="381670"/>
              <a:ext cx="280035" cy="160655"/>
            </a:xfrm>
            <a:prstGeom prst="rect">
              <a:avLst/>
            </a:prstGeom>
            <a:noFill/>
          </p:spPr>
          <p:txBody>
            <a:bodyPr vert="horz" wrap="none" lIns="0" tIns="0" rIns="0" bIns="0" rtlCol="0">
              <a:spAutoFit/>
            </a:bodyPr>
            <a:lstStyle/>
            <a:p>
              <a:pPr eaLnBrk="0" fontAlgn="base" hangingPunct="0">
                <a:spcAft>
                  <a:spcPts val="0"/>
                </a:spcAft>
              </a:pPr>
              <a:r>
                <a:rPr lang="pl-PL" sz="1100" b="1" kern="1200">
                  <a:solidFill>
                    <a:srgbClr val="00B050"/>
                  </a:solidFill>
                  <a:effectLst/>
                  <a:latin typeface="Times New Roman"/>
                  <a:ea typeface="Times New Roman"/>
                  <a:cs typeface="Times New Roman"/>
                </a:rPr>
                <a:t>5636</a:t>
              </a:r>
              <a:endParaRPr lang="pl-PL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323" name="pole tekstowe 111"/>
            <p:cNvSpPr txBox="1"/>
            <p:nvPr/>
          </p:nvSpPr>
          <p:spPr>
            <a:xfrm>
              <a:off x="1350018" y="0"/>
              <a:ext cx="280035" cy="160655"/>
            </a:xfrm>
            <a:prstGeom prst="rect">
              <a:avLst/>
            </a:prstGeom>
            <a:noFill/>
          </p:spPr>
          <p:txBody>
            <a:bodyPr vert="horz" wrap="none" lIns="0" tIns="0" rIns="0" bIns="0" rtlCol="0">
              <a:spAutoFit/>
            </a:bodyPr>
            <a:lstStyle/>
            <a:p>
              <a:pPr eaLnBrk="0" fontAlgn="base" hangingPunct="0">
                <a:spcAft>
                  <a:spcPts val="0"/>
                </a:spcAft>
              </a:pPr>
              <a:r>
                <a:rPr lang="pl-PL" sz="1100" b="1" kern="1200">
                  <a:solidFill>
                    <a:srgbClr val="00B050"/>
                  </a:solidFill>
                  <a:effectLst/>
                  <a:latin typeface="Times New Roman"/>
                  <a:ea typeface="Times New Roman"/>
                  <a:cs typeface="Times New Roman"/>
                </a:rPr>
                <a:t>9582</a:t>
              </a:r>
              <a:endParaRPr lang="pl-PL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324" name="pole tekstowe 111"/>
            <p:cNvSpPr txBox="1"/>
            <p:nvPr/>
          </p:nvSpPr>
          <p:spPr>
            <a:xfrm>
              <a:off x="0" y="672944"/>
              <a:ext cx="280035" cy="160655"/>
            </a:xfrm>
            <a:prstGeom prst="rect">
              <a:avLst/>
            </a:prstGeom>
            <a:noFill/>
          </p:spPr>
          <p:txBody>
            <a:bodyPr vert="horz" wrap="none" lIns="0" tIns="0" rIns="0" bIns="0" rtlCol="0">
              <a:spAutoFit/>
            </a:bodyPr>
            <a:lstStyle/>
            <a:p>
              <a:pPr eaLnBrk="0" fontAlgn="base" hangingPunct="0">
                <a:spcAft>
                  <a:spcPts val="0"/>
                </a:spcAft>
              </a:pPr>
              <a:r>
                <a:rPr lang="pl-PL" sz="1100" b="1" kern="1200">
                  <a:solidFill>
                    <a:srgbClr val="00B050"/>
                  </a:solidFill>
                  <a:effectLst/>
                  <a:latin typeface="Times New Roman"/>
                  <a:ea typeface="Times New Roman"/>
                  <a:cs typeface="Times New Roman"/>
                </a:rPr>
                <a:t>9582</a:t>
              </a:r>
              <a:endParaRPr lang="pl-PL" sz="1200">
                <a:effectLst/>
                <a:latin typeface="Times New Roman"/>
                <a:ea typeface="Times New Roman"/>
              </a:endParaRPr>
            </a:p>
          </p:txBody>
        </p:sp>
        <p:cxnSp>
          <p:nvCxnSpPr>
            <p:cNvPr id="325" name="Łącznik prostoliniowy 324"/>
            <p:cNvCxnSpPr/>
            <p:nvPr/>
          </p:nvCxnSpPr>
          <p:spPr bwMode="auto">
            <a:xfrm flipH="1">
              <a:off x="1019908" y="145701"/>
              <a:ext cx="433070" cy="398145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arrow" w="sm" len="sm"/>
            </a:ln>
            <a:effectLst/>
          </p:spPr>
        </p:cxnSp>
        <p:cxnSp>
          <p:nvCxnSpPr>
            <p:cNvPr id="326" name="Łącznik prostoliniowy 325"/>
            <p:cNvCxnSpPr/>
            <p:nvPr/>
          </p:nvCxnSpPr>
          <p:spPr bwMode="auto">
            <a:xfrm>
              <a:off x="467249" y="467249"/>
              <a:ext cx="43561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arrow" w="sm" len="sm"/>
            </a:ln>
            <a:effectLst/>
          </p:spPr>
        </p:cxnSp>
        <p:cxnSp>
          <p:nvCxnSpPr>
            <p:cNvPr id="327" name="Łącznik prostoliniowy 326"/>
            <p:cNvCxnSpPr/>
            <p:nvPr/>
          </p:nvCxnSpPr>
          <p:spPr bwMode="auto">
            <a:xfrm>
              <a:off x="321548" y="763675"/>
              <a:ext cx="148590" cy="179705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arrow" w="sm" len="sm"/>
            </a:ln>
            <a:effectLst/>
          </p:spPr>
        </p:cxnSp>
      </p:grpSp>
      <p:grpSp>
        <p:nvGrpSpPr>
          <p:cNvPr id="4" name="WymSłupOdgr" hidden="1"/>
          <p:cNvGrpSpPr/>
          <p:nvPr/>
        </p:nvGrpSpPr>
        <p:grpSpPr>
          <a:xfrm>
            <a:off x="4848379" y="3437199"/>
            <a:ext cx="904412" cy="1482327"/>
            <a:chOff x="4920387" y="3509207"/>
            <a:chExt cx="904412" cy="1482327"/>
          </a:xfrm>
        </p:grpSpPr>
        <p:cxnSp>
          <p:nvCxnSpPr>
            <p:cNvPr id="313" name="Łącznik prostoliniowy 312"/>
            <p:cNvCxnSpPr/>
            <p:nvPr/>
          </p:nvCxnSpPr>
          <p:spPr bwMode="auto">
            <a:xfrm>
              <a:off x="4920387" y="3525105"/>
              <a:ext cx="2540" cy="1466429"/>
            </a:xfrm>
            <a:prstGeom prst="line">
              <a:avLst/>
            </a:prstGeom>
            <a:solidFill>
              <a:schemeClr val="accent1"/>
            </a:solidFill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14" name="Łącznik prostoliniowy 313"/>
            <p:cNvCxnSpPr/>
            <p:nvPr/>
          </p:nvCxnSpPr>
          <p:spPr bwMode="auto">
            <a:xfrm>
              <a:off x="4968087" y="3509207"/>
              <a:ext cx="718058" cy="1904"/>
            </a:xfrm>
            <a:prstGeom prst="line">
              <a:avLst/>
            </a:prstGeom>
            <a:solidFill>
              <a:schemeClr val="accent1"/>
            </a:solidFill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15" name="Łącznik prostoliniowy 314"/>
            <p:cNvCxnSpPr/>
            <p:nvPr/>
          </p:nvCxnSpPr>
          <p:spPr bwMode="auto">
            <a:xfrm flipH="1">
              <a:off x="5643828" y="3509207"/>
              <a:ext cx="2540" cy="5561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arrow" w="sm" len="sm"/>
              <a:tailEnd type="arrow" w="sm" len="sm"/>
            </a:ln>
            <a:effectLst/>
          </p:spPr>
        </p:cxnSp>
        <p:sp>
          <p:nvSpPr>
            <p:cNvPr id="316" name="pole tekstowe 113"/>
            <p:cNvSpPr txBox="1"/>
            <p:nvPr/>
          </p:nvSpPr>
          <p:spPr>
            <a:xfrm>
              <a:off x="5659728" y="3612544"/>
              <a:ext cx="165071" cy="279955"/>
            </a:xfrm>
            <a:prstGeom prst="rect">
              <a:avLst/>
            </a:prstGeom>
            <a:noFill/>
          </p:spPr>
          <p:txBody>
            <a:bodyPr vert="vert270" wrap="none" lIns="0" tIns="0" rIns="0" bIns="0" rtlCol="0">
              <a:spAutoFit/>
            </a:bodyPr>
            <a:lstStyle/>
            <a:p>
              <a:pPr eaLnBrk="0" fontAlgn="base" hangingPunct="0">
                <a:spcAft>
                  <a:spcPts val="0"/>
                </a:spcAft>
              </a:pPr>
              <a:r>
                <a:rPr lang="pl-PL" sz="1100" b="1" kern="1200">
                  <a:solidFill>
                    <a:srgbClr val="FF0000"/>
                  </a:solidFill>
                  <a:effectLst/>
                  <a:latin typeface="Times New Roman"/>
                  <a:ea typeface="Times New Roman"/>
                  <a:cs typeface="Times New Roman"/>
                </a:rPr>
                <a:t>5000</a:t>
              </a:r>
              <a:endParaRPr lang="pl-PL" sz="1200">
                <a:effectLst/>
                <a:latin typeface="Times New Roman"/>
                <a:ea typeface="Times New Roman"/>
              </a:endParaRPr>
            </a:p>
          </p:txBody>
        </p:sp>
      </p:grpSp>
      <p:grpSp>
        <p:nvGrpSpPr>
          <p:cNvPr id="8" name="Odl_BA_BC"/>
          <p:cNvGrpSpPr/>
          <p:nvPr/>
        </p:nvGrpSpPr>
        <p:grpSpPr>
          <a:xfrm>
            <a:off x="4195813" y="4034336"/>
            <a:ext cx="1299331" cy="728297"/>
            <a:chOff x="4267821" y="4106344"/>
            <a:chExt cx="1299331" cy="728297"/>
          </a:xfrm>
        </p:grpSpPr>
        <p:sp>
          <p:nvSpPr>
            <p:cNvPr id="330" name="pole tekstowe 547"/>
            <p:cNvSpPr txBox="1"/>
            <p:nvPr/>
          </p:nvSpPr>
          <p:spPr>
            <a:xfrm>
              <a:off x="4850522" y="4638753"/>
              <a:ext cx="279948" cy="160591"/>
            </a:xfrm>
            <a:prstGeom prst="rect">
              <a:avLst/>
            </a:prstGeom>
            <a:noFill/>
          </p:spPr>
          <p:txBody>
            <a:bodyPr vert="horz" wrap="none" lIns="0" tIns="0" rIns="0" bIns="0" rtlCol="0">
              <a:spAutoFit/>
            </a:bodyPr>
            <a:lstStyle/>
            <a:p>
              <a:pPr eaLnBrk="0" fontAlgn="base" hangingPunct="0">
                <a:spcAft>
                  <a:spcPts val="0"/>
                </a:spcAft>
              </a:pPr>
              <a:r>
                <a:rPr lang="pl-PL" sz="1100" b="1" kern="1200">
                  <a:solidFill>
                    <a:srgbClr val="00B0F0"/>
                  </a:solidFill>
                  <a:effectLst/>
                  <a:latin typeface="Times New Roman"/>
                  <a:ea typeface="Times New Roman"/>
                  <a:cs typeface="Times New Roman"/>
                </a:rPr>
                <a:t>7100</a:t>
              </a:r>
              <a:endParaRPr lang="pl-PL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331" name="pole tekstowe 548"/>
            <p:cNvSpPr txBox="1"/>
            <p:nvPr/>
          </p:nvSpPr>
          <p:spPr>
            <a:xfrm rot="3000000">
              <a:off x="4705246" y="4358887"/>
              <a:ext cx="169277" cy="282129"/>
            </a:xfrm>
            <a:prstGeom prst="rect">
              <a:avLst/>
            </a:prstGeom>
            <a:noFill/>
          </p:spPr>
          <p:txBody>
            <a:bodyPr vert="vert270" wrap="none" lIns="0" tIns="0" rIns="0" bIns="0" rtlCol="0">
              <a:spAutoFit/>
            </a:bodyPr>
            <a:lstStyle/>
            <a:p>
              <a:pPr eaLnBrk="0" fontAlgn="base" hangingPunct="0">
                <a:spcAft>
                  <a:spcPts val="0"/>
                </a:spcAft>
              </a:pPr>
              <a:r>
                <a:rPr lang="pl-PL" sz="1100" b="1" smtClean="0">
                  <a:solidFill>
                    <a:srgbClr val="00B0F0"/>
                  </a:solidFill>
                  <a:latin typeface="Times New Roman"/>
                  <a:ea typeface="Times New Roman"/>
                  <a:cs typeface="Times New Roman"/>
                </a:rPr>
                <a:t>5955</a:t>
              </a:r>
              <a:endParaRPr lang="pl-PL" sz="1200">
                <a:effectLst/>
                <a:latin typeface="Times New Roman"/>
                <a:ea typeface="Times New Roman"/>
              </a:endParaRPr>
            </a:p>
          </p:txBody>
        </p:sp>
        <p:cxnSp>
          <p:nvCxnSpPr>
            <p:cNvPr id="332" name="Łącznik prostoliniowy 331"/>
            <p:cNvCxnSpPr/>
            <p:nvPr/>
          </p:nvCxnSpPr>
          <p:spPr bwMode="auto">
            <a:xfrm flipH="1">
              <a:off x="4328100" y="4106344"/>
              <a:ext cx="814701" cy="69835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33" name="Łącznik prostoliniowy 332"/>
            <p:cNvCxnSpPr/>
            <p:nvPr/>
          </p:nvCxnSpPr>
          <p:spPr bwMode="auto">
            <a:xfrm flipH="1" flipV="1">
              <a:off x="4267821" y="4834640"/>
              <a:ext cx="1299331" cy="1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28" name="Txt_Dlg_AC"/>
          <p:cNvSpPr txBox="1"/>
          <p:nvPr/>
        </p:nvSpPr>
        <p:spPr>
          <a:xfrm rot="3660000">
            <a:off x="5093895" y="4366514"/>
            <a:ext cx="282129" cy="16927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spcAft>
                <a:spcPts val="0"/>
              </a:spcAft>
            </a:pPr>
            <a:r>
              <a:rPr lang="pl-PL" sz="1100" b="1" kern="1200" smtClean="0">
                <a:solidFill>
                  <a:srgbClr val="00B0F0"/>
                </a:solidFill>
                <a:effectLst/>
                <a:latin typeface="Times New Roman"/>
                <a:ea typeface="Times New Roman"/>
                <a:cs typeface="Times New Roman"/>
              </a:rPr>
              <a:t>4687</a:t>
            </a:r>
            <a:endParaRPr lang="pl-PL" sz="1200">
              <a:effectLst/>
              <a:latin typeface="Times New Roman"/>
              <a:ea typeface="Times New Roman"/>
            </a:endParaRPr>
          </a:p>
        </p:txBody>
      </p:sp>
      <p:cxnSp>
        <p:nvCxnSpPr>
          <p:cNvPr id="329" name="Odl_AC"/>
          <p:cNvCxnSpPr/>
          <p:nvPr/>
        </p:nvCxnSpPr>
        <p:spPr bwMode="auto">
          <a:xfrm>
            <a:off x="5079912" y="3989131"/>
            <a:ext cx="388345" cy="745526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7" name="WymSłupFaz"/>
          <p:cNvGrpSpPr/>
          <p:nvPr/>
        </p:nvGrpSpPr>
        <p:grpSpPr>
          <a:xfrm>
            <a:off x="4204438" y="3635925"/>
            <a:ext cx="1476782" cy="1480146"/>
            <a:chOff x="4276446" y="3707933"/>
            <a:chExt cx="1476782" cy="1480146"/>
          </a:xfrm>
        </p:grpSpPr>
        <p:cxnSp>
          <p:nvCxnSpPr>
            <p:cNvPr id="301" name="Łącznik prostoliniowy 300"/>
            <p:cNvCxnSpPr/>
            <p:nvPr/>
          </p:nvCxnSpPr>
          <p:spPr bwMode="auto">
            <a:xfrm>
              <a:off x="5142985" y="4121281"/>
              <a:ext cx="2816" cy="850049"/>
            </a:xfrm>
            <a:prstGeom prst="line">
              <a:avLst/>
            </a:prstGeom>
            <a:solidFill>
              <a:schemeClr val="accent1"/>
            </a:solidFill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7" name="Łącznik prostoliniowy 306"/>
            <p:cNvCxnSpPr/>
            <p:nvPr/>
          </p:nvCxnSpPr>
          <p:spPr bwMode="auto">
            <a:xfrm>
              <a:off x="5158885" y="3866913"/>
              <a:ext cx="0" cy="193507"/>
            </a:xfrm>
            <a:prstGeom prst="line">
              <a:avLst/>
            </a:prstGeom>
            <a:solidFill>
              <a:schemeClr val="accent1"/>
            </a:solidFill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2" name="Łącznik prostoliniowy 301"/>
            <p:cNvCxnSpPr/>
            <p:nvPr/>
          </p:nvCxnSpPr>
          <p:spPr bwMode="auto">
            <a:xfrm>
              <a:off x="5548429" y="3866913"/>
              <a:ext cx="0" cy="193525"/>
            </a:xfrm>
            <a:prstGeom prst="line">
              <a:avLst/>
            </a:prstGeom>
            <a:solidFill>
              <a:schemeClr val="accent1"/>
            </a:solidFill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09" name="pole tekstowe 111"/>
            <p:cNvSpPr txBox="1"/>
            <p:nvPr/>
          </p:nvSpPr>
          <p:spPr>
            <a:xfrm>
              <a:off x="5182734" y="3707933"/>
              <a:ext cx="279948" cy="160591"/>
            </a:xfrm>
            <a:prstGeom prst="rect">
              <a:avLst/>
            </a:prstGeom>
            <a:noFill/>
          </p:spPr>
          <p:txBody>
            <a:bodyPr vert="horz" wrap="none" lIns="0" tIns="0" rIns="0" bIns="0" rtlCol="0">
              <a:spAutoFit/>
            </a:bodyPr>
            <a:lstStyle/>
            <a:p>
              <a:pPr eaLnBrk="0" fontAlgn="base" hangingPunct="0">
                <a:spcAft>
                  <a:spcPts val="0"/>
                </a:spcAft>
              </a:pPr>
              <a:r>
                <a:rPr lang="pl-PL" sz="1100" b="1" kern="1200">
                  <a:solidFill>
                    <a:srgbClr val="FF0000"/>
                  </a:solidFill>
                  <a:effectLst/>
                  <a:latin typeface="Times New Roman"/>
                  <a:ea typeface="Times New Roman"/>
                  <a:cs typeface="Times New Roman"/>
                </a:rPr>
                <a:t>2600</a:t>
              </a:r>
              <a:endParaRPr lang="pl-PL" sz="1200">
                <a:effectLst/>
                <a:latin typeface="Times New Roman"/>
                <a:ea typeface="Times New Roman"/>
              </a:endParaRPr>
            </a:p>
          </p:txBody>
        </p:sp>
        <p:cxnSp>
          <p:nvCxnSpPr>
            <p:cNvPr id="303" name="Łącznik prostoliniowy 302"/>
            <p:cNvCxnSpPr/>
            <p:nvPr/>
          </p:nvCxnSpPr>
          <p:spPr bwMode="auto">
            <a:xfrm flipV="1">
              <a:off x="5142985" y="4057690"/>
              <a:ext cx="542018" cy="305"/>
            </a:xfrm>
            <a:prstGeom prst="line">
              <a:avLst/>
            </a:prstGeom>
            <a:solidFill>
              <a:schemeClr val="accent1"/>
            </a:solidFill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4" name="Łącznik prostoliniowy 303"/>
            <p:cNvCxnSpPr/>
            <p:nvPr/>
          </p:nvCxnSpPr>
          <p:spPr bwMode="auto">
            <a:xfrm>
              <a:off x="5556380" y="4065638"/>
              <a:ext cx="0" cy="773944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arrow" w="sm" len="sm"/>
              <a:tailEnd type="arrow" w="sm" len="sm"/>
            </a:ln>
            <a:effectLst/>
          </p:spPr>
        </p:cxnSp>
        <p:cxnSp>
          <p:nvCxnSpPr>
            <p:cNvPr id="305" name="Łącznik prostoliniowy 304"/>
            <p:cNvCxnSpPr/>
            <p:nvPr/>
          </p:nvCxnSpPr>
          <p:spPr bwMode="auto">
            <a:xfrm>
              <a:off x="4284396" y="4836694"/>
              <a:ext cx="0" cy="193507"/>
            </a:xfrm>
            <a:prstGeom prst="line">
              <a:avLst/>
            </a:prstGeom>
            <a:solidFill>
              <a:schemeClr val="accent1"/>
            </a:solidFill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6" name="Łącznik prostoliniowy 305"/>
            <p:cNvCxnSpPr/>
            <p:nvPr/>
          </p:nvCxnSpPr>
          <p:spPr bwMode="auto">
            <a:xfrm flipH="1" flipV="1">
              <a:off x="5548429" y="4868490"/>
              <a:ext cx="0" cy="154294"/>
            </a:xfrm>
            <a:prstGeom prst="line">
              <a:avLst/>
            </a:prstGeom>
            <a:solidFill>
              <a:schemeClr val="accent1"/>
            </a:solidFill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8" name="Łącznik prostoliniowy 307"/>
            <p:cNvCxnSpPr/>
            <p:nvPr/>
          </p:nvCxnSpPr>
          <p:spPr bwMode="auto">
            <a:xfrm flipH="1">
              <a:off x="5158885" y="3906658"/>
              <a:ext cx="397018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arrow" w="sm" len="sm"/>
              <a:tailEnd type="arrow" w="sm" len="sm"/>
            </a:ln>
            <a:effectLst/>
          </p:spPr>
        </p:cxnSp>
        <p:sp>
          <p:nvSpPr>
            <p:cNvPr id="310" name="pole tekstowe 112"/>
            <p:cNvSpPr txBox="1"/>
            <p:nvPr/>
          </p:nvSpPr>
          <p:spPr>
            <a:xfrm>
              <a:off x="4443393" y="5027470"/>
              <a:ext cx="279985" cy="160609"/>
            </a:xfrm>
            <a:prstGeom prst="rect">
              <a:avLst/>
            </a:prstGeom>
            <a:noFill/>
          </p:spPr>
          <p:txBody>
            <a:bodyPr vert="horz" wrap="none" lIns="0" tIns="0" rIns="0" bIns="0" rtlCol="0">
              <a:spAutoFit/>
            </a:bodyPr>
            <a:lstStyle/>
            <a:p>
              <a:pPr eaLnBrk="0" fontAlgn="base" hangingPunct="0">
                <a:spcAft>
                  <a:spcPts val="0"/>
                </a:spcAft>
              </a:pPr>
              <a:r>
                <a:rPr lang="pl-PL" sz="1100" b="1" kern="1200">
                  <a:solidFill>
                    <a:srgbClr val="FF0000"/>
                  </a:solidFill>
                  <a:effectLst/>
                  <a:latin typeface="Times New Roman"/>
                  <a:ea typeface="Times New Roman"/>
                  <a:cs typeface="Times New Roman"/>
                </a:rPr>
                <a:t>3550</a:t>
              </a:r>
              <a:endParaRPr lang="pl-PL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311" name="pole tekstowe 113"/>
            <p:cNvSpPr txBox="1"/>
            <p:nvPr/>
          </p:nvSpPr>
          <p:spPr>
            <a:xfrm>
              <a:off x="5588179" y="4248466"/>
              <a:ext cx="165049" cy="279924"/>
            </a:xfrm>
            <a:prstGeom prst="rect">
              <a:avLst/>
            </a:prstGeom>
            <a:noFill/>
          </p:spPr>
          <p:txBody>
            <a:bodyPr vert="vert270" wrap="none" lIns="0" tIns="0" rIns="0" bIns="0" rtlCol="0">
              <a:spAutoFit/>
            </a:bodyPr>
            <a:lstStyle/>
            <a:p>
              <a:pPr eaLnBrk="0" fontAlgn="base" hangingPunct="0">
                <a:spcAft>
                  <a:spcPts val="0"/>
                </a:spcAft>
              </a:pPr>
              <a:r>
                <a:rPr lang="pl-PL" sz="1100" b="1" kern="1200">
                  <a:solidFill>
                    <a:srgbClr val="FF0000"/>
                  </a:solidFill>
                  <a:effectLst/>
                  <a:latin typeface="Times New Roman"/>
                  <a:ea typeface="Times New Roman"/>
                  <a:cs typeface="Times New Roman"/>
                </a:rPr>
                <a:t>3900</a:t>
              </a:r>
              <a:endParaRPr lang="pl-PL" sz="1200">
                <a:effectLst/>
                <a:latin typeface="Times New Roman"/>
                <a:ea typeface="Times New Roman"/>
              </a:endParaRPr>
            </a:p>
          </p:txBody>
        </p:sp>
        <p:cxnSp>
          <p:nvCxnSpPr>
            <p:cNvPr id="312" name="Łącznik prostoliniowy 311"/>
            <p:cNvCxnSpPr/>
            <p:nvPr/>
          </p:nvCxnSpPr>
          <p:spPr bwMode="auto">
            <a:xfrm flipH="1">
              <a:off x="4276446" y="4995674"/>
              <a:ext cx="647885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arrow" w="sm" len="sm"/>
              <a:tailEnd type="arrow" w="sm" len="sm"/>
            </a:ln>
            <a:effectLst/>
          </p:spPr>
        </p:cxnSp>
        <p:cxnSp>
          <p:nvCxnSpPr>
            <p:cNvPr id="317" name="Łącznik prostoliniowy 316"/>
            <p:cNvCxnSpPr/>
            <p:nvPr/>
          </p:nvCxnSpPr>
          <p:spPr bwMode="auto">
            <a:xfrm flipH="1">
              <a:off x="4928338" y="4995674"/>
              <a:ext cx="647885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arrow" w="sm" len="sm"/>
              <a:tailEnd type="arrow" w="sm" len="sm"/>
            </a:ln>
            <a:effectLst/>
          </p:spPr>
        </p:cxnSp>
        <p:sp>
          <p:nvSpPr>
            <p:cNvPr id="318" name="pole tekstowe 112"/>
            <p:cNvSpPr txBox="1"/>
            <p:nvPr/>
          </p:nvSpPr>
          <p:spPr>
            <a:xfrm>
              <a:off x="5111185" y="5019521"/>
              <a:ext cx="279985" cy="160609"/>
            </a:xfrm>
            <a:prstGeom prst="rect">
              <a:avLst/>
            </a:prstGeom>
            <a:noFill/>
          </p:spPr>
          <p:txBody>
            <a:bodyPr vert="horz" wrap="none" lIns="0" tIns="0" rIns="0" bIns="0" rtlCol="0">
              <a:spAutoFit/>
            </a:bodyPr>
            <a:lstStyle/>
            <a:p>
              <a:pPr eaLnBrk="0" fontAlgn="base" hangingPunct="0">
                <a:spcAft>
                  <a:spcPts val="0"/>
                </a:spcAft>
              </a:pPr>
              <a:r>
                <a:rPr lang="pl-PL" sz="1100" b="1" kern="1200">
                  <a:solidFill>
                    <a:srgbClr val="FF0000"/>
                  </a:solidFill>
                  <a:effectLst/>
                  <a:latin typeface="Times New Roman"/>
                  <a:ea typeface="Times New Roman"/>
                  <a:cs typeface="Times New Roman"/>
                </a:rPr>
                <a:t>3550</a:t>
              </a:r>
              <a:endParaRPr lang="pl-PL" sz="1200">
                <a:effectLst/>
                <a:latin typeface="Times New Roman"/>
                <a:ea typeface="Times New Roman"/>
              </a:endParaRPr>
            </a:p>
          </p:txBody>
        </p:sp>
      </p:grpSp>
      <p:grpSp>
        <p:nvGrpSpPr>
          <p:cNvPr id="292" name="Przewody"/>
          <p:cNvGrpSpPr/>
          <p:nvPr/>
        </p:nvGrpSpPr>
        <p:grpSpPr>
          <a:xfrm>
            <a:off x="4083690" y="3212976"/>
            <a:ext cx="1571655" cy="1672152"/>
            <a:chOff x="0" y="0"/>
            <a:chExt cx="1571932" cy="1672631"/>
          </a:xfrm>
        </p:grpSpPr>
        <p:sp>
          <p:nvSpPr>
            <p:cNvPr id="293" name="pole tekstowe 118"/>
            <p:cNvSpPr txBox="1"/>
            <p:nvPr/>
          </p:nvSpPr>
          <p:spPr>
            <a:xfrm>
              <a:off x="747414" y="0"/>
              <a:ext cx="99404" cy="153932"/>
            </a:xfrm>
            <a:prstGeom prst="rect">
              <a:avLst/>
            </a:prstGeom>
            <a:noFill/>
          </p:spPr>
          <p:txBody>
            <a:bodyPr vert="horz" wrap="none" lIns="0" tIns="0" rIns="0" bIns="0" rtlCol="0">
              <a:spAutoFit/>
            </a:bodyPr>
            <a:lstStyle/>
            <a:p>
              <a:pPr eaLnBrk="0" fontAlgn="base" hangingPunct="0">
                <a:spcAft>
                  <a:spcPts val="0"/>
                </a:spcAft>
              </a:pPr>
              <a:r>
                <a:rPr lang="pl-PL" sz="1000" b="1" kern="1200">
                  <a:solidFill>
                    <a:srgbClr val="FF0000"/>
                  </a:solidFill>
                  <a:effectLst/>
                  <a:latin typeface="Times New Roman"/>
                  <a:ea typeface="Times New Roman"/>
                  <a:cs typeface="Times New Roman"/>
                </a:rPr>
                <a:t>O</a:t>
              </a:r>
              <a:endParaRPr lang="pl-PL" sz="1200" b="1">
                <a:solidFill>
                  <a:srgbClr val="FF0000"/>
                </a:solidFill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294" name="Elipsa 293"/>
            <p:cNvSpPr>
              <a:spLocks noChangeAspect="1"/>
            </p:cNvSpPr>
            <p:nvPr/>
          </p:nvSpPr>
          <p:spPr bwMode="auto">
            <a:xfrm>
              <a:off x="747422" y="190831"/>
              <a:ext cx="71755" cy="71755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95" name="pole tekstowe 117"/>
            <p:cNvSpPr txBox="1"/>
            <p:nvPr/>
          </p:nvSpPr>
          <p:spPr>
            <a:xfrm>
              <a:off x="842838" y="628153"/>
              <a:ext cx="92990" cy="153932"/>
            </a:xfrm>
            <a:prstGeom prst="rect">
              <a:avLst/>
            </a:prstGeom>
            <a:noFill/>
          </p:spPr>
          <p:txBody>
            <a:bodyPr vert="horz" wrap="none" lIns="0" tIns="0" rIns="0" bIns="0" rtlCol="0">
              <a:spAutoFit/>
            </a:bodyPr>
            <a:lstStyle/>
            <a:p>
              <a:pPr eaLnBrk="0" fontAlgn="base" hangingPunct="0">
                <a:spcAft>
                  <a:spcPts val="0"/>
                </a:spcAft>
              </a:pPr>
              <a:r>
                <a:rPr lang="pl-PL" sz="1000" b="1" kern="1200">
                  <a:solidFill>
                    <a:srgbClr val="FF0000"/>
                  </a:solidFill>
                  <a:effectLst/>
                  <a:latin typeface="Times New Roman"/>
                  <a:ea typeface="Times New Roman"/>
                  <a:cs typeface="Times New Roman"/>
                </a:rPr>
                <a:t>A</a:t>
              </a:r>
              <a:endParaRPr lang="pl-PL" sz="1200" b="1">
                <a:solidFill>
                  <a:srgbClr val="FF0000"/>
                </a:solidFill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296" name="pole tekstowe 118"/>
            <p:cNvSpPr txBox="1"/>
            <p:nvPr/>
          </p:nvSpPr>
          <p:spPr>
            <a:xfrm>
              <a:off x="0" y="1470991"/>
              <a:ext cx="84975" cy="153932"/>
            </a:xfrm>
            <a:prstGeom prst="rect">
              <a:avLst/>
            </a:prstGeom>
            <a:noFill/>
          </p:spPr>
          <p:txBody>
            <a:bodyPr vert="horz" wrap="none" lIns="0" tIns="0" rIns="0" bIns="0" rtlCol="0">
              <a:spAutoFit/>
            </a:bodyPr>
            <a:lstStyle/>
            <a:p>
              <a:pPr eaLnBrk="0" fontAlgn="base" hangingPunct="0">
                <a:spcAft>
                  <a:spcPts val="0"/>
                </a:spcAft>
              </a:pPr>
              <a:r>
                <a:rPr lang="pl-PL" sz="1000" b="1" kern="1200">
                  <a:solidFill>
                    <a:srgbClr val="FF0000"/>
                  </a:solidFill>
                  <a:effectLst/>
                  <a:latin typeface="Times New Roman"/>
                  <a:ea typeface="Times New Roman"/>
                  <a:cs typeface="Times New Roman"/>
                </a:rPr>
                <a:t>B</a:t>
              </a:r>
              <a:endParaRPr lang="pl-PL" sz="1200" b="1">
                <a:solidFill>
                  <a:srgbClr val="FF0000"/>
                </a:solidFill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297" name="pole tekstowe 119"/>
            <p:cNvSpPr txBox="1"/>
            <p:nvPr/>
          </p:nvSpPr>
          <p:spPr>
            <a:xfrm>
              <a:off x="1478942" y="1518699"/>
              <a:ext cx="92990" cy="153932"/>
            </a:xfrm>
            <a:prstGeom prst="rect">
              <a:avLst/>
            </a:prstGeom>
            <a:noFill/>
          </p:spPr>
          <p:txBody>
            <a:bodyPr vert="horz" wrap="none" lIns="0" tIns="0" rIns="0" bIns="0" rtlCol="0">
              <a:spAutoFit/>
            </a:bodyPr>
            <a:lstStyle/>
            <a:p>
              <a:pPr eaLnBrk="0" fontAlgn="base" hangingPunct="0">
                <a:spcAft>
                  <a:spcPts val="0"/>
                </a:spcAft>
              </a:pPr>
              <a:r>
                <a:rPr lang="pl-PL" sz="1000" b="1" kern="1200">
                  <a:solidFill>
                    <a:srgbClr val="FF0000"/>
                  </a:solidFill>
                  <a:effectLst/>
                  <a:latin typeface="Times New Roman"/>
                  <a:ea typeface="Times New Roman"/>
                  <a:cs typeface="Times New Roman"/>
                </a:rPr>
                <a:t>C</a:t>
              </a:r>
              <a:endParaRPr lang="pl-PL" sz="1200" b="1">
                <a:solidFill>
                  <a:srgbClr val="FF0000"/>
                </a:solidFill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298" name="Elipsa 297"/>
            <p:cNvSpPr>
              <a:spLocks noChangeAspect="1"/>
            </p:cNvSpPr>
            <p:nvPr/>
          </p:nvSpPr>
          <p:spPr bwMode="auto">
            <a:xfrm>
              <a:off x="970059" y="763325"/>
              <a:ext cx="72191" cy="7739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99" name="Elipsa 298"/>
            <p:cNvSpPr>
              <a:spLocks noChangeAspect="1"/>
            </p:cNvSpPr>
            <p:nvPr/>
          </p:nvSpPr>
          <p:spPr bwMode="auto">
            <a:xfrm>
              <a:off x="1367624" y="1518699"/>
              <a:ext cx="72191" cy="7739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00" name="Elipsa 299"/>
            <p:cNvSpPr>
              <a:spLocks noChangeAspect="1"/>
            </p:cNvSpPr>
            <p:nvPr/>
          </p:nvSpPr>
          <p:spPr bwMode="auto">
            <a:xfrm>
              <a:off x="111318" y="1518699"/>
              <a:ext cx="72191" cy="7739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sp>
        <p:nvSpPr>
          <p:cNvPr id="349" name="TxtOdlPrzew"/>
          <p:cNvSpPr txBox="1"/>
          <p:nvPr/>
        </p:nvSpPr>
        <p:spPr>
          <a:xfrm>
            <a:off x="4029348" y="2924944"/>
            <a:ext cx="2378856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pl-PL" sz="1400" b="1" i="1" smtClean="0">
                <a:solidFill>
                  <a:srgbClr val="006600"/>
                </a:solidFill>
              </a:rPr>
              <a:t>Odległości przewodów fazowych</a:t>
            </a:r>
            <a:endParaRPr lang="pl-PL" sz="1400" b="1" i="1" dirty="0">
              <a:solidFill>
                <a:srgbClr val="006600"/>
              </a:solidFill>
            </a:endParaRPr>
          </a:p>
        </p:txBody>
      </p:sp>
      <p:grpSp>
        <p:nvGrpSpPr>
          <p:cNvPr id="26" name="PromPrzewFaz"/>
          <p:cNvGrpSpPr/>
          <p:nvPr/>
        </p:nvGrpSpPr>
        <p:grpSpPr>
          <a:xfrm>
            <a:off x="3971435" y="2240868"/>
            <a:ext cx="3480290" cy="522970"/>
            <a:chOff x="3971435" y="2564904"/>
            <a:chExt cx="3480290" cy="522970"/>
          </a:xfrm>
        </p:grpSpPr>
        <p:graphicFrame>
          <p:nvGraphicFramePr>
            <p:cNvPr id="15" name="Obiekt 1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1899167"/>
                </p:ext>
              </p:extLst>
            </p:nvPr>
          </p:nvGraphicFramePr>
          <p:xfrm>
            <a:off x="4375150" y="2830699"/>
            <a:ext cx="3076575" cy="2571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128" name="Równanie" r:id="rId5" imgW="3073320" imgH="253800" progId="Equation.3">
                    <p:embed/>
                  </p:oleObj>
                </mc:Choice>
                <mc:Fallback>
                  <p:oleObj name="Równanie" r:id="rId5" imgW="3073320" imgH="2538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75150" y="2830699"/>
                          <a:ext cx="3076575" cy="2571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55" name="Txt_Bud_Prz_Pojed"/>
            <p:cNvSpPr txBox="1"/>
            <p:nvPr/>
          </p:nvSpPr>
          <p:spPr>
            <a:xfrm>
              <a:off x="3971435" y="2564904"/>
              <a:ext cx="2917465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pl-PL" sz="1400" b="1" i="1" smtClean="0">
                  <a:solidFill>
                    <a:srgbClr val="006600"/>
                  </a:solidFill>
                </a:rPr>
                <a:t>Zastępczy promień przewodu  fazowego</a:t>
              </a:r>
              <a:endParaRPr lang="pl-PL" sz="1400" b="1" i="1" dirty="0">
                <a:solidFill>
                  <a:srgbClr val="006600"/>
                </a:solidFill>
              </a:endParaRPr>
            </a:p>
          </p:txBody>
        </p:sp>
      </p:grpSp>
      <p:grpSp>
        <p:nvGrpSpPr>
          <p:cNvPr id="281" name="Przewód"/>
          <p:cNvGrpSpPr/>
          <p:nvPr/>
        </p:nvGrpSpPr>
        <p:grpSpPr>
          <a:xfrm>
            <a:off x="4139952" y="836712"/>
            <a:ext cx="3780420" cy="1287512"/>
            <a:chOff x="4139952" y="836712"/>
            <a:chExt cx="3780420" cy="1287512"/>
          </a:xfrm>
        </p:grpSpPr>
        <p:grpSp>
          <p:nvGrpSpPr>
            <p:cNvPr id="282" name="Linka_H"/>
            <p:cNvGrpSpPr/>
            <p:nvPr/>
          </p:nvGrpSpPr>
          <p:grpSpPr>
            <a:xfrm>
              <a:off x="6048164" y="836712"/>
              <a:ext cx="1872208" cy="1287512"/>
              <a:chOff x="6048164" y="836712"/>
              <a:chExt cx="1872208" cy="1287512"/>
            </a:xfrm>
          </p:grpSpPr>
          <p:graphicFrame>
            <p:nvGraphicFramePr>
              <p:cNvPr id="600" name="ro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610943518"/>
                  </p:ext>
                </p:extLst>
              </p:nvPr>
            </p:nvGraphicFramePr>
            <p:xfrm>
              <a:off x="6048164" y="1870224"/>
              <a:ext cx="1066800" cy="2540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5129" name="Równanie" r:id="rId7" imgW="1066680" imgH="253800" progId="Equation.3">
                      <p:embed/>
                    </p:oleObj>
                  </mc:Choice>
                  <mc:Fallback>
                    <p:oleObj name="Równanie" r:id="rId7" imgW="1066680" imgH="2538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048164" y="1870224"/>
                            <a:ext cx="1066800" cy="25400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pSp>
            <p:nvGrpSpPr>
              <p:cNvPr id="601" name="Nat_H"/>
              <p:cNvGrpSpPr/>
              <p:nvPr/>
            </p:nvGrpSpPr>
            <p:grpSpPr>
              <a:xfrm>
                <a:off x="6250302" y="871648"/>
                <a:ext cx="1670070" cy="987185"/>
                <a:chOff x="2034140" y="250969"/>
                <a:chExt cx="1670303" cy="987806"/>
              </a:xfrm>
            </p:grpSpPr>
            <p:cxnSp>
              <p:nvCxnSpPr>
                <p:cNvPr id="603" name="Łącznik prostoliniowy 602"/>
                <p:cNvCxnSpPr/>
                <p:nvPr/>
              </p:nvCxnSpPr>
              <p:spPr>
                <a:xfrm flipV="1">
                  <a:off x="2480449" y="356866"/>
                  <a:ext cx="5869" cy="384697"/>
                </a:xfrm>
                <a:prstGeom prst="line">
                  <a:avLst/>
                </a:prstGeom>
                <a:ln w="12700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4" name="Łącznik prostoliniowy 603"/>
                <p:cNvCxnSpPr/>
                <p:nvPr/>
              </p:nvCxnSpPr>
              <p:spPr>
                <a:xfrm flipV="1">
                  <a:off x="2387594" y="250969"/>
                  <a:ext cx="10519" cy="495394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5" name="Łącznik prostoliniowy 604"/>
                <p:cNvCxnSpPr/>
                <p:nvPr/>
              </p:nvCxnSpPr>
              <p:spPr>
                <a:xfrm flipV="1">
                  <a:off x="2249407" y="356175"/>
                  <a:ext cx="240853" cy="385635"/>
                </a:xfrm>
                <a:prstGeom prst="line">
                  <a:avLst/>
                </a:prstGeom>
                <a:ln w="12700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06" name="Dowolny kształt 605"/>
                <p:cNvSpPr/>
                <p:nvPr/>
              </p:nvSpPr>
              <p:spPr>
                <a:xfrm>
                  <a:off x="2402142" y="266808"/>
                  <a:ext cx="1302301" cy="426463"/>
                </a:xfrm>
                <a:custGeom>
                  <a:avLst/>
                  <a:gdLst>
                    <a:gd name="connsiteX0" fmla="*/ 0 w 1303020"/>
                    <a:gd name="connsiteY0" fmla="*/ 0 h 426720"/>
                    <a:gd name="connsiteX1" fmla="*/ 80010 w 1303020"/>
                    <a:gd name="connsiteY1" fmla="*/ 102870 h 426720"/>
                    <a:gd name="connsiteX2" fmla="*/ 186690 w 1303020"/>
                    <a:gd name="connsiteY2" fmla="*/ 190500 h 426720"/>
                    <a:gd name="connsiteX3" fmla="*/ 293370 w 1303020"/>
                    <a:gd name="connsiteY3" fmla="*/ 247650 h 426720"/>
                    <a:gd name="connsiteX4" fmla="*/ 491490 w 1303020"/>
                    <a:gd name="connsiteY4" fmla="*/ 316230 h 426720"/>
                    <a:gd name="connsiteX5" fmla="*/ 796290 w 1303020"/>
                    <a:gd name="connsiteY5" fmla="*/ 377190 h 426720"/>
                    <a:gd name="connsiteX6" fmla="*/ 1101090 w 1303020"/>
                    <a:gd name="connsiteY6" fmla="*/ 411480 h 426720"/>
                    <a:gd name="connsiteX7" fmla="*/ 1303020 w 1303020"/>
                    <a:gd name="connsiteY7" fmla="*/ 426720 h 426720"/>
                    <a:gd name="connsiteX8" fmla="*/ 1303020 w 1303020"/>
                    <a:gd name="connsiteY8" fmla="*/ 426720 h 4267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303020" h="426720">
                      <a:moveTo>
                        <a:pt x="0" y="0"/>
                      </a:moveTo>
                      <a:cubicBezTo>
                        <a:pt x="24447" y="35560"/>
                        <a:pt x="48895" y="71120"/>
                        <a:pt x="80010" y="102870"/>
                      </a:cubicBezTo>
                      <a:cubicBezTo>
                        <a:pt x="111125" y="134620"/>
                        <a:pt x="151130" y="166370"/>
                        <a:pt x="186690" y="190500"/>
                      </a:cubicBezTo>
                      <a:cubicBezTo>
                        <a:pt x="222250" y="214630"/>
                        <a:pt x="242570" y="226695"/>
                        <a:pt x="293370" y="247650"/>
                      </a:cubicBezTo>
                      <a:cubicBezTo>
                        <a:pt x="344170" y="268605"/>
                        <a:pt x="407670" y="294640"/>
                        <a:pt x="491490" y="316230"/>
                      </a:cubicBezTo>
                      <a:cubicBezTo>
                        <a:pt x="575310" y="337820"/>
                        <a:pt x="694690" y="361315"/>
                        <a:pt x="796290" y="377190"/>
                      </a:cubicBezTo>
                      <a:cubicBezTo>
                        <a:pt x="897890" y="393065"/>
                        <a:pt x="1016635" y="403225"/>
                        <a:pt x="1101090" y="411480"/>
                      </a:cubicBezTo>
                      <a:cubicBezTo>
                        <a:pt x="1185545" y="419735"/>
                        <a:pt x="1303020" y="426720"/>
                        <a:pt x="1303020" y="426720"/>
                      </a:cubicBezTo>
                      <a:lnTo>
                        <a:pt x="1303020" y="426720"/>
                      </a:lnTo>
                    </a:path>
                  </a:pathLst>
                </a:custGeom>
                <a:noFill/>
                <a:ln w="190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pl-PL"/>
                </a:p>
              </p:txBody>
            </p:sp>
            <p:grpSp>
              <p:nvGrpSpPr>
                <p:cNvPr id="607" name="WymLinki"/>
                <p:cNvGrpSpPr/>
                <p:nvPr/>
              </p:nvGrpSpPr>
              <p:grpSpPr>
                <a:xfrm>
                  <a:off x="2094772" y="726435"/>
                  <a:ext cx="336083" cy="512340"/>
                  <a:chOff x="2094773" y="726436"/>
                  <a:chExt cx="336547" cy="512779"/>
                </a:xfrm>
              </p:grpSpPr>
              <p:sp>
                <p:nvSpPr>
                  <p:cNvPr id="663" name="Pole tekstowe 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196650" y="963250"/>
                    <a:ext cx="234670" cy="27596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0" vert="horz" wrap="none" lIns="0" tIns="0" rIns="0" bIns="0" anchor="t" anchorCtr="0">
                    <a:spAutoFit/>
                  </a:bodyPr>
                  <a:lstStyle/>
                  <a:p>
                    <a:pPr eaLnBrk="0" fontAlgn="base" hangingPunct="0">
                      <a:lnSpc>
                        <a:spcPct val="130000"/>
                      </a:lnSpc>
                      <a:spcAft>
                        <a:spcPts val="0"/>
                      </a:spcAft>
                    </a:pPr>
                    <a:r>
                      <a:rPr lang="pl-PL" sz="1200" i="1" kern="12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rPr>
                      <a:t>2 r</a:t>
                    </a:r>
                    <a:r>
                      <a:rPr lang="pl-PL" sz="1200" i="1" kern="1200" baseline="-250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rPr>
                      <a:t>o</a:t>
                    </a:r>
                    <a:endParaRPr lang="pl-PL" sz="1200">
                      <a:effectLst/>
                      <a:latin typeface="Times New Roman"/>
                      <a:ea typeface="Times New Roman"/>
                    </a:endParaRPr>
                  </a:p>
                </p:txBody>
              </p:sp>
              <p:cxnSp>
                <p:nvCxnSpPr>
                  <p:cNvPr id="664" name="Łącznik prostoliniowy 663"/>
                  <p:cNvCxnSpPr/>
                  <p:nvPr/>
                </p:nvCxnSpPr>
                <p:spPr>
                  <a:xfrm>
                    <a:off x="2102508" y="726436"/>
                    <a:ext cx="0" cy="354330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65" name="Łącznik prostoliniowy 664"/>
                  <p:cNvCxnSpPr/>
                  <p:nvPr/>
                </p:nvCxnSpPr>
                <p:spPr>
                  <a:xfrm>
                    <a:off x="2426037" y="731722"/>
                    <a:ext cx="1" cy="348854"/>
                  </a:xfrm>
                  <a:prstGeom prst="line">
                    <a:avLst/>
                  </a:prstGeom>
                  <a:ln w="95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66" name="Łącznik prosty ze strzałką 665"/>
                  <p:cNvCxnSpPr/>
                  <p:nvPr/>
                </p:nvCxnSpPr>
                <p:spPr>
                  <a:xfrm>
                    <a:off x="2094773" y="969572"/>
                    <a:ext cx="335929" cy="0"/>
                  </a:xfrm>
                  <a:prstGeom prst="straightConnector1">
                    <a:avLst/>
                  </a:prstGeom>
                  <a:ln w="6350">
                    <a:solidFill>
                      <a:schemeClr val="tx1"/>
                    </a:solidFill>
                    <a:headEnd type="arrow" w="sm" len="sm"/>
                    <a:tailEnd type="arrow" w="sm" len="sm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608" name="Linka"/>
                <p:cNvGrpSpPr/>
                <p:nvPr/>
              </p:nvGrpSpPr>
              <p:grpSpPr>
                <a:xfrm>
                  <a:off x="2034140" y="511171"/>
                  <a:ext cx="445798" cy="441584"/>
                  <a:chOff x="2034142" y="511169"/>
                  <a:chExt cx="446408" cy="441963"/>
                </a:xfrm>
              </p:grpSpPr>
              <p:grpSp>
                <p:nvGrpSpPr>
                  <p:cNvPr id="609" name="Aluminium"/>
                  <p:cNvGrpSpPr/>
                  <p:nvPr/>
                </p:nvGrpSpPr>
                <p:grpSpPr>
                  <a:xfrm>
                    <a:off x="2034142" y="511169"/>
                    <a:ext cx="446408" cy="441963"/>
                    <a:chOff x="2034142" y="511171"/>
                    <a:chExt cx="446881" cy="442118"/>
                  </a:xfrm>
                </p:grpSpPr>
                <p:sp>
                  <p:nvSpPr>
                    <p:cNvPr id="619" name="Elipsa 618"/>
                    <p:cNvSpPr>
                      <a:spLocks noChangeAspect="1"/>
                    </p:cNvSpPr>
                    <p:nvPr/>
                  </p:nvSpPr>
                  <p:spPr>
                    <a:xfrm>
                      <a:off x="2241310" y="511171"/>
                      <a:ext cx="53975" cy="53975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pl-PL"/>
                    </a:p>
                  </p:txBody>
                </p:sp>
                <p:sp>
                  <p:nvSpPr>
                    <p:cNvPr id="620" name="Elipsa 619"/>
                    <p:cNvSpPr>
                      <a:spLocks noChangeAspect="1"/>
                    </p:cNvSpPr>
                    <p:nvPr/>
                  </p:nvSpPr>
                  <p:spPr>
                    <a:xfrm>
                      <a:off x="2305604" y="525458"/>
                      <a:ext cx="53975" cy="53975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pl-PL"/>
                    </a:p>
                  </p:txBody>
                </p:sp>
                <p:sp>
                  <p:nvSpPr>
                    <p:cNvPr id="621" name="Elipsa 620"/>
                    <p:cNvSpPr>
                      <a:spLocks noChangeAspect="1"/>
                    </p:cNvSpPr>
                    <p:nvPr/>
                  </p:nvSpPr>
                  <p:spPr>
                    <a:xfrm>
                      <a:off x="2360373" y="554033"/>
                      <a:ext cx="53975" cy="53975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pl-PL"/>
                    </a:p>
                  </p:txBody>
                </p:sp>
                <p:sp>
                  <p:nvSpPr>
                    <p:cNvPr id="622" name="Elipsa 621"/>
                    <p:cNvSpPr>
                      <a:spLocks noChangeAspect="1"/>
                    </p:cNvSpPr>
                    <p:nvPr/>
                  </p:nvSpPr>
                  <p:spPr>
                    <a:xfrm>
                      <a:off x="2177017" y="518314"/>
                      <a:ext cx="53975" cy="53975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pl-PL"/>
                    </a:p>
                  </p:txBody>
                </p:sp>
                <p:sp>
                  <p:nvSpPr>
                    <p:cNvPr id="623" name="Elipsa 622"/>
                    <p:cNvSpPr>
                      <a:spLocks noChangeAspect="1"/>
                    </p:cNvSpPr>
                    <p:nvPr/>
                  </p:nvSpPr>
                  <p:spPr>
                    <a:xfrm>
                      <a:off x="2117485" y="544508"/>
                      <a:ext cx="53975" cy="53975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pl-PL"/>
                    </a:p>
                  </p:txBody>
                </p:sp>
                <p:sp>
                  <p:nvSpPr>
                    <p:cNvPr id="624" name="Elipsa 623"/>
                    <p:cNvSpPr>
                      <a:spLocks noChangeAspect="1"/>
                    </p:cNvSpPr>
                    <p:nvPr/>
                  </p:nvSpPr>
                  <p:spPr>
                    <a:xfrm>
                      <a:off x="2215117" y="620708"/>
                      <a:ext cx="50165" cy="50165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pl-PL"/>
                    </a:p>
                  </p:txBody>
                </p:sp>
                <p:sp>
                  <p:nvSpPr>
                    <p:cNvPr id="625" name="Elipsa 624"/>
                    <p:cNvSpPr>
                      <a:spLocks noChangeAspect="1"/>
                    </p:cNvSpPr>
                    <p:nvPr/>
                  </p:nvSpPr>
                  <p:spPr>
                    <a:xfrm>
                      <a:off x="2398473" y="601658"/>
                      <a:ext cx="53975" cy="53975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pl-PL"/>
                    </a:p>
                  </p:txBody>
                </p:sp>
                <p:sp>
                  <p:nvSpPr>
                    <p:cNvPr id="626" name="Elipsa 625"/>
                    <p:cNvSpPr>
                      <a:spLocks noChangeAspect="1"/>
                    </p:cNvSpPr>
                    <p:nvPr/>
                  </p:nvSpPr>
                  <p:spPr>
                    <a:xfrm>
                      <a:off x="2419904" y="656427"/>
                      <a:ext cx="53975" cy="53975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pl-PL"/>
                    </a:p>
                  </p:txBody>
                </p:sp>
                <p:sp>
                  <p:nvSpPr>
                    <p:cNvPr id="627" name="Elipsa 626"/>
                    <p:cNvSpPr>
                      <a:spLocks noChangeAspect="1"/>
                    </p:cNvSpPr>
                    <p:nvPr/>
                  </p:nvSpPr>
                  <p:spPr>
                    <a:xfrm>
                      <a:off x="2427048" y="715958"/>
                      <a:ext cx="53975" cy="53975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pl-PL"/>
                    </a:p>
                  </p:txBody>
                </p:sp>
                <p:sp>
                  <p:nvSpPr>
                    <p:cNvPr id="628" name="Elipsa 627"/>
                    <p:cNvSpPr>
                      <a:spLocks noChangeAspect="1"/>
                    </p:cNvSpPr>
                    <p:nvPr/>
                  </p:nvSpPr>
                  <p:spPr>
                    <a:xfrm>
                      <a:off x="2415142" y="775489"/>
                      <a:ext cx="53975" cy="53975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pl-PL"/>
                    </a:p>
                  </p:txBody>
                </p:sp>
                <p:sp>
                  <p:nvSpPr>
                    <p:cNvPr id="629" name="Elipsa 628"/>
                    <p:cNvSpPr>
                      <a:spLocks noChangeAspect="1"/>
                    </p:cNvSpPr>
                    <p:nvPr/>
                  </p:nvSpPr>
                  <p:spPr>
                    <a:xfrm>
                      <a:off x="2386567" y="827877"/>
                      <a:ext cx="53975" cy="53975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pl-PL"/>
                    </a:p>
                  </p:txBody>
                </p:sp>
                <p:sp>
                  <p:nvSpPr>
                    <p:cNvPr id="630" name="Elipsa 629"/>
                    <p:cNvSpPr>
                      <a:spLocks noChangeAspect="1"/>
                    </p:cNvSpPr>
                    <p:nvPr/>
                  </p:nvSpPr>
                  <p:spPr>
                    <a:xfrm>
                      <a:off x="2338942" y="863596"/>
                      <a:ext cx="53975" cy="53975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pl-PL"/>
                    </a:p>
                  </p:txBody>
                </p:sp>
                <p:sp>
                  <p:nvSpPr>
                    <p:cNvPr id="631" name="Elipsa 630"/>
                    <p:cNvSpPr>
                      <a:spLocks noChangeAspect="1"/>
                    </p:cNvSpPr>
                    <p:nvPr/>
                  </p:nvSpPr>
                  <p:spPr>
                    <a:xfrm>
                      <a:off x="2286554" y="889789"/>
                      <a:ext cx="53975" cy="53975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pl-PL"/>
                    </a:p>
                  </p:txBody>
                </p:sp>
                <p:sp>
                  <p:nvSpPr>
                    <p:cNvPr id="632" name="Elipsa 631"/>
                    <p:cNvSpPr>
                      <a:spLocks noChangeAspect="1"/>
                    </p:cNvSpPr>
                    <p:nvPr/>
                  </p:nvSpPr>
                  <p:spPr>
                    <a:xfrm>
                      <a:off x="2224642" y="899314"/>
                      <a:ext cx="53975" cy="53975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pl-PL"/>
                    </a:p>
                  </p:txBody>
                </p:sp>
                <p:sp>
                  <p:nvSpPr>
                    <p:cNvPr id="633" name="Elipsa 632"/>
                    <p:cNvSpPr>
                      <a:spLocks noChangeAspect="1"/>
                    </p:cNvSpPr>
                    <p:nvPr/>
                  </p:nvSpPr>
                  <p:spPr>
                    <a:xfrm>
                      <a:off x="2034142" y="704052"/>
                      <a:ext cx="53975" cy="53975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pl-PL"/>
                    </a:p>
                  </p:txBody>
                </p:sp>
                <p:sp>
                  <p:nvSpPr>
                    <p:cNvPr id="634" name="Elipsa 633"/>
                    <p:cNvSpPr>
                      <a:spLocks noChangeAspect="1"/>
                    </p:cNvSpPr>
                    <p:nvPr/>
                  </p:nvSpPr>
                  <p:spPr>
                    <a:xfrm>
                      <a:off x="2112723" y="858833"/>
                      <a:ext cx="53975" cy="53975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pl-PL"/>
                    </a:p>
                  </p:txBody>
                </p:sp>
                <p:sp>
                  <p:nvSpPr>
                    <p:cNvPr id="635" name="Elipsa 634"/>
                    <p:cNvSpPr>
                      <a:spLocks noChangeAspect="1"/>
                    </p:cNvSpPr>
                    <p:nvPr/>
                  </p:nvSpPr>
                  <p:spPr>
                    <a:xfrm>
                      <a:off x="2072242" y="815971"/>
                      <a:ext cx="53975" cy="53975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pl-PL"/>
                    </a:p>
                  </p:txBody>
                </p:sp>
                <p:sp>
                  <p:nvSpPr>
                    <p:cNvPr id="636" name="Elipsa 635"/>
                    <p:cNvSpPr>
                      <a:spLocks noChangeAspect="1"/>
                    </p:cNvSpPr>
                    <p:nvPr/>
                  </p:nvSpPr>
                  <p:spPr>
                    <a:xfrm>
                      <a:off x="2043667" y="763583"/>
                      <a:ext cx="53975" cy="53975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pl-PL"/>
                    </a:p>
                  </p:txBody>
                </p:sp>
                <p:sp>
                  <p:nvSpPr>
                    <p:cNvPr id="637" name="Elipsa 636"/>
                    <p:cNvSpPr>
                      <a:spLocks noChangeAspect="1"/>
                    </p:cNvSpPr>
                    <p:nvPr/>
                  </p:nvSpPr>
                  <p:spPr>
                    <a:xfrm>
                      <a:off x="2165110" y="889789"/>
                      <a:ext cx="53975" cy="53975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pl-PL"/>
                    </a:p>
                  </p:txBody>
                </p:sp>
                <p:sp>
                  <p:nvSpPr>
                    <p:cNvPr id="638" name="Elipsa 637"/>
                    <p:cNvSpPr>
                      <a:spLocks noChangeAspect="1"/>
                    </p:cNvSpPr>
                    <p:nvPr/>
                  </p:nvSpPr>
                  <p:spPr>
                    <a:xfrm>
                      <a:off x="2043667" y="644521"/>
                      <a:ext cx="53975" cy="53975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pl-PL"/>
                    </a:p>
                  </p:txBody>
                </p:sp>
                <p:sp>
                  <p:nvSpPr>
                    <p:cNvPr id="639" name="Elipsa 638"/>
                    <p:cNvSpPr>
                      <a:spLocks noChangeAspect="1"/>
                    </p:cNvSpPr>
                    <p:nvPr/>
                  </p:nvSpPr>
                  <p:spPr>
                    <a:xfrm>
                      <a:off x="2074623" y="589752"/>
                      <a:ext cx="53975" cy="53975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pl-PL"/>
                    </a:p>
                  </p:txBody>
                </p:sp>
                <p:sp>
                  <p:nvSpPr>
                    <p:cNvPr id="640" name="Elipsa 639"/>
                    <p:cNvSpPr>
                      <a:spLocks noChangeAspect="1"/>
                    </p:cNvSpPr>
                    <p:nvPr/>
                  </p:nvSpPr>
                  <p:spPr>
                    <a:xfrm>
                      <a:off x="2238929" y="570702"/>
                      <a:ext cx="50165" cy="50165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pl-PL"/>
                    </a:p>
                  </p:txBody>
                </p:sp>
                <p:sp>
                  <p:nvSpPr>
                    <p:cNvPr id="641" name="Elipsa 640"/>
                    <p:cNvSpPr>
                      <a:spLocks noChangeAspect="1"/>
                    </p:cNvSpPr>
                    <p:nvPr/>
                  </p:nvSpPr>
                  <p:spPr>
                    <a:xfrm>
                      <a:off x="2293698" y="584989"/>
                      <a:ext cx="50165" cy="50165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pl-PL"/>
                    </a:p>
                  </p:txBody>
                </p:sp>
                <p:sp>
                  <p:nvSpPr>
                    <p:cNvPr id="642" name="Elipsa 641"/>
                    <p:cNvSpPr>
                      <a:spLocks noChangeAspect="1"/>
                    </p:cNvSpPr>
                    <p:nvPr/>
                  </p:nvSpPr>
                  <p:spPr>
                    <a:xfrm>
                      <a:off x="2341323" y="618327"/>
                      <a:ext cx="50165" cy="50165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pl-PL"/>
                    </a:p>
                  </p:txBody>
                </p:sp>
                <p:sp>
                  <p:nvSpPr>
                    <p:cNvPr id="643" name="Elipsa 642"/>
                    <p:cNvSpPr>
                      <a:spLocks noChangeAspect="1"/>
                    </p:cNvSpPr>
                    <p:nvPr/>
                  </p:nvSpPr>
                  <p:spPr>
                    <a:xfrm>
                      <a:off x="2369898" y="675477"/>
                      <a:ext cx="50165" cy="50165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pl-PL"/>
                    </a:p>
                  </p:txBody>
                </p:sp>
                <p:sp>
                  <p:nvSpPr>
                    <p:cNvPr id="644" name="Elipsa 643"/>
                    <p:cNvSpPr>
                      <a:spLocks noChangeAspect="1"/>
                    </p:cNvSpPr>
                    <p:nvPr/>
                  </p:nvSpPr>
                  <p:spPr>
                    <a:xfrm>
                      <a:off x="2369898" y="732627"/>
                      <a:ext cx="50165" cy="50165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pl-PL"/>
                    </a:p>
                  </p:txBody>
                </p:sp>
                <p:sp>
                  <p:nvSpPr>
                    <p:cNvPr id="645" name="Elipsa 644"/>
                    <p:cNvSpPr>
                      <a:spLocks noChangeAspect="1"/>
                    </p:cNvSpPr>
                    <p:nvPr/>
                  </p:nvSpPr>
                  <p:spPr>
                    <a:xfrm>
                      <a:off x="2348467" y="787396"/>
                      <a:ext cx="50165" cy="50165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pl-PL"/>
                    </a:p>
                  </p:txBody>
                </p:sp>
                <p:sp>
                  <p:nvSpPr>
                    <p:cNvPr id="646" name="Elipsa 645"/>
                    <p:cNvSpPr>
                      <a:spLocks noChangeAspect="1"/>
                    </p:cNvSpPr>
                    <p:nvPr/>
                  </p:nvSpPr>
                  <p:spPr>
                    <a:xfrm>
                      <a:off x="2181779" y="577846"/>
                      <a:ext cx="50165" cy="50165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pl-PL"/>
                    </a:p>
                  </p:txBody>
                </p:sp>
                <p:sp>
                  <p:nvSpPr>
                    <p:cNvPr id="647" name="Elipsa 646"/>
                    <p:cNvSpPr>
                      <a:spLocks noChangeAspect="1"/>
                    </p:cNvSpPr>
                    <p:nvPr/>
                  </p:nvSpPr>
                  <p:spPr>
                    <a:xfrm>
                      <a:off x="2134154" y="604039"/>
                      <a:ext cx="50165" cy="50165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pl-PL"/>
                    </a:p>
                  </p:txBody>
                </p:sp>
                <p:sp>
                  <p:nvSpPr>
                    <p:cNvPr id="648" name="Elipsa 647"/>
                    <p:cNvSpPr>
                      <a:spLocks noChangeAspect="1"/>
                    </p:cNvSpPr>
                    <p:nvPr/>
                  </p:nvSpPr>
                  <p:spPr>
                    <a:xfrm>
                      <a:off x="2107960" y="656427"/>
                      <a:ext cx="50165" cy="50165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pl-PL"/>
                    </a:p>
                  </p:txBody>
                </p:sp>
                <p:sp>
                  <p:nvSpPr>
                    <p:cNvPr id="649" name="Elipsa 648"/>
                    <p:cNvSpPr>
                      <a:spLocks noChangeAspect="1"/>
                    </p:cNvSpPr>
                    <p:nvPr/>
                  </p:nvSpPr>
                  <p:spPr>
                    <a:xfrm>
                      <a:off x="2274648" y="637377"/>
                      <a:ext cx="50165" cy="50165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pl-PL"/>
                    </a:p>
                  </p:txBody>
                </p:sp>
                <p:sp>
                  <p:nvSpPr>
                    <p:cNvPr id="650" name="Elipsa 649"/>
                    <p:cNvSpPr>
                      <a:spLocks noChangeAspect="1"/>
                    </p:cNvSpPr>
                    <p:nvPr/>
                  </p:nvSpPr>
                  <p:spPr>
                    <a:xfrm>
                      <a:off x="2091292" y="711196"/>
                      <a:ext cx="50165" cy="50165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pl-PL"/>
                    </a:p>
                  </p:txBody>
                </p:sp>
                <p:sp>
                  <p:nvSpPr>
                    <p:cNvPr id="651" name="Elipsa 650"/>
                    <p:cNvSpPr>
                      <a:spLocks noChangeAspect="1"/>
                    </p:cNvSpPr>
                    <p:nvPr/>
                  </p:nvSpPr>
                  <p:spPr>
                    <a:xfrm>
                      <a:off x="2105579" y="765964"/>
                      <a:ext cx="50165" cy="50165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pl-PL"/>
                    </a:p>
                  </p:txBody>
                </p:sp>
                <p:sp>
                  <p:nvSpPr>
                    <p:cNvPr id="652" name="Elipsa 651"/>
                    <p:cNvSpPr>
                      <a:spLocks noChangeAspect="1"/>
                    </p:cNvSpPr>
                    <p:nvPr/>
                  </p:nvSpPr>
                  <p:spPr>
                    <a:xfrm>
                      <a:off x="2143679" y="813589"/>
                      <a:ext cx="50165" cy="50165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pl-PL"/>
                    </a:p>
                  </p:txBody>
                </p:sp>
                <p:sp>
                  <p:nvSpPr>
                    <p:cNvPr id="653" name="Elipsa 652"/>
                    <p:cNvSpPr>
                      <a:spLocks noChangeAspect="1"/>
                    </p:cNvSpPr>
                    <p:nvPr/>
                  </p:nvSpPr>
                  <p:spPr>
                    <a:xfrm>
                      <a:off x="2196067" y="837402"/>
                      <a:ext cx="50165" cy="50165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pl-PL"/>
                    </a:p>
                  </p:txBody>
                </p:sp>
                <p:sp>
                  <p:nvSpPr>
                    <p:cNvPr id="654" name="Elipsa 653"/>
                    <p:cNvSpPr>
                      <a:spLocks noChangeAspect="1"/>
                    </p:cNvSpPr>
                    <p:nvPr/>
                  </p:nvSpPr>
                  <p:spPr>
                    <a:xfrm>
                      <a:off x="2307985" y="825496"/>
                      <a:ext cx="50165" cy="50165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pl-PL"/>
                    </a:p>
                  </p:txBody>
                </p:sp>
                <p:sp>
                  <p:nvSpPr>
                    <p:cNvPr id="655" name="Elipsa 654"/>
                    <p:cNvSpPr>
                      <a:spLocks noChangeAspect="1"/>
                    </p:cNvSpPr>
                    <p:nvPr/>
                  </p:nvSpPr>
                  <p:spPr>
                    <a:xfrm>
                      <a:off x="2310367" y="685002"/>
                      <a:ext cx="50165" cy="50165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pl-PL"/>
                    </a:p>
                  </p:txBody>
                </p:sp>
                <p:sp>
                  <p:nvSpPr>
                    <p:cNvPr id="656" name="Elipsa 655"/>
                    <p:cNvSpPr>
                      <a:spLocks noChangeAspect="1"/>
                    </p:cNvSpPr>
                    <p:nvPr/>
                  </p:nvSpPr>
                  <p:spPr>
                    <a:xfrm>
                      <a:off x="2310367" y="739771"/>
                      <a:ext cx="50165" cy="50165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pl-PL"/>
                    </a:p>
                  </p:txBody>
                </p:sp>
                <p:sp>
                  <p:nvSpPr>
                    <p:cNvPr id="657" name="Elipsa 656"/>
                    <p:cNvSpPr>
                      <a:spLocks noChangeAspect="1"/>
                    </p:cNvSpPr>
                    <p:nvPr/>
                  </p:nvSpPr>
                  <p:spPr>
                    <a:xfrm>
                      <a:off x="2167492" y="646902"/>
                      <a:ext cx="50165" cy="50165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pl-PL"/>
                    </a:p>
                  </p:txBody>
                </p:sp>
                <p:sp>
                  <p:nvSpPr>
                    <p:cNvPr id="658" name="Elipsa 657"/>
                    <p:cNvSpPr>
                      <a:spLocks noChangeAspect="1"/>
                    </p:cNvSpPr>
                    <p:nvPr/>
                  </p:nvSpPr>
                  <p:spPr>
                    <a:xfrm>
                      <a:off x="2157967" y="761202"/>
                      <a:ext cx="50165" cy="50165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pl-PL"/>
                    </a:p>
                  </p:txBody>
                </p:sp>
                <p:sp>
                  <p:nvSpPr>
                    <p:cNvPr id="659" name="Elipsa 658"/>
                    <p:cNvSpPr>
                      <a:spLocks noChangeAspect="1"/>
                    </p:cNvSpPr>
                    <p:nvPr/>
                  </p:nvSpPr>
                  <p:spPr>
                    <a:xfrm>
                      <a:off x="2253217" y="846927"/>
                      <a:ext cx="50165" cy="50165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pl-PL"/>
                    </a:p>
                  </p:txBody>
                </p:sp>
                <p:sp>
                  <p:nvSpPr>
                    <p:cNvPr id="660" name="Elipsa 659"/>
                    <p:cNvSpPr>
                      <a:spLocks noChangeAspect="1"/>
                    </p:cNvSpPr>
                    <p:nvPr/>
                  </p:nvSpPr>
                  <p:spPr>
                    <a:xfrm>
                      <a:off x="2146060" y="706433"/>
                      <a:ext cx="50165" cy="50165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pl-PL"/>
                    </a:p>
                  </p:txBody>
                </p:sp>
                <p:sp>
                  <p:nvSpPr>
                    <p:cNvPr id="661" name="Elipsa 660"/>
                    <p:cNvSpPr>
                      <a:spLocks noChangeAspect="1"/>
                    </p:cNvSpPr>
                    <p:nvPr/>
                  </p:nvSpPr>
                  <p:spPr>
                    <a:xfrm>
                      <a:off x="2215117" y="789777"/>
                      <a:ext cx="50165" cy="50165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pl-PL"/>
                    </a:p>
                  </p:txBody>
                </p:sp>
                <p:sp>
                  <p:nvSpPr>
                    <p:cNvPr id="662" name="Elipsa 661"/>
                    <p:cNvSpPr>
                      <a:spLocks noChangeAspect="1"/>
                    </p:cNvSpPr>
                    <p:nvPr/>
                  </p:nvSpPr>
                  <p:spPr>
                    <a:xfrm>
                      <a:off x="2269885" y="782633"/>
                      <a:ext cx="50165" cy="50165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pl-PL"/>
                    </a:p>
                  </p:txBody>
                </p:sp>
              </p:grpSp>
              <p:grpSp>
                <p:nvGrpSpPr>
                  <p:cNvPr id="610" name="Rdzeń"/>
                  <p:cNvGrpSpPr/>
                  <p:nvPr/>
                </p:nvGrpSpPr>
                <p:grpSpPr>
                  <a:xfrm>
                    <a:off x="2196067" y="673096"/>
                    <a:ext cx="114141" cy="126048"/>
                    <a:chOff x="2196067" y="673096"/>
                    <a:chExt cx="114141" cy="126048"/>
                  </a:xfrm>
                </p:grpSpPr>
                <p:sp>
                  <p:nvSpPr>
                    <p:cNvPr id="611" name="Elipsa 610"/>
                    <p:cNvSpPr>
                      <a:spLocks noChangeAspect="1"/>
                    </p:cNvSpPr>
                    <p:nvPr/>
                  </p:nvSpPr>
                  <p:spPr>
                    <a:xfrm>
                      <a:off x="2212735" y="687384"/>
                      <a:ext cx="35560" cy="35560"/>
                    </a:xfrm>
                    <a:prstGeom prst="ellipse">
                      <a:avLst/>
                    </a:prstGeom>
                    <a:solidFill>
                      <a:schemeClr val="bg1">
                        <a:lumMod val="65000"/>
                      </a:schemeClr>
                    </a:solidFill>
                    <a:ln w="0"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pl-PL"/>
                    </a:p>
                  </p:txBody>
                </p:sp>
                <p:sp>
                  <p:nvSpPr>
                    <p:cNvPr id="612" name="Elipsa 611"/>
                    <p:cNvSpPr>
                      <a:spLocks noChangeAspect="1"/>
                    </p:cNvSpPr>
                    <p:nvPr/>
                  </p:nvSpPr>
                  <p:spPr>
                    <a:xfrm>
                      <a:off x="2272267" y="701671"/>
                      <a:ext cx="35560" cy="35560"/>
                    </a:xfrm>
                    <a:prstGeom prst="ellipse">
                      <a:avLst/>
                    </a:prstGeom>
                    <a:solidFill>
                      <a:schemeClr val="bg1">
                        <a:lumMod val="65000"/>
                      </a:schemeClr>
                    </a:solidFill>
                    <a:ln w="0"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pl-PL"/>
                    </a:p>
                  </p:txBody>
                </p:sp>
                <p:sp>
                  <p:nvSpPr>
                    <p:cNvPr id="613" name="Elipsa 612"/>
                    <p:cNvSpPr>
                      <a:spLocks noChangeAspect="1"/>
                    </p:cNvSpPr>
                    <p:nvPr/>
                  </p:nvSpPr>
                  <p:spPr>
                    <a:xfrm>
                      <a:off x="2246073" y="673096"/>
                      <a:ext cx="35560" cy="35560"/>
                    </a:xfrm>
                    <a:prstGeom prst="ellipse">
                      <a:avLst/>
                    </a:prstGeom>
                    <a:solidFill>
                      <a:schemeClr val="bg1">
                        <a:lumMod val="65000"/>
                      </a:schemeClr>
                    </a:solidFill>
                    <a:ln w="0"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pl-PL"/>
                    </a:p>
                  </p:txBody>
                </p:sp>
                <p:sp>
                  <p:nvSpPr>
                    <p:cNvPr id="614" name="Elipsa 613"/>
                    <p:cNvSpPr>
                      <a:spLocks noChangeAspect="1"/>
                    </p:cNvSpPr>
                    <p:nvPr/>
                  </p:nvSpPr>
                  <p:spPr>
                    <a:xfrm>
                      <a:off x="2236548" y="718340"/>
                      <a:ext cx="35560" cy="35560"/>
                    </a:xfrm>
                    <a:prstGeom prst="ellipse">
                      <a:avLst/>
                    </a:prstGeom>
                    <a:solidFill>
                      <a:schemeClr val="bg1">
                        <a:lumMod val="65000"/>
                      </a:schemeClr>
                    </a:solidFill>
                    <a:ln w="0"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pl-PL"/>
                    </a:p>
                  </p:txBody>
                </p:sp>
                <p:sp>
                  <p:nvSpPr>
                    <p:cNvPr id="615" name="Elipsa 614"/>
                    <p:cNvSpPr>
                      <a:spLocks noChangeAspect="1"/>
                    </p:cNvSpPr>
                    <p:nvPr/>
                  </p:nvSpPr>
                  <p:spPr>
                    <a:xfrm>
                      <a:off x="2196067" y="720721"/>
                      <a:ext cx="35560" cy="35560"/>
                    </a:xfrm>
                    <a:prstGeom prst="ellipse">
                      <a:avLst/>
                    </a:prstGeom>
                    <a:solidFill>
                      <a:schemeClr val="bg1">
                        <a:lumMod val="65000"/>
                      </a:schemeClr>
                    </a:solidFill>
                    <a:ln w="0"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pl-PL"/>
                    </a:p>
                  </p:txBody>
                </p:sp>
                <p:sp>
                  <p:nvSpPr>
                    <p:cNvPr id="616" name="Elipsa 615"/>
                    <p:cNvSpPr>
                      <a:spLocks noChangeAspect="1"/>
                    </p:cNvSpPr>
                    <p:nvPr/>
                  </p:nvSpPr>
                  <p:spPr>
                    <a:xfrm>
                      <a:off x="2274648" y="739771"/>
                      <a:ext cx="35560" cy="35560"/>
                    </a:xfrm>
                    <a:prstGeom prst="ellipse">
                      <a:avLst/>
                    </a:prstGeom>
                    <a:solidFill>
                      <a:schemeClr val="bg1">
                        <a:lumMod val="65000"/>
                      </a:schemeClr>
                    </a:solidFill>
                    <a:ln w="0"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pl-PL"/>
                    </a:p>
                  </p:txBody>
                </p:sp>
                <p:sp>
                  <p:nvSpPr>
                    <p:cNvPr id="617" name="Elipsa 616"/>
                    <p:cNvSpPr>
                      <a:spLocks noChangeAspect="1"/>
                    </p:cNvSpPr>
                    <p:nvPr/>
                  </p:nvSpPr>
                  <p:spPr>
                    <a:xfrm>
                      <a:off x="2243692" y="763584"/>
                      <a:ext cx="35560" cy="35560"/>
                    </a:xfrm>
                    <a:prstGeom prst="ellipse">
                      <a:avLst/>
                    </a:prstGeom>
                    <a:solidFill>
                      <a:schemeClr val="bg1">
                        <a:lumMod val="65000"/>
                      </a:schemeClr>
                    </a:solidFill>
                    <a:ln w="0"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pl-PL"/>
                    </a:p>
                  </p:txBody>
                </p:sp>
                <p:sp>
                  <p:nvSpPr>
                    <p:cNvPr id="618" name="Elipsa 617"/>
                    <p:cNvSpPr>
                      <a:spLocks noChangeAspect="1"/>
                    </p:cNvSpPr>
                    <p:nvPr/>
                  </p:nvSpPr>
                  <p:spPr>
                    <a:xfrm>
                      <a:off x="2205592" y="758821"/>
                      <a:ext cx="35560" cy="35560"/>
                    </a:xfrm>
                    <a:prstGeom prst="ellipse">
                      <a:avLst/>
                    </a:prstGeom>
                    <a:solidFill>
                      <a:schemeClr val="bg1">
                        <a:lumMod val="65000"/>
                      </a:schemeClr>
                    </a:solidFill>
                    <a:ln w="0"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pl-PL"/>
                    </a:p>
                  </p:txBody>
                </p:sp>
              </p:grpSp>
            </p:grpSp>
          </p:grpSp>
          <p:sp>
            <p:nvSpPr>
              <p:cNvPr id="602" name="Txt_c)"/>
              <p:cNvSpPr txBox="1">
                <a:spLocks noChangeArrowheads="1"/>
              </p:cNvSpPr>
              <p:nvPr/>
            </p:nvSpPr>
            <p:spPr bwMode="auto">
              <a:xfrm>
                <a:off x="6268107" y="836712"/>
                <a:ext cx="128268" cy="2374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none" lIns="0" tIns="0" rIns="0" bIns="0" anchor="t" anchorCtr="0">
                <a:spAutoFit/>
              </a:bodyPr>
              <a:lstStyle/>
              <a:p>
                <a:pPr eaLnBrk="0" fontAlgn="base" hangingPunct="0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pl-PL" sz="1200" i="1" kern="1200">
                    <a:solidFill>
                      <a:srgbClr val="0000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c)</a:t>
                </a:r>
                <a:endParaRPr lang="pl-PL" sz="1200">
                  <a:effectLst/>
                  <a:latin typeface="Times New Roman"/>
                  <a:ea typeface="Times New Roman"/>
                </a:endParaRPr>
              </a:p>
            </p:txBody>
          </p:sp>
        </p:grpSp>
        <p:grpSp>
          <p:nvGrpSpPr>
            <p:cNvPr id="283" name="Linka"/>
            <p:cNvGrpSpPr/>
            <p:nvPr/>
          </p:nvGrpSpPr>
          <p:grpSpPr>
            <a:xfrm>
              <a:off x="4968540" y="836712"/>
              <a:ext cx="863600" cy="1287512"/>
              <a:chOff x="4968540" y="836712"/>
              <a:chExt cx="863600" cy="1287512"/>
            </a:xfrm>
          </p:grpSpPr>
          <p:graphicFrame>
            <p:nvGraphicFramePr>
              <p:cNvPr id="336" name="rp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227985762"/>
                  </p:ext>
                </p:extLst>
              </p:nvPr>
            </p:nvGraphicFramePr>
            <p:xfrm>
              <a:off x="4968540" y="1844824"/>
              <a:ext cx="863600" cy="2794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5130" name="Równanie" r:id="rId9" imgW="863280" imgH="279360" progId="Equation.3">
                      <p:embed/>
                    </p:oleObj>
                  </mc:Choice>
                  <mc:Fallback>
                    <p:oleObj name="Równanie" r:id="rId9" imgW="863280" imgH="27936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968540" y="1844824"/>
                            <a:ext cx="863600" cy="27940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pSp>
            <p:nvGrpSpPr>
              <p:cNvPr id="337" name="WymLinki"/>
              <p:cNvGrpSpPr/>
              <p:nvPr/>
            </p:nvGrpSpPr>
            <p:grpSpPr>
              <a:xfrm>
                <a:off x="5180748" y="1321941"/>
                <a:ext cx="449472" cy="464068"/>
                <a:chOff x="964453" y="701602"/>
                <a:chExt cx="450215" cy="464482"/>
              </a:xfrm>
            </p:grpSpPr>
            <p:sp>
              <p:nvSpPr>
                <p:cNvPr id="596" name="Pole tekstowe 2"/>
                <p:cNvSpPr txBox="1">
                  <a:spLocks noChangeArrowheads="1"/>
                </p:cNvSpPr>
                <p:nvPr/>
              </p:nvSpPr>
              <p:spPr bwMode="auto">
                <a:xfrm>
                  <a:off x="1127718" y="949806"/>
                  <a:ext cx="166988" cy="21627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none" lIns="0" tIns="0" rIns="0" bIns="0" anchor="t" anchorCtr="0">
                  <a:spAutoFit/>
                </a:bodyPr>
                <a:lstStyle/>
                <a:p>
                  <a:pPr eaLnBrk="0" fontAlgn="base" hangingPunct="0">
                    <a:lnSpc>
                      <a:spcPct val="130000"/>
                    </a:lnSpc>
                    <a:spcAft>
                      <a:spcPts val="0"/>
                    </a:spcAft>
                  </a:pPr>
                  <a:r>
                    <a:rPr lang="pl-PL" sz="1200" i="1" kern="1200">
                      <a:solidFill>
                        <a:srgbClr val="000000"/>
                      </a:solidFill>
                      <a:effectLst/>
                      <a:latin typeface="Times New Roman"/>
                      <a:ea typeface="Times New Roman"/>
                      <a:cs typeface="Times New Roman"/>
                    </a:rPr>
                    <a:t>2 </a:t>
                  </a:r>
                  <a:r>
                    <a:rPr lang="pl-PL" sz="1200" i="1" kern="1200" baseline="-25000" smtClean="0">
                      <a:solidFill>
                        <a:srgbClr val="000000"/>
                      </a:solidFill>
                      <a:effectLst/>
                      <a:latin typeface="Times New Roman"/>
                      <a:ea typeface="Times New Roman"/>
                      <a:cs typeface="Times New Roman"/>
                    </a:rPr>
                    <a:t>p</a:t>
                  </a:r>
                  <a:endParaRPr lang="pl-PL" sz="1200">
                    <a:effectLst/>
                    <a:latin typeface="Times New Roman"/>
                    <a:ea typeface="Times New Roman"/>
                  </a:endParaRPr>
                </a:p>
              </p:txBody>
            </p:sp>
            <p:cxnSp>
              <p:nvCxnSpPr>
                <p:cNvPr id="597" name="Łącznik prostoliniowy 596"/>
                <p:cNvCxnSpPr/>
                <p:nvPr/>
              </p:nvCxnSpPr>
              <p:spPr>
                <a:xfrm>
                  <a:off x="964453" y="701602"/>
                  <a:ext cx="0" cy="354330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8" name="Łącznik prostoliniowy 597"/>
                <p:cNvCxnSpPr/>
                <p:nvPr/>
              </p:nvCxnSpPr>
              <p:spPr>
                <a:xfrm>
                  <a:off x="1413725" y="706888"/>
                  <a:ext cx="1" cy="348854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9" name="Łącznik prosty ze strzałką 598"/>
                <p:cNvCxnSpPr/>
                <p:nvPr/>
              </p:nvCxnSpPr>
              <p:spPr>
                <a:xfrm>
                  <a:off x="964453" y="944738"/>
                  <a:ext cx="450215" cy="0"/>
                </a:xfrm>
                <a:prstGeom prst="straightConnector1">
                  <a:avLst/>
                </a:prstGeom>
                <a:ln w="6350">
                  <a:solidFill>
                    <a:schemeClr val="tx1"/>
                  </a:solidFill>
                  <a:headEnd type="arrow" w="sm" len="sm"/>
                  <a:tailEnd type="arrow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38" name="Linka"/>
              <p:cNvGrpSpPr/>
              <p:nvPr/>
            </p:nvGrpSpPr>
            <p:grpSpPr>
              <a:xfrm>
                <a:off x="5180749" y="1105426"/>
                <a:ext cx="445671" cy="441569"/>
                <a:chOff x="964455" y="484893"/>
                <a:chExt cx="446408" cy="441963"/>
              </a:xfrm>
            </p:grpSpPr>
            <p:grpSp>
              <p:nvGrpSpPr>
                <p:cNvPr id="341" name="Aluminium"/>
                <p:cNvGrpSpPr/>
                <p:nvPr/>
              </p:nvGrpSpPr>
              <p:grpSpPr>
                <a:xfrm>
                  <a:off x="964455" y="484893"/>
                  <a:ext cx="446408" cy="441963"/>
                  <a:chOff x="964453" y="484895"/>
                  <a:chExt cx="446881" cy="442118"/>
                </a:xfrm>
              </p:grpSpPr>
              <p:sp>
                <p:nvSpPr>
                  <p:cNvPr id="552" name="Elipsa 551"/>
                  <p:cNvSpPr>
                    <a:spLocks noChangeAspect="1"/>
                  </p:cNvSpPr>
                  <p:nvPr/>
                </p:nvSpPr>
                <p:spPr>
                  <a:xfrm>
                    <a:off x="1171621" y="484895"/>
                    <a:ext cx="53975" cy="53975"/>
                  </a:xfrm>
                  <a:prstGeom prst="ellipse">
                    <a:avLst/>
                  </a:prstGeom>
                  <a:solidFill>
                    <a:schemeClr val="tx1"/>
                  </a:solidFill>
                  <a:ln w="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pl-PL"/>
                  </a:p>
                </p:txBody>
              </p:sp>
              <p:sp>
                <p:nvSpPr>
                  <p:cNvPr id="553" name="Elipsa 552"/>
                  <p:cNvSpPr>
                    <a:spLocks noChangeAspect="1"/>
                  </p:cNvSpPr>
                  <p:nvPr/>
                </p:nvSpPr>
                <p:spPr>
                  <a:xfrm>
                    <a:off x="1235915" y="499182"/>
                    <a:ext cx="53975" cy="53975"/>
                  </a:xfrm>
                  <a:prstGeom prst="ellipse">
                    <a:avLst/>
                  </a:prstGeom>
                  <a:solidFill>
                    <a:schemeClr val="tx1"/>
                  </a:solidFill>
                  <a:ln w="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pl-PL"/>
                  </a:p>
                </p:txBody>
              </p:sp>
              <p:sp>
                <p:nvSpPr>
                  <p:cNvPr id="554" name="Elipsa 553"/>
                  <p:cNvSpPr>
                    <a:spLocks noChangeAspect="1"/>
                  </p:cNvSpPr>
                  <p:nvPr/>
                </p:nvSpPr>
                <p:spPr>
                  <a:xfrm>
                    <a:off x="1290684" y="527757"/>
                    <a:ext cx="53975" cy="53975"/>
                  </a:xfrm>
                  <a:prstGeom prst="ellipse">
                    <a:avLst/>
                  </a:prstGeom>
                  <a:solidFill>
                    <a:schemeClr val="tx1"/>
                  </a:solidFill>
                  <a:ln w="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pl-PL"/>
                  </a:p>
                </p:txBody>
              </p:sp>
              <p:sp>
                <p:nvSpPr>
                  <p:cNvPr id="555" name="Elipsa 554"/>
                  <p:cNvSpPr>
                    <a:spLocks noChangeAspect="1"/>
                  </p:cNvSpPr>
                  <p:nvPr/>
                </p:nvSpPr>
                <p:spPr>
                  <a:xfrm>
                    <a:off x="1107328" y="492038"/>
                    <a:ext cx="53975" cy="53975"/>
                  </a:xfrm>
                  <a:prstGeom prst="ellipse">
                    <a:avLst/>
                  </a:prstGeom>
                  <a:solidFill>
                    <a:schemeClr val="tx1"/>
                  </a:solidFill>
                  <a:ln w="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pl-PL"/>
                  </a:p>
                </p:txBody>
              </p:sp>
              <p:sp>
                <p:nvSpPr>
                  <p:cNvPr id="556" name="Elipsa 555"/>
                  <p:cNvSpPr>
                    <a:spLocks noChangeAspect="1"/>
                  </p:cNvSpPr>
                  <p:nvPr/>
                </p:nvSpPr>
                <p:spPr>
                  <a:xfrm>
                    <a:off x="1047796" y="518232"/>
                    <a:ext cx="53975" cy="53975"/>
                  </a:xfrm>
                  <a:prstGeom prst="ellipse">
                    <a:avLst/>
                  </a:prstGeom>
                  <a:solidFill>
                    <a:schemeClr val="tx1"/>
                  </a:solidFill>
                  <a:ln w="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pl-PL"/>
                  </a:p>
                </p:txBody>
              </p:sp>
              <p:sp>
                <p:nvSpPr>
                  <p:cNvPr id="557" name="Elipsa 556"/>
                  <p:cNvSpPr>
                    <a:spLocks noChangeAspect="1"/>
                  </p:cNvSpPr>
                  <p:nvPr/>
                </p:nvSpPr>
                <p:spPr>
                  <a:xfrm>
                    <a:off x="1145428" y="594432"/>
                    <a:ext cx="50165" cy="50165"/>
                  </a:xfrm>
                  <a:prstGeom prst="ellipse">
                    <a:avLst/>
                  </a:prstGeom>
                  <a:solidFill>
                    <a:schemeClr val="tx1"/>
                  </a:solidFill>
                  <a:ln w="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pl-PL"/>
                  </a:p>
                </p:txBody>
              </p:sp>
              <p:sp>
                <p:nvSpPr>
                  <p:cNvPr id="558" name="Elipsa 557"/>
                  <p:cNvSpPr>
                    <a:spLocks noChangeAspect="1"/>
                  </p:cNvSpPr>
                  <p:nvPr/>
                </p:nvSpPr>
                <p:spPr>
                  <a:xfrm>
                    <a:off x="1328784" y="575382"/>
                    <a:ext cx="53975" cy="53975"/>
                  </a:xfrm>
                  <a:prstGeom prst="ellipse">
                    <a:avLst/>
                  </a:prstGeom>
                  <a:solidFill>
                    <a:schemeClr val="tx1"/>
                  </a:solidFill>
                  <a:ln w="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pl-PL"/>
                  </a:p>
                </p:txBody>
              </p:sp>
              <p:sp>
                <p:nvSpPr>
                  <p:cNvPr id="559" name="Elipsa 558"/>
                  <p:cNvSpPr>
                    <a:spLocks noChangeAspect="1"/>
                  </p:cNvSpPr>
                  <p:nvPr/>
                </p:nvSpPr>
                <p:spPr>
                  <a:xfrm>
                    <a:off x="1350215" y="630151"/>
                    <a:ext cx="53975" cy="53975"/>
                  </a:xfrm>
                  <a:prstGeom prst="ellipse">
                    <a:avLst/>
                  </a:prstGeom>
                  <a:solidFill>
                    <a:schemeClr val="tx1"/>
                  </a:solidFill>
                  <a:ln w="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pl-PL"/>
                  </a:p>
                </p:txBody>
              </p:sp>
              <p:sp>
                <p:nvSpPr>
                  <p:cNvPr id="560" name="Elipsa 559"/>
                  <p:cNvSpPr>
                    <a:spLocks noChangeAspect="1"/>
                  </p:cNvSpPr>
                  <p:nvPr/>
                </p:nvSpPr>
                <p:spPr>
                  <a:xfrm>
                    <a:off x="1357359" y="689682"/>
                    <a:ext cx="53975" cy="53975"/>
                  </a:xfrm>
                  <a:prstGeom prst="ellipse">
                    <a:avLst/>
                  </a:prstGeom>
                  <a:solidFill>
                    <a:schemeClr val="tx1"/>
                  </a:solidFill>
                  <a:ln w="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pl-PL"/>
                  </a:p>
                </p:txBody>
              </p:sp>
              <p:sp>
                <p:nvSpPr>
                  <p:cNvPr id="561" name="Elipsa 560"/>
                  <p:cNvSpPr>
                    <a:spLocks noChangeAspect="1"/>
                  </p:cNvSpPr>
                  <p:nvPr/>
                </p:nvSpPr>
                <p:spPr>
                  <a:xfrm>
                    <a:off x="1345453" y="749213"/>
                    <a:ext cx="53975" cy="53975"/>
                  </a:xfrm>
                  <a:prstGeom prst="ellipse">
                    <a:avLst/>
                  </a:prstGeom>
                  <a:solidFill>
                    <a:schemeClr val="tx1"/>
                  </a:solidFill>
                  <a:ln w="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pl-PL"/>
                  </a:p>
                </p:txBody>
              </p:sp>
              <p:sp>
                <p:nvSpPr>
                  <p:cNvPr id="562" name="Elipsa 561"/>
                  <p:cNvSpPr>
                    <a:spLocks noChangeAspect="1"/>
                  </p:cNvSpPr>
                  <p:nvPr/>
                </p:nvSpPr>
                <p:spPr>
                  <a:xfrm>
                    <a:off x="1316878" y="801601"/>
                    <a:ext cx="53975" cy="53975"/>
                  </a:xfrm>
                  <a:prstGeom prst="ellipse">
                    <a:avLst/>
                  </a:prstGeom>
                  <a:solidFill>
                    <a:schemeClr val="tx1"/>
                  </a:solidFill>
                  <a:ln w="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pl-PL"/>
                  </a:p>
                </p:txBody>
              </p:sp>
              <p:sp>
                <p:nvSpPr>
                  <p:cNvPr id="563" name="Elipsa 562"/>
                  <p:cNvSpPr>
                    <a:spLocks noChangeAspect="1"/>
                  </p:cNvSpPr>
                  <p:nvPr/>
                </p:nvSpPr>
                <p:spPr>
                  <a:xfrm>
                    <a:off x="1269253" y="837320"/>
                    <a:ext cx="53975" cy="53975"/>
                  </a:xfrm>
                  <a:prstGeom prst="ellipse">
                    <a:avLst/>
                  </a:prstGeom>
                  <a:solidFill>
                    <a:schemeClr val="tx1"/>
                  </a:solidFill>
                  <a:ln w="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pl-PL"/>
                  </a:p>
                </p:txBody>
              </p:sp>
              <p:sp>
                <p:nvSpPr>
                  <p:cNvPr id="564" name="Elipsa 563"/>
                  <p:cNvSpPr>
                    <a:spLocks noChangeAspect="1"/>
                  </p:cNvSpPr>
                  <p:nvPr/>
                </p:nvSpPr>
                <p:spPr>
                  <a:xfrm>
                    <a:off x="1216865" y="863513"/>
                    <a:ext cx="53975" cy="53975"/>
                  </a:xfrm>
                  <a:prstGeom prst="ellipse">
                    <a:avLst/>
                  </a:prstGeom>
                  <a:solidFill>
                    <a:schemeClr val="tx1"/>
                  </a:solidFill>
                  <a:ln w="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pl-PL"/>
                  </a:p>
                </p:txBody>
              </p:sp>
              <p:sp>
                <p:nvSpPr>
                  <p:cNvPr id="565" name="Elipsa 564"/>
                  <p:cNvSpPr>
                    <a:spLocks noChangeAspect="1"/>
                  </p:cNvSpPr>
                  <p:nvPr/>
                </p:nvSpPr>
                <p:spPr>
                  <a:xfrm>
                    <a:off x="1154953" y="873038"/>
                    <a:ext cx="53975" cy="53975"/>
                  </a:xfrm>
                  <a:prstGeom prst="ellipse">
                    <a:avLst/>
                  </a:prstGeom>
                  <a:solidFill>
                    <a:schemeClr val="tx1"/>
                  </a:solidFill>
                  <a:ln w="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pl-PL"/>
                  </a:p>
                </p:txBody>
              </p:sp>
              <p:sp>
                <p:nvSpPr>
                  <p:cNvPr id="566" name="Elipsa 565"/>
                  <p:cNvSpPr>
                    <a:spLocks noChangeAspect="1"/>
                  </p:cNvSpPr>
                  <p:nvPr/>
                </p:nvSpPr>
                <p:spPr>
                  <a:xfrm>
                    <a:off x="964453" y="677776"/>
                    <a:ext cx="53975" cy="53975"/>
                  </a:xfrm>
                  <a:prstGeom prst="ellipse">
                    <a:avLst/>
                  </a:prstGeom>
                  <a:solidFill>
                    <a:schemeClr val="tx1"/>
                  </a:solidFill>
                  <a:ln w="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pl-PL"/>
                  </a:p>
                </p:txBody>
              </p:sp>
              <p:sp>
                <p:nvSpPr>
                  <p:cNvPr id="567" name="Elipsa 566"/>
                  <p:cNvSpPr>
                    <a:spLocks noChangeAspect="1"/>
                  </p:cNvSpPr>
                  <p:nvPr/>
                </p:nvSpPr>
                <p:spPr>
                  <a:xfrm>
                    <a:off x="1043034" y="832557"/>
                    <a:ext cx="53975" cy="53975"/>
                  </a:xfrm>
                  <a:prstGeom prst="ellipse">
                    <a:avLst/>
                  </a:prstGeom>
                  <a:solidFill>
                    <a:schemeClr val="tx1"/>
                  </a:solidFill>
                  <a:ln w="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pl-PL"/>
                  </a:p>
                </p:txBody>
              </p:sp>
              <p:sp>
                <p:nvSpPr>
                  <p:cNvPr id="568" name="Elipsa 567"/>
                  <p:cNvSpPr>
                    <a:spLocks noChangeAspect="1"/>
                  </p:cNvSpPr>
                  <p:nvPr/>
                </p:nvSpPr>
                <p:spPr>
                  <a:xfrm>
                    <a:off x="1002553" y="789695"/>
                    <a:ext cx="53975" cy="53975"/>
                  </a:xfrm>
                  <a:prstGeom prst="ellipse">
                    <a:avLst/>
                  </a:prstGeom>
                  <a:solidFill>
                    <a:schemeClr val="tx1"/>
                  </a:solidFill>
                  <a:ln w="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pl-PL"/>
                  </a:p>
                </p:txBody>
              </p:sp>
              <p:sp>
                <p:nvSpPr>
                  <p:cNvPr id="569" name="Elipsa 568"/>
                  <p:cNvSpPr>
                    <a:spLocks noChangeAspect="1"/>
                  </p:cNvSpPr>
                  <p:nvPr/>
                </p:nvSpPr>
                <p:spPr>
                  <a:xfrm>
                    <a:off x="973978" y="737307"/>
                    <a:ext cx="53975" cy="53975"/>
                  </a:xfrm>
                  <a:prstGeom prst="ellipse">
                    <a:avLst/>
                  </a:prstGeom>
                  <a:solidFill>
                    <a:schemeClr val="tx1"/>
                  </a:solidFill>
                  <a:ln w="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pl-PL"/>
                  </a:p>
                </p:txBody>
              </p:sp>
              <p:sp>
                <p:nvSpPr>
                  <p:cNvPr id="570" name="Elipsa 569"/>
                  <p:cNvSpPr>
                    <a:spLocks noChangeAspect="1"/>
                  </p:cNvSpPr>
                  <p:nvPr/>
                </p:nvSpPr>
                <p:spPr>
                  <a:xfrm>
                    <a:off x="1095421" y="863513"/>
                    <a:ext cx="53975" cy="53975"/>
                  </a:xfrm>
                  <a:prstGeom prst="ellipse">
                    <a:avLst/>
                  </a:prstGeom>
                  <a:solidFill>
                    <a:schemeClr val="tx1"/>
                  </a:solidFill>
                  <a:ln w="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pl-PL"/>
                  </a:p>
                </p:txBody>
              </p:sp>
              <p:sp>
                <p:nvSpPr>
                  <p:cNvPr id="571" name="Elipsa 570"/>
                  <p:cNvSpPr>
                    <a:spLocks noChangeAspect="1"/>
                  </p:cNvSpPr>
                  <p:nvPr/>
                </p:nvSpPr>
                <p:spPr>
                  <a:xfrm>
                    <a:off x="973978" y="618245"/>
                    <a:ext cx="53975" cy="53975"/>
                  </a:xfrm>
                  <a:prstGeom prst="ellipse">
                    <a:avLst/>
                  </a:prstGeom>
                  <a:solidFill>
                    <a:schemeClr val="tx1"/>
                  </a:solidFill>
                  <a:ln w="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pl-PL"/>
                  </a:p>
                </p:txBody>
              </p:sp>
              <p:sp>
                <p:nvSpPr>
                  <p:cNvPr id="572" name="Elipsa 571"/>
                  <p:cNvSpPr>
                    <a:spLocks noChangeAspect="1"/>
                  </p:cNvSpPr>
                  <p:nvPr/>
                </p:nvSpPr>
                <p:spPr>
                  <a:xfrm>
                    <a:off x="1004934" y="563476"/>
                    <a:ext cx="53975" cy="53975"/>
                  </a:xfrm>
                  <a:prstGeom prst="ellipse">
                    <a:avLst/>
                  </a:prstGeom>
                  <a:solidFill>
                    <a:schemeClr val="tx1"/>
                  </a:solidFill>
                  <a:ln w="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pl-PL"/>
                  </a:p>
                </p:txBody>
              </p:sp>
              <p:sp>
                <p:nvSpPr>
                  <p:cNvPr id="573" name="Elipsa 572"/>
                  <p:cNvSpPr>
                    <a:spLocks noChangeAspect="1"/>
                  </p:cNvSpPr>
                  <p:nvPr/>
                </p:nvSpPr>
                <p:spPr>
                  <a:xfrm>
                    <a:off x="1169240" y="544426"/>
                    <a:ext cx="50165" cy="50165"/>
                  </a:xfrm>
                  <a:prstGeom prst="ellipse">
                    <a:avLst/>
                  </a:prstGeom>
                  <a:solidFill>
                    <a:schemeClr val="tx1"/>
                  </a:solidFill>
                  <a:ln w="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pl-PL"/>
                  </a:p>
                </p:txBody>
              </p:sp>
              <p:sp>
                <p:nvSpPr>
                  <p:cNvPr id="574" name="Elipsa 573"/>
                  <p:cNvSpPr>
                    <a:spLocks noChangeAspect="1"/>
                  </p:cNvSpPr>
                  <p:nvPr/>
                </p:nvSpPr>
                <p:spPr>
                  <a:xfrm>
                    <a:off x="1224009" y="558713"/>
                    <a:ext cx="50165" cy="50165"/>
                  </a:xfrm>
                  <a:prstGeom prst="ellipse">
                    <a:avLst/>
                  </a:prstGeom>
                  <a:solidFill>
                    <a:schemeClr val="tx1"/>
                  </a:solidFill>
                  <a:ln w="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pl-PL"/>
                  </a:p>
                </p:txBody>
              </p:sp>
              <p:sp>
                <p:nvSpPr>
                  <p:cNvPr id="575" name="Elipsa 574"/>
                  <p:cNvSpPr>
                    <a:spLocks noChangeAspect="1"/>
                  </p:cNvSpPr>
                  <p:nvPr/>
                </p:nvSpPr>
                <p:spPr>
                  <a:xfrm>
                    <a:off x="1271634" y="592051"/>
                    <a:ext cx="50165" cy="50165"/>
                  </a:xfrm>
                  <a:prstGeom prst="ellipse">
                    <a:avLst/>
                  </a:prstGeom>
                  <a:solidFill>
                    <a:schemeClr val="tx1"/>
                  </a:solidFill>
                  <a:ln w="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pl-PL"/>
                  </a:p>
                </p:txBody>
              </p:sp>
              <p:sp>
                <p:nvSpPr>
                  <p:cNvPr id="576" name="Elipsa 575"/>
                  <p:cNvSpPr>
                    <a:spLocks noChangeAspect="1"/>
                  </p:cNvSpPr>
                  <p:nvPr/>
                </p:nvSpPr>
                <p:spPr>
                  <a:xfrm>
                    <a:off x="1300209" y="649201"/>
                    <a:ext cx="50165" cy="50165"/>
                  </a:xfrm>
                  <a:prstGeom prst="ellipse">
                    <a:avLst/>
                  </a:prstGeom>
                  <a:solidFill>
                    <a:schemeClr val="tx1"/>
                  </a:solidFill>
                  <a:ln w="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pl-PL"/>
                  </a:p>
                </p:txBody>
              </p:sp>
              <p:sp>
                <p:nvSpPr>
                  <p:cNvPr id="577" name="Elipsa 576"/>
                  <p:cNvSpPr>
                    <a:spLocks noChangeAspect="1"/>
                  </p:cNvSpPr>
                  <p:nvPr/>
                </p:nvSpPr>
                <p:spPr>
                  <a:xfrm>
                    <a:off x="1300209" y="706351"/>
                    <a:ext cx="50165" cy="50165"/>
                  </a:xfrm>
                  <a:prstGeom prst="ellipse">
                    <a:avLst/>
                  </a:prstGeom>
                  <a:solidFill>
                    <a:schemeClr val="tx1"/>
                  </a:solidFill>
                  <a:ln w="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pl-PL"/>
                  </a:p>
                </p:txBody>
              </p:sp>
              <p:sp>
                <p:nvSpPr>
                  <p:cNvPr id="578" name="Elipsa 577"/>
                  <p:cNvSpPr>
                    <a:spLocks noChangeAspect="1"/>
                  </p:cNvSpPr>
                  <p:nvPr/>
                </p:nvSpPr>
                <p:spPr>
                  <a:xfrm>
                    <a:off x="1278778" y="761120"/>
                    <a:ext cx="50165" cy="50165"/>
                  </a:xfrm>
                  <a:prstGeom prst="ellipse">
                    <a:avLst/>
                  </a:prstGeom>
                  <a:solidFill>
                    <a:schemeClr val="tx1"/>
                  </a:solidFill>
                  <a:ln w="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pl-PL"/>
                  </a:p>
                </p:txBody>
              </p:sp>
              <p:sp>
                <p:nvSpPr>
                  <p:cNvPr id="579" name="Elipsa 578"/>
                  <p:cNvSpPr>
                    <a:spLocks noChangeAspect="1"/>
                  </p:cNvSpPr>
                  <p:nvPr/>
                </p:nvSpPr>
                <p:spPr>
                  <a:xfrm>
                    <a:off x="1112090" y="551570"/>
                    <a:ext cx="50165" cy="50165"/>
                  </a:xfrm>
                  <a:prstGeom prst="ellipse">
                    <a:avLst/>
                  </a:prstGeom>
                  <a:solidFill>
                    <a:schemeClr val="tx1"/>
                  </a:solidFill>
                  <a:ln w="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pl-PL"/>
                  </a:p>
                </p:txBody>
              </p:sp>
              <p:sp>
                <p:nvSpPr>
                  <p:cNvPr id="580" name="Elipsa 579"/>
                  <p:cNvSpPr>
                    <a:spLocks noChangeAspect="1"/>
                  </p:cNvSpPr>
                  <p:nvPr/>
                </p:nvSpPr>
                <p:spPr>
                  <a:xfrm>
                    <a:off x="1064465" y="577763"/>
                    <a:ext cx="50165" cy="50165"/>
                  </a:xfrm>
                  <a:prstGeom prst="ellipse">
                    <a:avLst/>
                  </a:prstGeom>
                  <a:solidFill>
                    <a:schemeClr val="tx1"/>
                  </a:solidFill>
                  <a:ln w="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pl-PL"/>
                  </a:p>
                </p:txBody>
              </p:sp>
              <p:sp>
                <p:nvSpPr>
                  <p:cNvPr id="581" name="Elipsa 580"/>
                  <p:cNvSpPr>
                    <a:spLocks noChangeAspect="1"/>
                  </p:cNvSpPr>
                  <p:nvPr/>
                </p:nvSpPr>
                <p:spPr>
                  <a:xfrm>
                    <a:off x="1038271" y="630151"/>
                    <a:ext cx="50165" cy="50165"/>
                  </a:xfrm>
                  <a:prstGeom prst="ellipse">
                    <a:avLst/>
                  </a:prstGeom>
                  <a:solidFill>
                    <a:schemeClr val="tx1"/>
                  </a:solidFill>
                  <a:ln w="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pl-PL"/>
                  </a:p>
                </p:txBody>
              </p:sp>
              <p:sp>
                <p:nvSpPr>
                  <p:cNvPr id="582" name="Elipsa 581"/>
                  <p:cNvSpPr>
                    <a:spLocks noChangeAspect="1"/>
                  </p:cNvSpPr>
                  <p:nvPr/>
                </p:nvSpPr>
                <p:spPr>
                  <a:xfrm>
                    <a:off x="1204959" y="611101"/>
                    <a:ext cx="50165" cy="50165"/>
                  </a:xfrm>
                  <a:prstGeom prst="ellipse">
                    <a:avLst/>
                  </a:prstGeom>
                  <a:solidFill>
                    <a:schemeClr val="tx1"/>
                  </a:solidFill>
                  <a:ln w="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pl-PL"/>
                  </a:p>
                </p:txBody>
              </p:sp>
              <p:sp>
                <p:nvSpPr>
                  <p:cNvPr id="583" name="Elipsa 582"/>
                  <p:cNvSpPr>
                    <a:spLocks noChangeAspect="1"/>
                  </p:cNvSpPr>
                  <p:nvPr/>
                </p:nvSpPr>
                <p:spPr>
                  <a:xfrm>
                    <a:off x="1021603" y="684920"/>
                    <a:ext cx="50165" cy="50165"/>
                  </a:xfrm>
                  <a:prstGeom prst="ellipse">
                    <a:avLst/>
                  </a:prstGeom>
                  <a:solidFill>
                    <a:schemeClr val="tx1"/>
                  </a:solidFill>
                  <a:ln w="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pl-PL"/>
                  </a:p>
                </p:txBody>
              </p:sp>
              <p:sp>
                <p:nvSpPr>
                  <p:cNvPr id="584" name="Elipsa 583"/>
                  <p:cNvSpPr>
                    <a:spLocks noChangeAspect="1"/>
                  </p:cNvSpPr>
                  <p:nvPr/>
                </p:nvSpPr>
                <p:spPr>
                  <a:xfrm>
                    <a:off x="1035890" y="739688"/>
                    <a:ext cx="50165" cy="50165"/>
                  </a:xfrm>
                  <a:prstGeom prst="ellipse">
                    <a:avLst/>
                  </a:prstGeom>
                  <a:solidFill>
                    <a:schemeClr val="tx1"/>
                  </a:solidFill>
                  <a:ln w="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pl-PL"/>
                  </a:p>
                </p:txBody>
              </p:sp>
              <p:sp>
                <p:nvSpPr>
                  <p:cNvPr id="585" name="Elipsa 584"/>
                  <p:cNvSpPr>
                    <a:spLocks noChangeAspect="1"/>
                  </p:cNvSpPr>
                  <p:nvPr/>
                </p:nvSpPr>
                <p:spPr>
                  <a:xfrm>
                    <a:off x="1073990" y="787313"/>
                    <a:ext cx="50165" cy="50165"/>
                  </a:xfrm>
                  <a:prstGeom prst="ellipse">
                    <a:avLst/>
                  </a:prstGeom>
                  <a:solidFill>
                    <a:schemeClr val="tx1"/>
                  </a:solidFill>
                  <a:ln w="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pl-PL"/>
                  </a:p>
                </p:txBody>
              </p:sp>
              <p:sp>
                <p:nvSpPr>
                  <p:cNvPr id="586" name="Elipsa 585"/>
                  <p:cNvSpPr>
                    <a:spLocks noChangeAspect="1"/>
                  </p:cNvSpPr>
                  <p:nvPr/>
                </p:nvSpPr>
                <p:spPr>
                  <a:xfrm>
                    <a:off x="1126378" y="811126"/>
                    <a:ext cx="50165" cy="50165"/>
                  </a:xfrm>
                  <a:prstGeom prst="ellipse">
                    <a:avLst/>
                  </a:prstGeom>
                  <a:solidFill>
                    <a:schemeClr val="tx1"/>
                  </a:solidFill>
                  <a:ln w="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pl-PL"/>
                  </a:p>
                </p:txBody>
              </p:sp>
              <p:sp>
                <p:nvSpPr>
                  <p:cNvPr id="587" name="Elipsa 586"/>
                  <p:cNvSpPr>
                    <a:spLocks noChangeAspect="1"/>
                  </p:cNvSpPr>
                  <p:nvPr/>
                </p:nvSpPr>
                <p:spPr>
                  <a:xfrm>
                    <a:off x="1238296" y="799220"/>
                    <a:ext cx="50165" cy="50165"/>
                  </a:xfrm>
                  <a:prstGeom prst="ellipse">
                    <a:avLst/>
                  </a:prstGeom>
                  <a:solidFill>
                    <a:schemeClr val="tx1"/>
                  </a:solidFill>
                  <a:ln w="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pl-PL"/>
                  </a:p>
                </p:txBody>
              </p:sp>
              <p:sp>
                <p:nvSpPr>
                  <p:cNvPr id="588" name="Elipsa 587"/>
                  <p:cNvSpPr>
                    <a:spLocks noChangeAspect="1"/>
                  </p:cNvSpPr>
                  <p:nvPr/>
                </p:nvSpPr>
                <p:spPr>
                  <a:xfrm>
                    <a:off x="1240678" y="658726"/>
                    <a:ext cx="50165" cy="50165"/>
                  </a:xfrm>
                  <a:prstGeom prst="ellipse">
                    <a:avLst/>
                  </a:prstGeom>
                  <a:solidFill>
                    <a:schemeClr val="tx1"/>
                  </a:solidFill>
                  <a:ln w="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pl-PL"/>
                  </a:p>
                </p:txBody>
              </p:sp>
              <p:sp>
                <p:nvSpPr>
                  <p:cNvPr id="589" name="Elipsa 588"/>
                  <p:cNvSpPr>
                    <a:spLocks noChangeAspect="1"/>
                  </p:cNvSpPr>
                  <p:nvPr/>
                </p:nvSpPr>
                <p:spPr>
                  <a:xfrm>
                    <a:off x="1240678" y="713495"/>
                    <a:ext cx="50165" cy="50165"/>
                  </a:xfrm>
                  <a:prstGeom prst="ellipse">
                    <a:avLst/>
                  </a:prstGeom>
                  <a:solidFill>
                    <a:schemeClr val="tx1"/>
                  </a:solidFill>
                  <a:ln w="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pl-PL"/>
                  </a:p>
                </p:txBody>
              </p:sp>
              <p:sp>
                <p:nvSpPr>
                  <p:cNvPr id="590" name="Elipsa 589"/>
                  <p:cNvSpPr>
                    <a:spLocks noChangeAspect="1"/>
                  </p:cNvSpPr>
                  <p:nvPr/>
                </p:nvSpPr>
                <p:spPr>
                  <a:xfrm>
                    <a:off x="1097803" y="620626"/>
                    <a:ext cx="50165" cy="50165"/>
                  </a:xfrm>
                  <a:prstGeom prst="ellipse">
                    <a:avLst/>
                  </a:prstGeom>
                  <a:solidFill>
                    <a:schemeClr val="tx1"/>
                  </a:solidFill>
                  <a:ln w="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pl-PL"/>
                  </a:p>
                </p:txBody>
              </p:sp>
              <p:sp>
                <p:nvSpPr>
                  <p:cNvPr id="591" name="Elipsa 590"/>
                  <p:cNvSpPr>
                    <a:spLocks noChangeAspect="1"/>
                  </p:cNvSpPr>
                  <p:nvPr/>
                </p:nvSpPr>
                <p:spPr>
                  <a:xfrm>
                    <a:off x="1088278" y="734926"/>
                    <a:ext cx="50165" cy="50165"/>
                  </a:xfrm>
                  <a:prstGeom prst="ellipse">
                    <a:avLst/>
                  </a:prstGeom>
                  <a:solidFill>
                    <a:schemeClr val="tx1"/>
                  </a:solidFill>
                  <a:ln w="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pl-PL"/>
                  </a:p>
                </p:txBody>
              </p:sp>
              <p:sp>
                <p:nvSpPr>
                  <p:cNvPr id="592" name="Elipsa 591"/>
                  <p:cNvSpPr>
                    <a:spLocks noChangeAspect="1"/>
                  </p:cNvSpPr>
                  <p:nvPr/>
                </p:nvSpPr>
                <p:spPr>
                  <a:xfrm>
                    <a:off x="1183528" y="820651"/>
                    <a:ext cx="50165" cy="50165"/>
                  </a:xfrm>
                  <a:prstGeom prst="ellipse">
                    <a:avLst/>
                  </a:prstGeom>
                  <a:solidFill>
                    <a:schemeClr val="tx1"/>
                  </a:solidFill>
                  <a:ln w="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pl-PL"/>
                  </a:p>
                </p:txBody>
              </p:sp>
              <p:sp>
                <p:nvSpPr>
                  <p:cNvPr id="593" name="Elipsa 592"/>
                  <p:cNvSpPr>
                    <a:spLocks noChangeAspect="1"/>
                  </p:cNvSpPr>
                  <p:nvPr/>
                </p:nvSpPr>
                <p:spPr>
                  <a:xfrm>
                    <a:off x="1076371" y="680157"/>
                    <a:ext cx="50165" cy="50165"/>
                  </a:xfrm>
                  <a:prstGeom prst="ellipse">
                    <a:avLst/>
                  </a:prstGeom>
                  <a:solidFill>
                    <a:schemeClr val="tx1"/>
                  </a:solidFill>
                  <a:ln w="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pl-PL"/>
                  </a:p>
                </p:txBody>
              </p:sp>
              <p:sp>
                <p:nvSpPr>
                  <p:cNvPr id="594" name="Elipsa 593"/>
                  <p:cNvSpPr>
                    <a:spLocks noChangeAspect="1"/>
                  </p:cNvSpPr>
                  <p:nvPr/>
                </p:nvSpPr>
                <p:spPr>
                  <a:xfrm>
                    <a:off x="1145428" y="763501"/>
                    <a:ext cx="50165" cy="50165"/>
                  </a:xfrm>
                  <a:prstGeom prst="ellipse">
                    <a:avLst/>
                  </a:prstGeom>
                  <a:solidFill>
                    <a:schemeClr val="tx1"/>
                  </a:solidFill>
                  <a:ln w="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pl-PL"/>
                  </a:p>
                </p:txBody>
              </p:sp>
              <p:sp>
                <p:nvSpPr>
                  <p:cNvPr id="595" name="Elipsa 594"/>
                  <p:cNvSpPr>
                    <a:spLocks noChangeAspect="1"/>
                  </p:cNvSpPr>
                  <p:nvPr/>
                </p:nvSpPr>
                <p:spPr>
                  <a:xfrm>
                    <a:off x="1200196" y="756357"/>
                    <a:ext cx="50165" cy="50165"/>
                  </a:xfrm>
                  <a:prstGeom prst="ellipse">
                    <a:avLst/>
                  </a:prstGeom>
                  <a:solidFill>
                    <a:schemeClr val="tx1"/>
                  </a:solidFill>
                  <a:ln w="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pl-PL"/>
                  </a:p>
                </p:txBody>
              </p:sp>
            </p:grpSp>
            <p:grpSp>
              <p:nvGrpSpPr>
                <p:cNvPr id="342" name="Rdzeń"/>
                <p:cNvGrpSpPr/>
                <p:nvPr/>
              </p:nvGrpSpPr>
              <p:grpSpPr>
                <a:xfrm>
                  <a:off x="1126378" y="646820"/>
                  <a:ext cx="114141" cy="126048"/>
                  <a:chOff x="1126378" y="646820"/>
                  <a:chExt cx="114141" cy="126048"/>
                </a:xfrm>
              </p:grpSpPr>
              <p:sp>
                <p:nvSpPr>
                  <p:cNvPr id="348" name="Elipsa 347"/>
                  <p:cNvSpPr>
                    <a:spLocks noChangeAspect="1"/>
                  </p:cNvSpPr>
                  <p:nvPr/>
                </p:nvSpPr>
                <p:spPr>
                  <a:xfrm>
                    <a:off x="1143046" y="661108"/>
                    <a:ext cx="35560" cy="35560"/>
                  </a:xfrm>
                  <a:prstGeom prst="ellipse">
                    <a:avLst/>
                  </a:prstGeom>
                  <a:solidFill>
                    <a:schemeClr val="bg1">
                      <a:lumMod val="65000"/>
                    </a:schemeClr>
                  </a:solidFill>
                  <a:ln w="0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pl-PL"/>
                  </a:p>
                </p:txBody>
              </p:sp>
              <p:sp>
                <p:nvSpPr>
                  <p:cNvPr id="353" name="Elipsa 352"/>
                  <p:cNvSpPr>
                    <a:spLocks noChangeAspect="1"/>
                  </p:cNvSpPr>
                  <p:nvPr/>
                </p:nvSpPr>
                <p:spPr>
                  <a:xfrm>
                    <a:off x="1202578" y="675395"/>
                    <a:ext cx="35560" cy="35560"/>
                  </a:xfrm>
                  <a:prstGeom prst="ellipse">
                    <a:avLst/>
                  </a:prstGeom>
                  <a:solidFill>
                    <a:schemeClr val="bg1">
                      <a:lumMod val="65000"/>
                    </a:schemeClr>
                  </a:solidFill>
                  <a:ln w="0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pl-PL"/>
                  </a:p>
                </p:txBody>
              </p:sp>
              <p:sp>
                <p:nvSpPr>
                  <p:cNvPr id="356" name="Elipsa 355"/>
                  <p:cNvSpPr>
                    <a:spLocks noChangeAspect="1"/>
                  </p:cNvSpPr>
                  <p:nvPr/>
                </p:nvSpPr>
                <p:spPr>
                  <a:xfrm>
                    <a:off x="1176384" y="646820"/>
                    <a:ext cx="35560" cy="35560"/>
                  </a:xfrm>
                  <a:prstGeom prst="ellipse">
                    <a:avLst/>
                  </a:prstGeom>
                  <a:solidFill>
                    <a:schemeClr val="bg1">
                      <a:lumMod val="65000"/>
                    </a:schemeClr>
                  </a:solidFill>
                  <a:ln w="0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pl-PL"/>
                  </a:p>
                </p:txBody>
              </p:sp>
              <p:sp>
                <p:nvSpPr>
                  <p:cNvPr id="547" name="Elipsa 546"/>
                  <p:cNvSpPr>
                    <a:spLocks noChangeAspect="1"/>
                  </p:cNvSpPr>
                  <p:nvPr/>
                </p:nvSpPr>
                <p:spPr>
                  <a:xfrm>
                    <a:off x="1166859" y="692064"/>
                    <a:ext cx="35560" cy="35560"/>
                  </a:xfrm>
                  <a:prstGeom prst="ellipse">
                    <a:avLst/>
                  </a:prstGeom>
                  <a:solidFill>
                    <a:schemeClr val="bg1">
                      <a:lumMod val="65000"/>
                    </a:schemeClr>
                  </a:solidFill>
                  <a:ln w="0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pl-PL"/>
                  </a:p>
                </p:txBody>
              </p:sp>
              <p:sp>
                <p:nvSpPr>
                  <p:cNvPr id="548" name="Elipsa 547"/>
                  <p:cNvSpPr>
                    <a:spLocks noChangeAspect="1"/>
                  </p:cNvSpPr>
                  <p:nvPr/>
                </p:nvSpPr>
                <p:spPr>
                  <a:xfrm>
                    <a:off x="1126378" y="694445"/>
                    <a:ext cx="35560" cy="35560"/>
                  </a:xfrm>
                  <a:prstGeom prst="ellipse">
                    <a:avLst/>
                  </a:prstGeom>
                  <a:solidFill>
                    <a:schemeClr val="bg1">
                      <a:lumMod val="65000"/>
                    </a:schemeClr>
                  </a:solidFill>
                  <a:ln w="0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pl-PL"/>
                  </a:p>
                </p:txBody>
              </p:sp>
              <p:sp>
                <p:nvSpPr>
                  <p:cNvPr id="549" name="Elipsa 548"/>
                  <p:cNvSpPr>
                    <a:spLocks noChangeAspect="1"/>
                  </p:cNvSpPr>
                  <p:nvPr/>
                </p:nvSpPr>
                <p:spPr>
                  <a:xfrm>
                    <a:off x="1204959" y="713495"/>
                    <a:ext cx="35560" cy="35560"/>
                  </a:xfrm>
                  <a:prstGeom prst="ellipse">
                    <a:avLst/>
                  </a:prstGeom>
                  <a:solidFill>
                    <a:schemeClr val="bg1">
                      <a:lumMod val="65000"/>
                    </a:schemeClr>
                  </a:solidFill>
                  <a:ln w="0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pl-PL"/>
                  </a:p>
                </p:txBody>
              </p:sp>
              <p:sp>
                <p:nvSpPr>
                  <p:cNvPr id="550" name="Elipsa 549"/>
                  <p:cNvSpPr>
                    <a:spLocks noChangeAspect="1"/>
                  </p:cNvSpPr>
                  <p:nvPr/>
                </p:nvSpPr>
                <p:spPr>
                  <a:xfrm>
                    <a:off x="1174003" y="737308"/>
                    <a:ext cx="35560" cy="35560"/>
                  </a:xfrm>
                  <a:prstGeom prst="ellipse">
                    <a:avLst/>
                  </a:prstGeom>
                  <a:solidFill>
                    <a:schemeClr val="bg1">
                      <a:lumMod val="65000"/>
                    </a:schemeClr>
                  </a:solidFill>
                  <a:ln w="0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pl-PL"/>
                  </a:p>
                </p:txBody>
              </p:sp>
              <p:sp>
                <p:nvSpPr>
                  <p:cNvPr id="551" name="Elipsa 550"/>
                  <p:cNvSpPr>
                    <a:spLocks noChangeAspect="1"/>
                  </p:cNvSpPr>
                  <p:nvPr/>
                </p:nvSpPr>
                <p:spPr>
                  <a:xfrm>
                    <a:off x="1135903" y="732545"/>
                    <a:ext cx="35560" cy="35560"/>
                  </a:xfrm>
                  <a:prstGeom prst="ellipse">
                    <a:avLst/>
                  </a:prstGeom>
                  <a:solidFill>
                    <a:schemeClr val="bg1">
                      <a:lumMod val="65000"/>
                    </a:schemeClr>
                  </a:solidFill>
                  <a:ln w="0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pl-PL"/>
                  </a:p>
                </p:txBody>
              </p:sp>
            </p:grpSp>
          </p:grpSp>
          <p:sp>
            <p:nvSpPr>
              <p:cNvPr id="339" name="Txt_b)"/>
              <p:cNvSpPr txBox="1">
                <a:spLocks noChangeArrowheads="1"/>
              </p:cNvSpPr>
              <p:nvPr/>
            </p:nvSpPr>
            <p:spPr bwMode="auto">
              <a:xfrm>
                <a:off x="5132059" y="836712"/>
                <a:ext cx="136524" cy="2374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none" lIns="0" tIns="0" rIns="0" bIns="0" anchor="t" anchorCtr="0">
                <a:spAutoFit/>
              </a:bodyPr>
              <a:lstStyle/>
              <a:p>
                <a:pPr eaLnBrk="0" fontAlgn="base" hangingPunct="0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pl-PL" sz="1200" i="1" kern="1200">
                    <a:solidFill>
                      <a:srgbClr val="0000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b)</a:t>
                </a:r>
                <a:endParaRPr lang="pl-PL" sz="1200">
                  <a:effectLst/>
                  <a:latin typeface="Times New Roman"/>
                  <a:ea typeface="Times New Roman"/>
                </a:endParaRPr>
              </a:p>
            </p:txBody>
          </p:sp>
        </p:grpSp>
        <p:grpSp>
          <p:nvGrpSpPr>
            <p:cNvPr id="284" name="Walec"/>
            <p:cNvGrpSpPr/>
            <p:nvPr/>
          </p:nvGrpSpPr>
          <p:grpSpPr>
            <a:xfrm>
              <a:off x="4139952" y="836712"/>
              <a:ext cx="647700" cy="1287512"/>
              <a:chOff x="4139952" y="836712"/>
              <a:chExt cx="647700" cy="1287512"/>
            </a:xfrm>
          </p:grpSpPr>
          <p:graphicFrame>
            <p:nvGraphicFramePr>
              <p:cNvPr id="285" name="r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141307513"/>
                  </p:ext>
                </p:extLst>
              </p:nvPr>
            </p:nvGraphicFramePr>
            <p:xfrm>
              <a:off x="4139952" y="1895624"/>
              <a:ext cx="647700" cy="2286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5131" name="Równanie" r:id="rId11" imgW="647640" imgH="228600" progId="Equation.3">
                      <p:embed/>
                    </p:oleObj>
                  </mc:Choice>
                  <mc:Fallback>
                    <p:oleObj name="Równanie" r:id="rId11" imgW="647640" imgH="2286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2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139952" y="1895624"/>
                            <a:ext cx="647700" cy="22860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86" name="Txt_2r"/>
              <p:cNvSpPr txBox="1">
                <a:spLocks noChangeArrowheads="1"/>
              </p:cNvSpPr>
              <p:nvPr/>
            </p:nvSpPr>
            <p:spPr bwMode="auto">
              <a:xfrm>
                <a:off x="4416506" y="1625001"/>
                <a:ext cx="183513" cy="2374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none" lIns="0" tIns="0" rIns="0" bIns="0" anchor="t" anchorCtr="0">
                <a:spAutoFit/>
              </a:bodyPr>
              <a:lstStyle/>
              <a:p>
                <a:pPr eaLnBrk="0" fontAlgn="base" hangingPunct="0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pl-PL" sz="1200" i="1" kern="1200">
                    <a:solidFill>
                      <a:srgbClr val="0000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2 r</a:t>
                </a:r>
                <a:endParaRPr lang="pl-PL" sz="1200">
                  <a:effectLst/>
                  <a:latin typeface="Times New Roman"/>
                  <a:ea typeface="Times New Roman"/>
                </a:endParaRPr>
              </a:p>
            </p:txBody>
          </p:sp>
          <p:grpSp>
            <p:nvGrpSpPr>
              <p:cNvPr id="287" name="WymWalec"/>
              <p:cNvGrpSpPr/>
              <p:nvPr/>
            </p:nvGrpSpPr>
            <p:grpSpPr>
              <a:xfrm>
                <a:off x="4326968" y="1303480"/>
                <a:ext cx="379361" cy="365758"/>
                <a:chOff x="110841" y="683253"/>
                <a:chExt cx="380390" cy="366395"/>
              </a:xfrm>
            </p:grpSpPr>
            <p:cxnSp>
              <p:nvCxnSpPr>
                <p:cNvPr id="291" name="Łącznik prostoliniowy 290"/>
                <p:cNvCxnSpPr/>
                <p:nvPr/>
              </p:nvCxnSpPr>
              <p:spPr>
                <a:xfrm>
                  <a:off x="110841" y="683253"/>
                  <a:ext cx="0" cy="366395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4" name="Łącznik prostoliniowy 333"/>
                <p:cNvCxnSpPr/>
                <p:nvPr/>
              </p:nvCxnSpPr>
              <p:spPr>
                <a:xfrm>
                  <a:off x="491231" y="705198"/>
                  <a:ext cx="0" cy="340995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5" name="Łącznik prosty ze strzałką 334"/>
                <p:cNvCxnSpPr/>
                <p:nvPr/>
              </p:nvCxnSpPr>
              <p:spPr>
                <a:xfrm>
                  <a:off x="110841" y="990491"/>
                  <a:ext cx="375865" cy="0"/>
                </a:xfrm>
                <a:prstGeom prst="straightConnector1">
                  <a:avLst/>
                </a:prstGeom>
                <a:ln w="6350">
                  <a:solidFill>
                    <a:schemeClr val="tx1"/>
                  </a:solidFill>
                  <a:headEnd type="arrow" w="sm" len="sm"/>
                  <a:tailEnd type="arrow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88" name="Walec"/>
              <p:cNvSpPr>
                <a:spLocks noChangeAspect="1"/>
              </p:cNvSpPr>
              <p:nvPr/>
            </p:nvSpPr>
            <p:spPr>
              <a:xfrm>
                <a:off x="4337511" y="1139913"/>
                <a:ext cx="358438" cy="35878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pl-PL"/>
              </a:p>
            </p:txBody>
          </p:sp>
          <p:sp>
            <p:nvSpPr>
              <p:cNvPr id="289" name="Txt_a)"/>
              <p:cNvSpPr txBox="1">
                <a:spLocks noChangeArrowheads="1"/>
              </p:cNvSpPr>
              <p:nvPr/>
            </p:nvSpPr>
            <p:spPr bwMode="auto">
              <a:xfrm>
                <a:off x="4288417" y="836712"/>
                <a:ext cx="136524" cy="2374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none" lIns="0" tIns="0" rIns="0" bIns="0" anchor="t" anchorCtr="0">
                <a:spAutoFit/>
              </a:bodyPr>
              <a:lstStyle/>
              <a:p>
                <a:pPr eaLnBrk="0" fontAlgn="base" hangingPunct="0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pl-PL" sz="1200" i="1" kern="1200">
                    <a:solidFill>
                      <a:srgbClr val="0000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a)</a:t>
                </a:r>
                <a:endParaRPr lang="pl-PL" sz="1200">
                  <a:effectLst/>
                  <a:latin typeface="Times New Roman"/>
                  <a:ea typeface="Times New Roman"/>
                </a:endParaRPr>
              </a:p>
            </p:txBody>
          </p:sp>
        </p:grpSp>
      </p:grpSp>
      <p:sp>
        <p:nvSpPr>
          <p:cNvPr id="546" name="Txt_Przekr_Przew"/>
          <p:cNvSpPr txBox="1"/>
          <p:nvPr/>
        </p:nvSpPr>
        <p:spPr>
          <a:xfrm>
            <a:off x="4319972" y="585264"/>
            <a:ext cx="2284280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pl-PL" sz="1400" b="1" i="1" smtClean="0">
                <a:solidFill>
                  <a:srgbClr val="0070C0"/>
                </a:solidFill>
              </a:rPr>
              <a:t>Przekrój przewodu S=240 mm</a:t>
            </a:r>
            <a:r>
              <a:rPr lang="pl-PL" sz="1400" b="1" i="1" baseline="30000" smtClean="0">
                <a:solidFill>
                  <a:srgbClr val="0070C0"/>
                </a:solidFill>
              </a:rPr>
              <a:t>2</a:t>
            </a:r>
            <a:endParaRPr lang="pl-PL" sz="1400" b="1" i="1" dirty="0">
              <a:solidFill>
                <a:srgbClr val="0070C0"/>
              </a:solidFill>
            </a:endParaRPr>
          </a:p>
        </p:txBody>
      </p:sp>
      <p:grpSp>
        <p:nvGrpSpPr>
          <p:cNvPr id="24" name="Słup_SC240"/>
          <p:cNvGrpSpPr/>
          <p:nvPr/>
        </p:nvGrpSpPr>
        <p:grpSpPr>
          <a:xfrm>
            <a:off x="1882443" y="1552146"/>
            <a:ext cx="1429417" cy="2952328"/>
            <a:chOff x="1882443" y="656692"/>
            <a:chExt cx="1429417" cy="2952328"/>
          </a:xfrm>
        </p:grpSpPr>
        <p:grpSp>
          <p:nvGrpSpPr>
            <p:cNvPr id="3" name="OznPrzew"/>
            <p:cNvGrpSpPr/>
            <p:nvPr/>
          </p:nvGrpSpPr>
          <p:grpSpPr>
            <a:xfrm>
              <a:off x="2231740" y="656692"/>
              <a:ext cx="669038" cy="1131223"/>
              <a:chOff x="2015716" y="1294892"/>
              <a:chExt cx="669038" cy="1131223"/>
            </a:xfrm>
          </p:grpSpPr>
          <p:sp>
            <p:nvSpPr>
              <p:cNvPr id="115" name="pole tekstowe 114"/>
              <p:cNvSpPr txBox="1"/>
              <p:nvPr/>
            </p:nvSpPr>
            <p:spPr>
              <a:xfrm>
                <a:off x="2570814" y="2293132"/>
                <a:ext cx="73738" cy="123111"/>
              </a:xfrm>
              <a:prstGeom prst="rect">
                <a:avLst/>
              </a:prstGeom>
              <a:noFill/>
            </p:spPr>
            <p:txBody>
              <a:bodyPr vert="horz" wrap="none" lIns="0" tIns="0" rIns="0" bIns="0" rtlCol="0">
                <a:spAutoFit/>
              </a:bodyPr>
              <a:lstStyle/>
              <a:p>
                <a:r>
                  <a:rPr lang="pl-PL" sz="800" b="1" smtClean="0">
                    <a:solidFill>
                      <a:srgbClr val="FF0000"/>
                    </a:solidFill>
                  </a:rPr>
                  <a:t>C</a:t>
                </a:r>
                <a:endParaRPr lang="pl-PL" sz="800" b="1">
                  <a:solidFill>
                    <a:srgbClr val="FF0000"/>
                  </a:solidFill>
                </a:endParaRPr>
              </a:p>
            </p:txBody>
          </p:sp>
          <p:sp>
            <p:nvSpPr>
              <p:cNvPr id="116" name="pole tekstowe 115"/>
              <p:cNvSpPr txBox="1"/>
              <p:nvPr/>
            </p:nvSpPr>
            <p:spPr>
              <a:xfrm>
                <a:off x="2591780" y="1834952"/>
                <a:ext cx="92974" cy="153888"/>
              </a:xfrm>
              <a:prstGeom prst="rect">
                <a:avLst/>
              </a:prstGeom>
              <a:noFill/>
            </p:spPr>
            <p:txBody>
              <a:bodyPr vert="horz" wrap="none" lIns="0" tIns="0" rIns="0" bIns="0" rtlCol="0">
                <a:spAutoFit/>
              </a:bodyPr>
              <a:lstStyle/>
              <a:p>
                <a:r>
                  <a:rPr lang="pl-PL" sz="1000" b="1">
                    <a:solidFill>
                      <a:srgbClr val="FF0000"/>
                    </a:solidFill>
                  </a:rPr>
                  <a:t>A</a:t>
                </a:r>
              </a:p>
            </p:txBody>
          </p:sp>
          <p:sp>
            <p:nvSpPr>
              <p:cNvPr id="117" name="pole tekstowe 116"/>
              <p:cNvSpPr txBox="1"/>
              <p:nvPr/>
            </p:nvSpPr>
            <p:spPr>
              <a:xfrm>
                <a:off x="2015716" y="2303004"/>
                <a:ext cx="68930" cy="123111"/>
              </a:xfrm>
              <a:prstGeom prst="rect">
                <a:avLst/>
              </a:prstGeom>
              <a:noFill/>
            </p:spPr>
            <p:txBody>
              <a:bodyPr vert="horz" wrap="none" lIns="0" tIns="0" rIns="0" bIns="0" rtlCol="0">
                <a:spAutoFit/>
              </a:bodyPr>
              <a:lstStyle/>
              <a:p>
                <a:r>
                  <a:rPr lang="pl-PL" sz="800" b="1" smtClean="0">
                    <a:solidFill>
                      <a:srgbClr val="FF0000"/>
                    </a:solidFill>
                  </a:rPr>
                  <a:t>B</a:t>
                </a:r>
                <a:endParaRPr lang="pl-PL" sz="800" b="1">
                  <a:solidFill>
                    <a:srgbClr val="FF0000"/>
                  </a:solidFill>
                </a:endParaRPr>
              </a:p>
            </p:txBody>
          </p:sp>
          <p:sp>
            <p:nvSpPr>
              <p:cNvPr id="126" name="pole tekstowe 125"/>
              <p:cNvSpPr txBox="1"/>
              <p:nvPr/>
            </p:nvSpPr>
            <p:spPr>
              <a:xfrm>
                <a:off x="2195736" y="1294892"/>
                <a:ext cx="80150" cy="123111"/>
              </a:xfrm>
              <a:prstGeom prst="rect">
                <a:avLst/>
              </a:prstGeom>
              <a:noFill/>
            </p:spPr>
            <p:txBody>
              <a:bodyPr vert="horz" wrap="none" lIns="0" tIns="0" rIns="0" bIns="0" rtlCol="0">
                <a:spAutoFit/>
              </a:bodyPr>
              <a:lstStyle/>
              <a:p>
                <a:r>
                  <a:rPr lang="pl-PL" sz="800" b="1" smtClean="0">
                    <a:solidFill>
                      <a:srgbClr val="FF0000"/>
                    </a:solidFill>
                  </a:rPr>
                  <a:t>O</a:t>
                </a:r>
                <a:endParaRPr lang="pl-PL" sz="800" b="1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197" name="Wymiary"/>
            <p:cNvGrpSpPr/>
            <p:nvPr/>
          </p:nvGrpSpPr>
          <p:grpSpPr>
            <a:xfrm>
              <a:off x="1882443" y="764704"/>
              <a:ext cx="1429417" cy="1944216"/>
              <a:chOff x="1727684" y="1304764"/>
              <a:chExt cx="1429417" cy="1944216"/>
            </a:xfrm>
          </p:grpSpPr>
          <p:sp>
            <p:nvSpPr>
              <p:cNvPr id="513" name="pole tekstowe 512"/>
              <p:cNvSpPr txBox="1"/>
              <p:nvPr/>
            </p:nvSpPr>
            <p:spPr>
              <a:xfrm>
                <a:off x="2987824" y="1304764"/>
                <a:ext cx="169277" cy="282129"/>
              </a:xfrm>
              <a:prstGeom prst="rect">
                <a:avLst/>
              </a:prstGeom>
              <a:noFill/>
            </p:spPr>
            <p:txBody>
              <a:bodyPr vert="vert270" wrap="none" lIns="0" tIns="0" rIns="0" bIns="0" rtlCol="0">
                <a:spAutoFit/>
              </a:bodyPr>
              <a:lstStyle/>
              <a:p>
                <a:r>
                  <a:rPr lang="pl-PL" sz="1100" smtClean="0">
                    <a:solidFill>
                      <a:srgbClr val="FF0000"/>
                    </a:solidFill>
                  </a:rPr>
                  <a:t>3500</a:t>
                </a:r>
                <a:endParaRPr lang="pl-PL" sz="1100">
                  <a:solidFill>
                    <a:srgbClr val="FF0000"/>
                  </a:solidFill>
                </a:endParaRPr>
              </a:p>
            </p:txBody>
          </p:sp>
          <p:sp>
            <p:nvSpPr>
              <p:cNvPr id="515" name="pole tekstowe 514"/>
              <p:cNvSpPr txBox="1"/>
              <p:nvPr/>
            </p:nvSpPr>
            <p:spPr>
              <a:xfrm>
                <a:off x="2987824" y="1742715"/>
                <a:ext cx="169277" cy="282129"/>
              </a:xfrm>
              <a:prstGeom prst="rect">
                <a:avLst/>
              </a:prstGeom>
              <a:noFill/>
            </p:spPr>
            <p:txBody>
              <a:bodyPr vert="vert270" wrap="none" lIns="0" tIns="0" rIns="0" bIns="0" rtlCol="0">
                <a:spAutoFit/>
              </a:bodyPr>
              <a:lstStyle/>
              <a:p>
                <a:r>
                  <a:rPr lang="pl-PL" sz="1100" smtClean="0">
                    <a:solidFill>
                      <a:srgbClr val="FF0000"/>
                    </a:solidFill>
                  </a:rPr>
                  <a:t>3900</a:t>
                </a:r>
                <a:endParaRPr lang="pl-PL" sz="1100">
                  <a:solidFill>
                    <a:srgbClr val="FF0000"/>
                  </a:solidFill>
                </a:endParaRPr>
              </a:p>
            </p:txBody>
          </p:sp>
          <p:sp>
            <p:nvSpPr>
              <p:cNvPr id="520" name="pole tekstowe 519"/>
              <p:cNvSpPr txBox="1"/>
              <p:nvPr/>
            </p:nvSpPr>
            <p:spPr>
              <a:xfrm>
                <a:off x="2987824" y="2896319"/>
                <a:ext cx="169277" cy="352661"/>
              </a:xfrm>
              <a:prstGeom prst="rect">
                <a:avLst/>
              </a:prstGeom>
              <a:noFill/>
            </p:spPr>
            <p:txBody>
              <a:bodyPr vert="vert270" wrap="none" lIns="0" tIns="0" rIns="0" bIns="0" rtlCol="0">
                <a:spAutoFit/>
              </a:bodyPr>
              <a:lstStyle/>
              <a:p>
                <a:r>
                  <a:rPr lang="pl-PL" sz="1100" smtClean="0">
                    <a:solidFill>
                      <a:srgbClr val="FF0000"/>
                    </a:solidFill>
                  </a:rPr>
                  <a:t>17200</a:t>
                </a:r>
                <a:endParaRPr lang="pl-PL" sz="1100">
                  <a:solidFill>
                    <a:srgbClr val="FF0000"/>
                  </a:solidFill>
                </a:endParaRPr>
              </a:p>
            </p:txBody>
          </p:sp>
          <p:sp>
            <p:nvSpPr>
              <p:cNvPr id="522" name="pole tekstowe 521"/>
              <p:cNvSpPr txBox="1"/>
              <p:nvPr/>
            </p:nvSpPr>
            <p:spPr>
              <a:xfrm>
                <a:off x="1727684" y="2060848"/>
                <a:ext cx="169277" cy="282129"/>
              </a:xfrm>
              <a:prstGeom prst="rect">
                <a:avLst/>
              </a:prstGeom>
              <a:noFill/>
            </p:spPr>
            <p:txBody>
              <a:bodyPr vert="vert270" wrap="none" lIns="0" tIns="0" rIns="0" bIns="0" rtlCol="0">
                <a:spAutoFit/>
              </a:bodyPr>
              <a:lstStyle/>
              <a:p>
                <a:r>
                  <a:rPr lang="pl-PL" sz="1100" smtClean="0"/>
                  <a:t>1500</a:t>
                </a:r>
                <a:endParaRPr lang="pl-PL" sz="1100"/>
              </a:p>
            </p:txBody>
          </p:sp>
          <p:sp>
            <p:nvSpPr>
              <p:cNvPr id="523" name="pole tekstowe 522"/>
              <p:cNvSpPr txBox="1"/>
              <p:nvPr/>
            </p:nvSpPr>
            <p:spPr>
              <a:xfrm>
                <a:off x="2519772" y="2467635"/>
                <a:ext cx="282129" cy="169277"/>
              </a:xfrm>
              <a:prstGeom prst="rect">
                <a:avLst/>
              </a:prstGeom>
              <a:noFill/>
            </p:spPr>
            <p:txBody>
              <a:bodyPr vert="horz" wrap="none" lIns="0" tIns="0" rIns="0" bIns="0" rtlCol="0">
                <a:spAutoFit/>
              </a:bodyPr>
              <a:lstStyle/>
              <a:p>
                <a:r>
                  <a:rPr lang="pl-PL" sz="1100" smtClean="0">
                    <a:solidFill>
                      <a:srgbClr val="FF0000"/>
                    </a:solidFill>
                  </a:rPr>
                  <a:t>3550</a:t>
                </a:r>
                <a:endParaRPr lang="pl-PL" sz="1100">
                  <a:solidFill>
                    <a:srgbClr val="FF0000"/>
                  </a:solidFill>
                </a:endParaRPr>
              </a:p>
            </p:txBody>
          </p:sp>
          <p:sp>
            <p:nvSpPr>
              <p:cNvPr id="524" name="pole tekstowe 523"/>
              <p:cNvSpPr txBox="1"/>
              <p:nvPr/>
            </p:nvSpPr>
            <p:spPr>
              <a:xfrm>
                <a:off x="2599159" y="1891571"/>
                <a:ext cx="282129" cy="169277"/>
              </a:xfrm>
              <a:prstGeom prst="rect">
                <a:avLst/>
              </a:prstGeom>
              <a:noFill/>
            </p:spPr>
            <p:txBody>
              <a:bodyPr vert="horz" wrap="none" lIns="0" tIns="0" rIns="0" bIns="0" rtlCol="0">
                <a:spAutoFit/>
              </a:bodyPr>
              <a:lstStyle/>
              <a:p>
                <a:r>
                  <a:rPr lang="pl-PL" sz="1100" smtClean="0">
                    <a:solidFill>
                      <a:srgbClr val="FF0000"/>
                    </a:solidFill>
                  </a:rPr>
                  <a:t>2600</a:t>
                </a:r>
                <a:endParaRPr lang="pl-PL" sz="1100">
                  <a:solidFill>
                    <a:srgbClr val="FF0000"/>
                  </a:solidFill>
                </a:endParaRPr>
              </a:p>
            </p:txBody>
          </p:sp>
          <p:sp>
            <p:nvSpPr>
              <p:cNvPr id="526" name="pole tekstowe 525"/>
              <p:cNvSpPr txBox="1"/>
              <p:nvPr/>
            </p:nvSpPr>
            <p:spPr>
              <a:xfrm>
                <a:off x="1907704" y="2492896"/>
                <a:ext cx="282129" cy="169277"/>
              </a:xfrm>
              <a:prstGeom prst="rect">
                <a:avLst/>
              </a:prstGeom>
              <a:noFill/>
            </p:spPr>
            <p:txBody>
              <a:bodyPr vert="horz" wrap="none" lIns="0" tIns="0" rIns="0" bIns="0" rtlCol="0">
                <a:spAutoFit/>
              </a:bodyPr>
              <a:lstStyle/>
              <a:p>
                <a:r>
                  <a:rPr lang="pl-PL" sz="1100" smtClean="0">
                    <a:solidFill>
                      <a:srgbClr val="FF0000"/>
                    </a:solidFill>
                  </a:rPr>
                  <a:t>3550</a:t>
                </a:r>
                <a:endParaRPr lang="pl-PL" sz="1100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196" name="LinieWym"/>
            <p:cNvGrpSpPr/>
            <p:nvPr/>
          </p:nvGrpSpPr>
          <p:grpSpPr>
            <a:xfrm>
              <a:off x="2026459" y="728700"/>
              <a:ext cx="1188132" cy="2880320"/>
              <a:chOff x="1871700" y="1268760"/>
              <a:chExt cx="1188132" cy="2880320"/>
            </a:xfrm>
          </p:grpSpPr>
          <p:cxnSp>
            <p:nvCxnSpPr>
              <p:cNvPr id="531" name="Łącznik prostoliniowy 530"/>
              <p:cNvCxnSpPr/>
              <p:nvPr/>
            </p:nvCxnSpPr>
            <p:spPr bwMode="auto">
              <a:xfrm flipH="1">
                <a:off x="2411761" y="2456892"/>
                <a:ext cx="360039" cy="1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sm" len="sm"/>
                <a:tailEnd type="arrow" w="sm" len="sm"/>
              </a:ln>
              <a:effectLst/>
            </p:spPr>
          </p:cxnSp>
          <p:cxnSp>
            <p:nvCxnSpPr>
              <p:cNvPr id="475" name="Łącznik prostoliniowy 474"/>
              <p:cNvCxnSpPr/>
              <p:nvPr/>
            </p:nvCxnSpPr>
            <p:spPr bwMode="auto">
              <a:xfrm>
                <a:off x="2555776" y="4149080"/>
                <a:ext cx="504056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76" name="Łącznik prostoliniowy 475"/>
              <p:cNvCxnSpPr/>
              <p:nvPr/>
            </p:nvCxnSpPr>
            <p:spPr bwMode="auto">
              <a:xfrm>
                <a:off x="2987824" y="2096852"/>
                <a:ext cx="0" cy="205188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sm" len="sm"/>
                <a:tailEnd type="arrow" w="med" len="sm"/>
              </a:ln>
              <a:effectLst/>
            </p:spPr>
          </p:cxnSp>
          <p:cxnSp>
            <p:nvCxnSpPr>
              <p:cNvPr id="477" name="Łącznik prostoliniowy 476"/>
              <p:cNvCxnSpPr/>
              <p:nvPr/>
            </p:nvCxnSpPr>
            <p:spPr bwMode="auto">
              <a:xfrm>
                <a:off x="2771800" y="2096852"/>
                <a:ext cx="252000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78" name="Łącznik prostoliniowy 477"/>
              <p:cNvCxnSpPr/>
              <p:nvPr/>
            </p:nvCxnSpPr>
            <p:spPr bwMode="auto">
              <a:xfrm>
                <a:off x="2591780" y="1628800"/>
                <a:ext cx="432048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79" name="Łącznik prostoliniowy 478"/>
              <p:cNvCxnSpPr/>
              <p:nvPr/>
            </p:nvCxnSpPr>
            <p:spPr bwMode="auto">
              <a:xfrm>
                <a:off x="2411760" y="1268760"/>
                <a:ext cx="612068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81" name="Łącznik prostoliniowy 480"/>
              <p:cNvCxnSpPr/>
              <p:nvPr/>
            </p:nvCxnSpPr>
            <p:spPr bwMode="auto">
              <a:xfrm>
                <a:off x="2987824" y="1628800"/>
                <a:ext cx="0" cy="468052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sm" len="sm"/>
                <a:tailEnd type="arrow" w="sm" len="sm"/>
              </a:ln>
              <a:effectLst/>
            </p:spPr>
          </p:cxnSp>
          <p:cxnSp>
            <p:nvCxnSpPr>
              <p:cNvPr id="485" name="Łącznik prostoliniowy 484"/>
              <p:cNvCxnSpPr/>
              <p:nvPr/>
            </p:nvCxnSpPr>
            <p:spPr bwMode="auto">
              <a:xfrm>
                <a:off x="2987824" y="1268760"/>
                <a:ext cx="0" cy="36004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sm" len="sm"/>
                <a:tailEnd type="arrow" w="sm" len="sm"/>
              </a:ln>
              <a:effectLst/>
            </p:spPr>
          </p:cxnSp>
          <p:cxnSp>
            <p:nvCxnSpPr>
              <p:cNvPr id="487" name="Łącznik prostoliniowy 486"/>
              <p:cNvCxnSpPr/>
              <p:nvPr/>
            </p:nvCxnSpPr>
            <p:spPr bwMode="auto">
              <a:xfrm>
                <a:off x="1871700" y="2096852"/>
                <a:ext cx="179992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88" name="Łącznik prostoliniowy 487"/>
              <p:cNvCxnSpPr/>
              <p:nvPr/>
            </p:nvCxnSpPr>
            <p:spPr bwMode="auto">
              <a:xfrm>
                <a:off x="1871700" y="2276872"/>
                <a:ext cx="107984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92" name="Łącznik prostoliniowy 491"/>
              <p:cNvCxnSpPr/>
              <p:nvPr/>
            </p:nvCxnSpPr>
            <p:spPr bwMode="auto">
              <a:xfrm>
                <a:off x="1907704" y="2096852"/>
                <a:ext cx="0" cy="18002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sm" len="sm"/>
                <a:tailEnd type="arrow" w="med" len="sm"/>
              </a:ln>
              <a:effectLst/>
            </p:spPr>
          </p:cxnSp>
          <p:cxnSp>
            <p:nvCxnSpPr>
              <p:cNvPr id="496" name="Łącznik prostoliniowy 495"/>
              <p:cNvCxnSpPr/>
              <p:nvPr/>
            </p:nvCxnSpPr>
            <p:spPr bwMode="auto">
              <a:xfrm>
                <a:off x="2015716" y="2312876"/>
                <a:ext cx="0" cy="18002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97" name="Łącznik prostoliniowy 496"/>
              <p:cNvCxnSpPr/>
              <p:nvPr/>
            </p:nvCxnSpPr>
            <p:spPr bwMode="auto">
              <a:xfrm>
                <a:off x="2771800" y="2312876"/>
                <a:ext cx="0" cy="18002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04" name="Łącznik prostoliniowy 503"/>
              <p:cNvCxnSpPr/>
              <p:nvPr/>
            </p:nvCxnSpPr>
            <p:spPr bwMode="auto">
              <a:xfrm flipH="1">
                <a:off x="2015716" y="2456892"/>
                <a:ext cx="396044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sm" len="sm"/>
                <a:tailEnd type="arrow" w="sm" len="sm"/>
              </a:ln>
              <a:effectLst/>
            </p:spPr>
          </p:cxnSp>
          <p:cxnSp>
            <p:nvCxnSpPr>
              <p:cNvPr id="509" name="Łącznik prostoliniowy 508"/>
              <p:cNvCxnSpPr/>
              <p:nvPr/>
            </p:nvCxnSpPr>
            <p:spPr bwMode="auto">
              <a:xfrm>
                <a:off x="2591780" y="1844824"/>
                <a:ext cx="0" cy="108012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10" name="Łącznik prostoliniowy 509"/>
              <p:cNvCxnSpPr/>
              <p:nvPr/>
            </p:nvCxnSpPr>
            <p:spPr bwMode="auto">
              <a:xfrm flipH="1">
                <a:off x="2411760" y="1916832"/>
                <a:ext cx="180020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sm" len="sm"/>
                <a:tailEnd type="arrow" w="med" len="sm"/>
              </a:ln>
              <a:effectLst/>
            </p:spPr>
          </p:cxnSp>
        </p:grpSp>
        <p:grpSp>
          <p:nvGrpSpPr>
            <p:cNvPr id="455" name="Przew_C"/>
            <p:cNvGrpSpPr/>
            <p:nvPr/>
          </p:nvGrpSpPr>
          <p:grpSpPr>
            <a:xfrm>
              <a:off x="2890555" y="1556792"/>
              <a:ext cx="67617" cy="205006"/>
              <a:chOff x="36197" y="24182"/>
              <a:chExt cx="27058" cy="82018"/>
            </a:xfrm>
          </p:grpSpPr>
          <p:sp>
            <p:nvSpPr>
              <p:cNvPr id="456" name="Elipsa 455"/>
              <p:cNvSpPr/>
              <p:nvPr/>
            </p:nvSpPr>
            <p:spPr>
              <a:xfrm>
                <a:off x="36197" y="80010"/>
                <a:ext cx="27058" cy="26190"/>
              </a:xfrm>
              <a:prstGeom prst="ellipse">
                <a:avLst/>
              </a:prstGeom>
              <a:pattFill prst="trellis">
                <a:fgClr>
                  <a:schemeClr val="tx1"/>
                </a:fgClr>
                <a:bgClr>
                  <a:schemeClr val="bg1"/>
                </a:bgClr>
              </a:pattFill>
              <a:ln w="127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pl-PL"/>
              </a:p>
            </p:txBody>
          </p:sp>
          <p:grpSp>
            <p:nvGrpSpPr>
              <p:cNvPr id="457" name="Izolator"/>
              <p:cNvGrpSpPr/>
              <p:nvPr/>
            </p:nvGrpSpPr>
            <p:grpSpPr>
              <a:xfrm>
                <a:off x="41074" y="24182"/>
                <a:ext cx="18295" cy="56463"/>
                <a:chOff x="2974" y="24182"/>
                <a:chExt cx="18295" cy="56463"/>
              </a:xfrm>
            </p:grpSpPr>
            <p:cxnSp>
              <p:nvCxnSpPr>
                <p:cNvPr id="458" name="Łącznik prostoliniowy 457"/>
                <p:cNvCxnSpPr/>
                <p:nvPr/>
              </p:nvCxnSpPr>
              <p:spPr>
                <a:xfrm flipH="1">
                  <a:off x="11430" y="62865"/>
                  <a:ext cx="0" cy="17780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59" name="Prostokąt 458"/>
                <p:cNvSpPr/>
                <p:nvPr/>
              </p:nvSpPr>
              <p:spPr>
                <a:xfrm>
                  <a:off x="2974" y="41418"/>
                  <a:ext cx="18295" cy="34227"/>
                </a:xfrm>
                <a:prstGeom prst="rect">
                  <a:avLst/>
                </a:prstGeom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pl-PL"/>
                </a:p>
              </p:txBody>
            </p:sp>
            <p:cxnSp>
              <p:nvCxnSpPr>
                <p:cNvPr id="460" name="Łącznik prostoliniowy 459"/>
                <p:cNvCxnSpPr/>
                <p:nvPr/>
              </p:nvCxnSpPr>
              <p:spPr>
                <a:xfrm flipH="1">
                  <a:off x="11664" y="24182"/>
                  <a:ext cx="0" cy="17780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61" name="Przew_B"/>
            <p:cNvGrpSpPr/>
            <p:nvPr/>
          </p:nvGrpSpPr>
          <p:grpSpPr>
            <a:xfrm>
              <a:off x="2138862" y="1556792"/>
              <a:ext cx="67617" cy="205006"/>
              <a:chOff x="36197" y="24182"/>
              <a:chExt cx="27058" cy="82018"/>
            </a:xfrm>
          </p:grpSpPr>
          <p:sp>
            <p:nvSpPr>
              <p:cNvPr id="462" name="Elipsa 461"/>
              <p:cNvSpPr/>
              <p:nvPr/>
            </p:nvSpPr>
            <p:spPr>
              <a:xfrm>
                <a:off x="36197" y="80010"/>
                <a:ext cx="27058" cy="26190"/>
              </a:xfrm>
              <a:prstGeom prst="ellipse">
                <a:avLst/>
              </a:prstGeom>
              <a:pattFill prst="trellis">
                <a:fgClr>
                  <a:schemeClr val="tx1"/>
                </a:fgClr>
                <a:bgClr>
                  <a:schemeClr val="bg1"/>
                </a:bgClr>
              </a:pattFill>
              <a:ln w="127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pl-PL"/>
              </a:p>
            </p:txBody>
          </p:sp>
          <p:grpSp>
            <p:nvGrpSpPr>
              <p:cNvPr id="463" name="Izolator"/>
              <p:cNvGrpSpPr/>
              <p:nvPr/>
            </p:nvGrpSpPr>
            <p:grpSpPr>
              <a:xfrm>
                <a:off x="41074" y="24182"/>
                <a:ext cx="18295" cy="56463"/>
                <a:chOff x="2974" y="24182"/>
                <a:chExt cx="18295" cy="56463"/>
              </a:xfrm>
            </p:grpSpPr>
            <p:cxnSp>
              <p:nvCxnSpPr>
                <p:cNvPr id="464" name="Łącznik prostoliniowy 463"/>
                <p:cNvCxnSpPr/>
                <p:nvPr/>
              </p:nvCxnSpPr>
              <p:spPr>
                <a:xfrm flipH="1">
                  <a:off x="11430" y="62865"/>
                  <a:ext cx="0" cy="17780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65" name="Prostokąt 464"/>
                <p:cNvSpPr/>
                <p:nvPr/>
              </p:nvSpPr>
              <p:spPr>
                <a:xfrm>
                  <a:off x="2974" y="41418"/>
                  <a:ext cx="18295" cy="34227"/>
                </a:xfrm>
                <a:prstGeom prst="rect">
                  <a:avLst/>
                </a:prstGeom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pl-PL"/>
                </a:p>
              </p:txBody>
            </p:sp>
            <p:cxnSp>
              <p:nvCxnSpPr>
                <p:cNvPr id="466" name="Łącznik prostoliniowy 465"/>
                <p:cNvCxnSpPr/>
                <p:nvPr/>
              </p:nvCxnSpPr>
              <p:spPr>
                <a:xfrm flipH="1">
                  <a:off x="11664" y="24182"/>
                  <a:ext cx="0" cy="17780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49" name="Przew_A"/>
            <p:cNvGrpSpPr/>
            <p:nvPr/>
          </p:nvGrpSpPr>
          <p:grpSpPr>
            <a:xfrm>
              <a:off x="2710535" y="1099758"/>
              <a:ext cx="67617" cy="205006"/>
              <a:chOff x="36197" y="24182"/>
              <a:chExt cx="27058" cy="82018"/>
            </a:xfrm>
          </p:grpSpPr>
          <p:sp>
            <p:nvSpPr>
              <p:cNvPr id="450" name="Elipsa 449"/>
              <p:cNvSpPr/>
              <p:nvPr/>
            </p:nvSpPr>
            <p:spPr>
              <a:xfrm>
                <a:off x="36197" y="80010"/>
                <a:ext cx="27058" cy="26190"/>
              </a:xfrm>
              <a:prstGeom prst="ellipse">
                <a:avLst/>
              </a:prstGeom>
              <a:pattFill prst="trellis">
                <a:fgClr>
                  <a:schemeClr val="tx1"/>
                </a:fgClr>
                <a:bgClr>
                  <a:schemeClr val="bg1"/>
                </a:bgClr>
              </a:pattFill>
              <a:ln w="127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pl-PL"/>
              </a:p>
            </p:txBody>
          </p:sp>
          <p:grpSp>
            <p:nvGrpSpPr>
              <p:cNvPr id="451" name="Izolator"/>
              <p:cNvGrpSpPr/>
              <p:nvPr/>
            </p:nvGrpSpPr>
            <p:grpSpPr>
              <a:xfrm>
                <a:off x="41074" y="24182"/>
                <a:ext cx="18295" cy="56463"/>
                <a:chOff x="2974" y="24182"/>
                <a:chExt cx="18295" cy="56463"/>
              </a:xfrm>
            </p:grpSpPr>
            <p:cxnSp>
              <p:nvCxnSpPr>
                <p:cNvPr id="452" name="Łącznik prostoliniowy 451"/>
                <p:cNvCxnSpPr/>
                <p:nvPr/>
              </p:nvCxnSpPr>
              <p:spPr>
                <a:xfrm flipH="1">
                  <a:off x="11430" y="62865"/>
                  <a:ext cx="0" cy="17780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53" name="Prostokąt 452"/>
                <p:cNvSpPr/>
                <p:nvPr/>
              </p:nvSpPr>
              <p:spPr>
                <a:xfrm>
                  <a:off x="2974" y="41418"/>
                  <a:ext cx="18295" cy="34227"/>
                </a:xfrm>
                <a:prstGeom prst="rect">
                  <a:avLst/>
                </a:prstGeom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pl-PL"/>
                </a:p>
              </p:txBody>
            </p:sp>
            <p:cxnSp>
              <p:nvCxnSpPr>
                <p:cNvPr id="454" name="Łącznik prostoliniowy 453"/>
                <p:cNvCxnSpPr/>
                <p:nvPr/>
              </p:nvCxnSpPr>
              <p:spPr>
                <a:xfrm flipH="1">
                  <a:off x="11664" y="24182"/>
                  <a:ext cx="0" cy="17780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33" name="Przew_Odgr"/>
            <p:cNvGrpSpPr/>
            <p:nvPr/>
          </p:nvGrpSpPr>
          <p:grpSpPr>
            <a:xfrm>
              <a:off x="2531244" y="662471"/>
              <a:ext cx="54773" cy="73819"/>
              <a:chOff x="-64524" y="-59427"/>
              <a:chExt cx="21919" cy="29531"/>
            </a:xfrm>
          </p:grpSpPr>
          <p:cxnSp>
            <p:nvCxnSpPr>
              <p:cNvPr id="435" name="Łącznik prostoliniowy 434"/>
              <p:cNvCxnSpPr>
                <a:stCxn id="434" idx="7"/>
              </p:cNvCxnSpPr>
              <p:nvPr/>
            </p:nvCxnSpPr>
            <p:spPr>
              <a:xfrm flipH="1">
                <a:off x="-52136" y="-55940"/>
                <a:ext cx="6321" cy="2604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4" name="Elipsa 433"/>
              <p:cNvSpPr/>
              <p:nvPr/>
            </p:nvSpPr>
            <p:spPr>
              <a:xfrm>
                <a:off x="-64524" y="-59427"/>
                <a:ext cx="21919" cy="23810"/>
              </a:xfrm>
              <a:prstGeom prst="ellipse">
                <a:avLst/>
              </a:prstGeom>
              <a:pattFill prst="trellis">
                <a:fgClr>
                  <a:schemeClr val="tx1"/>
                </a:fgClr>
                <a:bgClr>
                  <a:schemeClr val="bg1"/>
                </a:bgClr>
              </a:pattFill>
              <a:ln w="127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pl-PL"/>
              </a:p>
            </p:txBody>
          </p:sp>
        </p:grpSp>
        <p:grpSp>
          <p:nvGrpSpPr>
            <p:cNvPr id="144" name="Słup_110kV"/>
            <p:cNvGrpSpPr/>
            <p:nvPr/>
          </p:nvGrpSpPr>
          <p:grpSpPr>
            <a:xfrm>
              <a:off x="2170475" y="728370"/>
              <a:ext cx="756084" cy="2880650"/>
              <a:chOff x="2015716" y="1268430"/>
              <a:chExt cx="756084" cy="2880650"/>
            </a:xfrm>
          </p:grpSpPr>
          <p:grpSp>
            <p:nvGrpSpPr>
              <p:cNvPr id="19532" name="Belka_2"/>
              <p:cNvGrpSpPr/>
              <p:nvPr/>
            </p:nvGrpSpPr>
            <p:grpSpPr>
              <a:xfrm>
                <a:off x="2015716" y="2022701"/>
                <a:ext cx="756084" cy="73819"/>
                <a:chOff x="2015716" y="3031145"/>
                <a:chExt cx="756084" cy="73819"/>
              </a:xfrm>
            </p:grpSpPr>
            <p:cxnSp>
              <p:nvCxnSpPr>
                <p:cNvPr id="345" name="Łącznik prostoliniowy 344"/>
                <p:cNvCxnSpPr/>
                <p:nvPr/>
              </p:nvCxnSpPr>
              <p:spPr bwMode="auto">
                <a:xfrm flipV="1">
                  <a:off x="2015716" y="3031145"/>
                  <a:ext cx="389347" cy="73819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46" name="Łącznik prostoliniowy 345"/>
                <p:cNvCxnSpPr/>
                <p:nvPr/>
              </p:nvCxnSpPr>
              <p:spPr bwMode="auto">
                <a:xfrm flipH="1" flipV="1">
                  <a:off x="2397919" y="3031145"/>
                  <a:ext cx="373881" cy="73819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51" name="Łącznik prostoliniowy 350"/>
                <p:cNvCxnSpPr/>
                <p:nvPr/>
              </p:nvCxnSpPr>
              <p:spPr bwMode="auto">
                <a:xfrm>
                  <a:off x="2015716" y="3104964"/>
                  <a:ext cx="756084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19540" name="Belka_1"/>
              <p:cNvGrpSpPr/>
              <p:nvPr/>
            </p:nvGrpSpPr>
            <p:grpSpPr>
              <a:xfrm>
                <a:off x="2431256" y="1628468"/>
                <a:ext cx="160524" cy="68002"/>
                <a:chOff x="2431256" y="2852936"/>
                <a:chExt cx="160524" cy="68002"/>
              </a:xfrm>
            </p:grpSpPr>
            <p:cxnSp>
              <p:nvCxnSpPr>
                <p:cNvPr id="347" name="Łącznik prostoliniowy 346"/>
                <p:cNvCxnSpPr/>
                <p:nvPr/>
              </p:nvCxnSpPr>
              <p:spPr bwMode="auto">
                <a:xfrm flipH="1">
                  <a:off x="2431256" y="2852936"/>
                  <a:ext cx="160524" cy="3708"/>
                </a:xfrm>
                <a:prstGeom prst="line">
                  <a:avLst/>
                </a:prstGeom>
                <a:ln w="19050">
                  <a:headEnd type="none" w="med" len="med"/>
                  <a:tailEnd type="none" w="med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52" name="Łącznik prostoliniowy 351"/>
                <p:cNvCxnSpPr/>
                <p:nvPr/>
              </p:nvCxnSpPr>
              <p:spPr bwMode="auto">
                <a:xfrm flipV="1">
                  <a:off x="2443163" y="2852936"/>
                  <a:ext cx="148617" cy="68002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143" name="Krata"/>
              <p:cNvGrpSpPr/>
              <p:nvPr/>
            </p:nvGrpSpPr>
            <p:grpSpPr>
              <a:xfrm>
                <a:off x="2231740" y="1651226"/>
                <a:ext cx="324036" cy="2497854"/>
                <a:chOff x="2231740" y="1651226"/>
                <a:chExt cx="324036" cy="2497854"/>
              </a:xfrm>
            </p:grpSpPr>
            <p:cxnSp>
              <p:nvCxnSpPr>
                <p:cNvPr id="467" name="Łącznik prostoliniowy 466"/>
                <p:cNvCxnSpPr/>
                <p:nvPr/>
              </p:nvCxnSpPr>
              <p:spPr bwMode="auto">
                <a:xfrm flipH="1">
                  <a:off x="2274094" y="3500438"/>
                  <a:ext cx="250031" cy="2381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468" name="Łącznik prostoliniowy 467"/>
                <p:cNvCxnSpPr/>
                <p:nvPr/>
              </p:nvCxnSpPr>
              <p:spPr bwMode="auto">
                <a:xfrm flipV="1">
                  <a:off x="2247900" y="3502819"/>
                  <a:ext cx="276225" cy="390525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469" name="Łącznik prostoliniowy 468"/>
                <p:cNvCxnSpPr/>
                <p:nvPr/>
              </p:nvCxnSpPr>
              <p:spPr bwMode="auto">
                <a:xfrm flipH="1" flipV="1">
                  <a:off x="2271713" y="3502819"/>
                  <a:ext cx="271464" cy="397669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470" name="Łącznik prostoliniowy 469"/>
                <p:cNvCxnSpPr/>
                <p:nvPr/>
              </p:nvCxnSpPr>
              <p:spPr bwMode="auto">
                <a:xfrm flipH="1" flipV="1">
                  <a:off x="2247900" y="3895725"/>
                  <a:ext cx="307876" cy="253355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471" name="Łącznik prostoliniowy 470"/>
                <p:cNvCxnSpPr/>
                <p:nvPr/>
              </p:nvCxnSpPr>
              <p:spPr bwMode="auto">
                <a:xfrm flipV="1">
                  <a:off x="2231740" y="3900488"/>
                  <a:ext cx="311435" cy="248592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07" name="Łącznik prostoliniowy 206"/>
                <p:cNvCxnSpPr/>
                <p:nvPr/>
              </p:nvCxnSpPr>
              <p:spPr bwMode="auto">
                <a:xfrm flipH="1">
                  <a:off x="2303748" y="3068960"/>
                  <a:ext cx="216024" cy="0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09" name="Łącznik prostoliniowy 208"/>
                <p:cNvCxnSpPr/>
                <p:nvPr/>
              </p:nvCxnSpPr>
              <p:spPr bwMode="auto">
                <a:xfrm flipV="1">
                  <a:off x="2271713" y="3071813"/>
                  <a:ext cx="230981" cy="431008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11" name="Łącznik prostoliniowy 210"/>
                <p:cNvCxnSpPr/>
                <p:nvPr/>
              </p:nvCxnSpPr>
              <p:spPr bwMode="auto">
                <a:xfrm flipH="1" flipV="1">
                  <a:off x="2303748" y="3068960"/>
                  <a:ext cx="222758" cy="431478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16" name="Łącznik prostoliniowy 215"/>
                <p:cNvCxnSpPr/>
                <p:nvPr/>
              </p:nvCxnSpPr>
              <p:spPr bwMode="auto">
                <a:xfrm flipH="1">
                  <a:off x="2339752" y="2564572"/>
                  <a:ext cx="144016" cy="0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17" name="Łącznik prostoliniowy 216"/>
                <p:cNvCxnSpPr/>
                <p:nvPr/>
              </p:nvCxnSpPr>
              <p:spPr bwMode="auto">
                <a:xfrm flipV="1">
                  <a:off x="2303748" y="2569369"/>
                  <a:ext cx="172752" cy="499259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18" name="Łącznik prostoliniowy 217"/>
                <p:cNvCxnSpPr/>
                <p:nvPr/>
              </p:nvCxnSpPr>
              <p:spPr bwMode="auto">
                <a:xfrm flipH="1" flipV="1">
                  <a:off x="2331244" y="2566988"/>
                  <a:ext cx="173832" cy="504825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20" name="Łącznik prostoliniowy 219"/>
                <p:cNvCxnSpPr/>
                <p:nvPr/>
              </p:nvCxnSpPr>
              <p:spPr bwMode="auto">
                <a:xfrm flipV="1">
                  <a:off x="2331244" y="2093119"/>
                  <a:ext cx="121444" cy="473870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21" name="Łącznik prostoliniowy 220"/>
                <p:cNvCxnSpPr/>
                <p:nvPr/>
              </p:nvCxnSpPr>
              <p:spPr bwMode="auto">
                <a:xfrm flipH="1" flipV="1">
                  <a:off x="2359819" y="2095500"/>
                  <a:ext cx="119063" cy="476250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22" name="Łącznik prostoliniowy 221"/>
                <p:cNvCxnSpPr/>
                <p:nvPr/>
              </p:nvCxnSpPr>
              <p:spPr bwMode="auto">
                <a:xfrm flipV="1">
                  <a:off x="2362200" y="1814513"/>
                  <a:ext cx="76200" cy="211931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23" name="Łącznik prostoliniowy 222"/>
                <p:cNvCxnSpPr/>
                <p:nvPr/>
              </p:nvCxnSpPr>
              <p:spPr bwMode="auto">
                <a:xfrm flipH="1" flipV="1">
                  <a:off x="2375756" y="1808488"/>
                  <a:ext cx="72008" cy="216024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29" name="Łącznik prostoliniowy 228"/>
                <p:cNvCxnSpPr/>
                <p:nvPr/>
              </p:nvCxnSpPr>
              <p:spPr bwMode="auto">
                <a:xfrm flipV="1">
                  <a:off x="2375756" y="1653608"/>
                  <a:ext cx="57882" cy="154881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32" name="Łącznik prostoliniowy 231"/>
                <p:cNvCxnSpPr/>
                <p:nvPr/>
              </p:nvCxnSpPr>
              <p:spPr bwMode="auto">
                <a:xfrm flipH="1" flipV="1">
                  <a:off x="2390776" y="1651226"/>
                  <a:ext cx="47624" cy="158524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19555" name="SylwSłupa"/>
              <p:cNvGrpSpPr/>
              <p:nvPr/>
            </p:nvGrpSpPr>
            <p:grpSpPr>
              <a:xfrm>
                <a:off x="2231740" y="1268430"/>
                <a:ext cx="324036" cy="2880650"/>
                <a:chOff x="2231740" y="2600910"/>
                <a:chExt cx="324036" cy="2880650"/>
              </a:xfrm>
            </p:grpSpPr>
            <p:cxnSp>
              <p:nvCxnSpPr>
                <p:cNvPr id="340" name="Łącznik prostoliniowy 339"/>
                <p:cNvCxnSpPr/>
                <p:nvPr/>
              </p:nvCxnSpPr>
              <p:spPr bwMode="auto">
                <a:xfrm>
                  <a:off x="2231740" y="5481559"/>
                  <a:ext cx="324036" cy="1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</p:cxnSp>
            <p:cxnSp>
              <p:nvCxnSpPr>
                <p:cNvPr id="343" name="Łącznik prostoliniowy 342"/>
                <p:cNvCxnSpPr/>
                <p:nvPr/>
              </p:nvCxnSpPr>
              <p:spPr bwMode="auto">
                <a:xfrm flipV="1">
                  <a:off x="2231740" y="2600910"/>
                  <a:ext cx="180020" cy="288065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44" name="Łącznik prostoliniowy 343"/>
                <p:cNvCxnSpPr/>
                <p:nvPr/>
              </p:nvCxnSpPr>
              <p:spPr bwMode="auto">
                <a:xfrm flipH="1" flipV="1">
                  <a:off x="2411760" y="2600910"/>
                  <a:ext cx="144016" cy="288065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</p:grpSp>
      </p:grpSp>
      <p:sp>
        <p:nvSpPr>
          <p:cNvPr id="280" name="Txt_Słup"/>
          <p:cNvSpPr txBox="1">
            <a:spLocks noChangeArrowheads="1"/>
          </p:cNvSpPr>
          <p:nvPr/>
        </p:nvSpPr>
        <p:spPr bwMode="auto">
          <a:xfrm>
            <a:off x="1725497" y="4612486"/>
            <a:ext cx="1694375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defTabSz="912813" eaLnBrk="0" hangingPunct="0">
              <a:defRPr/>
            </a:pPr>
            <a:r>
              <a:rPr kumimoji="1" lang="pl-PL" sz="1200" b="1" i="1" ker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kumimoji="1" lang="pl-PL" sz="1200" b="1" i="1" kern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łup przelotowy SC240</a:t>
            </a:r>
            <a:endParaRPr kumimoji="1" lang="pl-PL" sz="1200" b="1" i="1" kern="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ytuł"/>
          <p:cNvSpPr txBox="1">
            <a:spLocks noChangeArrowheads="1"/>
          </p:cNvSpPr>
          <p:nvPr/>
        </p:nvSpPr>
        <p:spPr bwMode="auto">
          <a:xfrm>
            <a:off x="3154946" y="260648"/>
            <a:ext cx="2834109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defTabSz="912813" eaLnBrk="0" hangingPunct="0">
              <a:defRPr/>
            </a:pPr>
            <a:r>
              <a:rPr kumimoji="1" lang="pl-PL" sz="1400" b="1" i="1" kern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Przykład obliczeń -  linia 110 kV </a:t>
            </a:r>
            <a:endParaRPr kumimoji="1" lang="pl-PL" sz="1400" b="1" i="1" kern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7421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10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8" grpId="0"/>
      <p:bldP spid="349" grpId="0"/>
      <p:bldP spid="546" grpId="0"/>
      <p:bldP spid="28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Z0_Wyn"/>
          <p:cNvSpPr/>
          <p:nvPr/>
        </p:nvSpPr>
        <p:spPr>
          <a:xfrm>
            <a:off x="7250499" y="4976589"/>
            <a:ext cx="1364156" cy="18466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pl-PL" sz="1200" i="1" smtClean="0">
                <a:solidFill>
                  <a:srgbClr val="FF0000"/>
                </a:solidFill>
              </a:rPr>
              <a:t>=(</a:t>
            </a:r>
            <a:r>
              <a:rPr lang="pl-PL" sz="1200" b="1" i="1" smtClean="0">
                <a:solidFill>
                  <a:srgbClr val="FF0000"/>
                </a:solidFill>
              </a:rPr>
              <a:t>0,269+j1,367</a:t>
            </a:r>
            <a:r>
              <a:rPr lang="pl-PL" sz="1200" i="1" smtClean="0">
                <a:solidFill>
                  <a:srgbClr val="FF0000"/>
                </a:solidFill>
              </a:rPr>
              <a:t>)Ω/km</a:t>
            </a:r>
            <a:endParaRPr lang="pl-PL" sz="1200" i="1">
              <a:solidFill>
                <a:srgbClr val="FF0000"/>
              </a:solidFill>
            </a:endParaRPr>
          </a:p>
        </p:txBody>
      </p:sp>
      <p:graphicFrame>
        <p:nvGraphicFramePr>
          <p:cNvPr id="25" name="Z0_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2004393"/>
              </p:ext>
            </p:extLst>
          </p:nvPr>
        </p:nvGraphicFramePr>
        <p:xfrm>
          <a:off x="3972820" y="4833156"/>
          <a:ext cx="3241675" cy="487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583" name="Równanie" r:id="rId3" imgW="3238200" imgH="495000" progId="Equation.3">
                  <p:embed/>
                </p:oleObj>
              </mc:Choice>
              <mc:Fallback>
                <p:oleObj name="Równanie" r:id="rId3" imgW="3238200" imgH="495000" progId="Equation.3">
                  <p:embed/>
                  <p:pic>
                    <p:nvPicPr>
                      <p:cNvPr id="0" name="Obiek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72820" y="4833156"/>
                        <a:ext cx="3241675" cy="487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Z0_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1725033"/>
              </p:ext>
            </p:extLst>
          </p:nvPr>
        </p:nvGraphicFramePr>
        <p:xfrm>
          <a:off x="1453855" y="4836567"/>
          <a:ext cx="2544762" cy="500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584" name="Równanie" r:id="rId5" imgW="2539800" imgH="507960" progId="Equation.3">
                  <p:embed/>
                </p:oleObj>
              </mc:Choice>
              <mc:Fallback>
                <p:oleObj name="Równanie" r:id="rId5" imgW="2539800" imgH="507960" progId="Equation.3">
                  <p:embed/>
                  <p:pic>
                    <p:nvPicPr>
                      <p:cNvPr id="0" name="Obiek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53855" y="4836567"/>
                        <a:ext cx="2544762" cy="500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Z1_Wyn"/>
          <p:cNvSpPr/>
          <p:nvPr/>
        </p:nvSpPr>
        <p:spPr>
          <a:xfrm>
            <a:off x="5902898" y="4297610"/>
            <a:ext cx="1355692" cy="18466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pl-PL" sz="1200" i="1" smtClean="0">
                <a:solidFill>
                  <a:srgbClr val="FF0000"/>
                </a:solidFill>
              </a:rPr>
              <a:t>=(</a:t>
            </a:r>
            <a:r>
              <a:rPr lang="pl-PL" sz="1200" b="1" i="1" smtClean="0">
                <a:solidFill>
                  <a:srgbClr val="FF0000"/>
                </a:solidFill>
              </a:rPr>
              <a:t>0,119+j0,412</a:t>
            </a:r>
            <a:r>
              <a:rPr lang="pl-PL" sz="1200" i="1" smtClean="0">
                <a:solidFill>
                  <a:srgbClr val="FF0000"/>
                </a:solidFill>
              </a:rPr>
              <a:t>)Ω/km</a:t>
            </a:r>
            <a:endParaRPr lang="pl-PL" sz="1200" i="1">
              <a:solidFill>
                <a:srgbClr val="FF0000"/>
              </a:solidFill>
            </a:endParaRPr>
          </a:p>
        </p:txBody>
      </p:sp>
      <p:graphicFrame>
        <p:nvGraphicFramePr>
          <p:cNvPr id="23" name="Z1_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4770124"/>
              </p:ext>
            </p:extLst>
          </p:nvPr>
        </p:nvGraphicFramePr>
        <p:xfrm>
          <a:off x="3634646" y="4185084"/>
          <a:ext cx="2290763" cy="436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585" name="Równanie" r:id="rId7" imgW="2286000" imgH="444240" progId="Equation.3">
                  <p:embed/>
                </p:oleObj>
              </mc:Choice>
              <mc:Fallback>
                <p:oleObj name="Równanie" r:id="rId7" imgW="2286000" imgH="444240" progId="Equation.3">
                  <p:embed/>
                  <p:pic>
                    <p:nvPicPr>
                      <p:cNvPr id="0" name="Obiek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4646" y="4185084"/>
                        <a:ext cx="2290763" cy="436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Z1_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6811294"/>
              </p:ext>
            </p:extLst>
          </p:nvPr>
        </p:nvGraphicFramePr>
        <p:xfrm>
          <a:off x="1453855" y="4188966"/>
          <a:ext cx="2200275" cy="423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586" name="Równanie" r:id="rId9" imgW="2197080" imgH="431640" progId="Equation.3">
                  <p:embed/>
                </p:oleObj>
              </mc:Choice>
              <mc:Fallback>
                <p:oleObj name="Równanie" r:id="rId9" imgW="2197080" imgH="431640" progId="Equation.3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53855" y="4188966"/>
                        <a:ext cx="2200275" cy="4238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Txt_Imp_Bezp"/>
          <p:cNvSpPr txBox="1"/>
          <p:nvPr/>
        </p:nvSpPr>
        <p:spPr>
          <a:xfrm>
            <a:off x="1453855" y="3789620"/>
            <a:ext cx="2915863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pl-PL" sz="1400" b="1" i="1" smtClean="0">
                <a:solidFill>
                  <a:srgbClr val="006600"/>
                </a:solidFill>
              </a:rPr>
              <a:t>Impedancje linii  (wzory bezpośrednie):</a:t>
            </a:r>
            <a:endParaRPr lang="pl-PL" sz="1400" b="1" i="1" dirty="0">
              <a:solidFill>
                <a:srgbClr val="006600"/>
              </a:solidFill>
            </a:endParaRPr>
          </a:p>
        </p:txBody>
      </p:sp>
      <p:sp>
        <p:nvSpPr>
          <p:cNvPr id="30" name="Z0_Wynik"/>
          <p:cNvSpPr/>
          <p:nvPr/>
        </p:nvSpPr>
        <p:spPr>
          <a:xfrm>
            <a:off x="1453855" y="3208330"/>
            <a:ext cx="4607030" cy="18466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pl-PL" sz="1200" b="1" i="1" smtClean="0">
                <a:solidFill>
                  <a:srgbClr val="FF0000"/>
                </a:solidFill>
              </a:rPr>
              <a:t>Z</a:t>
            </a:r>
            <a:r>
              <a:rPr lang="pl-PL" sz="1200" b="1" i="1" baseline="-25000" smtClean="0">
                <a:solidFill>
                  <a:srgbClr val="FF0000"/>
                </a:solidFill>
              </a:rPr>
              <a:t>0</a:t>
            </a:r>
            <a:r>
              <a:rPr lang="pl-PL" sz="1200" i="1" smtClean="0">
                <a:solidFill>
                  <a:srgbClr val="FF0000"/>
                </a:solidFill>
              </a:rPr>
              <a:t> </a:t>
            </a:r>
            <a:r>
              <a:rPr lang="pl-PL" sz="1200" i="1" smtClean="0">
                <a:solidFill>
                  <a:srgbClr val="00B050"/>
                </a:solidFill>
              </a:rPr>
              <a:t>=</a:t>
            </a:r>
            <a:r>
              <a:rPr lang="pl-PL" sz="1200" b="1" i="1">
                <a:solidFill>
                  <a:srgbClr val="00B050"/>
                </a:solidFill>
              </a:rPr>
              <a:t> </a:t>
            </a:r>
            <a:r>
              <a:rPr lang="pl-PL" sz="1200" b="1" i="1" smtClean="0">
                <a:solidFill>
                  <a:srgbClr val="00B050"/>
                </a:solidFill>
              </a:rPr>
              <a:t>Z +2M=</a:t>
            </a:r>
            <a:r>
              <a:rPr lang="pl-PL" sz="1200" i="1">
                <a:solidFill>
                  <a:srgbClr val="00B050"/>
                </a:solidFill>
              </a:rPr>
              <a:t>(</a:t>
            </a:r>
            <a:r>
              <a:rPr lang="pl-PL" sz="1200" b="1" i="1" smtClean="0">
                <a:solidFill>
                  <a:srgbClr val="00B050"/>
                </a:solidFill>
              </a:rPr>
              <a:t>0,169 </a:t>
            </a:r>
            <a:r>
              <a:rPr lang="pl-PL" sz="1200" b="1" i="1">
                <a:solidFill>
                  <a:srgbClr val="00B050"/>
                </a:solidFill>
              </a:rPr>
              <a:t>+ </a:t>
            </a:r>
            <a:r>
              <a:rPr lang="pl-PL" sz="1200" b="1" i="1" smtClean="0">
                <a:solidFill>
                  <a:srgbClr val="00B050"/>
                </a:solidFill>
              </a:rPr>
              <a:t>j0,730</a:t>
            </a:r>
            <a:r>
              <a:rPr lang="pl-PL" sz="1200" i="1" smtClean="0">
                <a:solidFill>
                  <a:srgbClr val="00B050"/>
                </a:solidFill>
              </a:rPr>
              <a:t>) +</a:t>
            </a:r>
            <a:r>
              <a:rPr lang="pl-PL" sz="1200" b="1" i="1" smtClean="0">
                <a:solidFill>
                  <a:srgbClr val="00B050"/>
                </a:solidFill>
              </a:rPr>
              <a:t>2·</a:t>
            </a:r>
            <a:r>
              <a:rPr lang="pl-PL" sz="1200" i="1" smtClean="0">
                <a:solidFill>
                  <a:srgbClr val="00B050"/>
                </a:solidFill>
              </a:rPr>
              <a:t>(</a:t>
            </a:r>
            <a:r>
              <a:rPr lang="pl-PL" sz="1200" b="1" i="1" smtClean="0">
                <a:solidFill>
                  <a:srgbClr val="00B050"/>
                </a:solidFill>
              </a:rPr>
              <a:t>0,050 </a:t>
            </a:r>
            <a:r>
              <a:rPr lang="pl-PL" sz="1200" b="1" i="1">
                <a:solidFill>
                  <a:srgbClr val="00B050"/>
                </a:solidFill>
              </a:rPr>
              <a:t>+ </a:t>
            </a:r>
            <a:r>
              <a:rPr lang="pl-PL" sz="1200" b="1" i="1" smtClean="0">
                <a:solidFill>
                  <a:srgbClr val="00B050"/>
                </a:solidFill>
              </a:rPr>
              <a:t>j0,319</a:t>
            </a:r>
            <a:r>
              <a:rPr lang="pl-PL" sz="1200" i="1" smtClean="0">
                <a:solidFill>
                  <a:srgbClr val="00B050"/>
                </a:solidFill>
              </a:rPr>
              <a:t>)</a:t>
            </a:r>
            <a:r>
              <a:rPr lang="pl-PL" sz="1200" i="1" smtClean="0">
                <a:solidFill>
                  <a:srgbClr val="FF0000"/>
                </a:solidFill>
              </a:rPr>
              <a:t> =(</a:t>
            </a:r>
            <a:r>
              <a:rPr lang="pl-PL" sz="1200" b="1" i="1" smtClean="0">
                <a:solidFill>
                  <a:srgbClr val="FF0000"/>
                </a:solidFill>
              </a:rPr>
              <a:t>0,269+j1,367</a:t>
            </a:r>
            <a:r>
              <a:rPr lang="pl-PL" sz="1200" i="1" smtClean="0">
                <a:solidFill>
                  <a:srgbClr val="FF0000"/>
                </a:solidFill>
              </a:rPr>
              <a:t>)Ω/km</a:t>
            </a:r>
            <a:endParaRPr lang="pl-PL" sz="1200" i="1">
              <a:solidFill>
                <a:srgbClr val="FF0000"/>
              </a:solidFill>
            </a:endParaRPr>
          </a:p>
        </p:txBody>
      </p:sp>
      <p:sp>
        <p:nvSpPr>
          <p:cNvPr id="29" name="Z1_Wynik"/>
          <p:cNvSpPr/>
          <p:nvPr/>
        </p:nvSpPr>
        <p:spPr>
          <a:xfrm>
            <a:off x="1481671" y="2924944"/>
            <a:ext cx="4397742" cy="18466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pl-PL" sz="1200" b="1" i="1" smtClean="0">
                <a:solidFill>
                  <a:srgbClr val="FF0000"/>
                </a:solidFill>
              </a:rPr>
              <a:t>Z</a:t>
            </a:r>
            <a:r>
              <a:rPr lang="pl-PL" sz="1200" b="1" i="1" baseline="-25000" smtClean="0">
                <a:solidFill>
                  <a:srgbClr val="FF0000"/>
                </a:solidFill>
              </a:rPr>
              <a:t>1</a:t>
            </a:r>
            <a:r>
              <a:rPr lang="pl-PL" sz="1200" i="1" smtClean="0">
                <a:solidFill>
                  <a:srgbClr val="FF0000"/>
                </a:solidFill>
              </a:rPr>
              <a:t> </a:t>
            </a:r>
            <a:r>
              <a:rPr lang="pl-PL" sz="1200" i="1" smtClean="0">
                <a:solidFill>
                  <a:srgbClr val="00B050"/>
                </a:solidFill>
              </a:rPr>
              <a:t>=</a:t>
            </a:r>
            <a:r>
              <a:rPr lang="pl-PL" sz="1200" b="1" i="1">
                <a:solidFill>
                  <a:srgbClr val="00B050"/>
                </a:solidFill>
              </a:rPr>
              <a:t> </a:t>
            </a:r>
            <a:r>
              <a:rPr lang="pl-PL" sz="1200" b="1" i="1" smtClean="0">
                <a:solidFill>
                  <a:srgbClr val="00B050"/>
                </a:solidFill>
              </a:rPr>
              <a:t>Z </a:t>
            </a:r>
            <a:r>
              <a:rPr lang="pl-PL" sz="1200" b="1" smtClean="0">
                <a:solidFill>
                  <a:srgbClr val="00B050"/>
                </a:solidFill>
              </a:rPr>
              <a:t>–</a:t>
            </a:r>
            <a:r>
              <a:rPr lang="pl-PL" sz="1200" b="1" i="1" smtClean="0">
                <a:solidFill>
                  <a:srgbClr val="00B050"/>
                </a:solidFill>
              </a:rPr>
              <a:t> M =</a:t>
            </a:r>
            <a:r>
              <a:rPr lang="pl-PL" sz="1200" i="1" smtClean="0">
                <a:solidFill>
                  <a:srgbClr val="00B050"/>
                </a:solidFill>
              </a:rPr>
              <a:t>(</a:t>
            </a:r>
            <a:r>
              <a:rPr lang="pl-PL" sz="1200" b="1" i="1" smtClean="0">
                <a:solidFill>
                  <a:srgbClr val="00B050"/>
                </a:solidFill>
              </a:rPr>
              <a:t>0,169 </a:t>
            </a:r>
            <a:r>
              <a:rPr lang="pl-PL" sz="1200" b="1" i="1">
                <a:solidFill>
                  <a:srgbClr val="00B050"/>
                </a:solidFill>
              </a:rPr>
              <a:t>+ </a:t>
            </a:r>
            <a:r>
              <a:rPr lang="pl-PL" sz="1200" b="1" i="1" smtClean="0">
                <a:solidFill>
                  <a:srgbClr val="00B050"/>
                </a:solidFill>
              </a:rPr>
              <a:t>j0,730</a:t>
            </a:r>
            <a:r>
              <a:rPr lang="pl-PL" sz="1200" i="1" smtClean="0">
                <a:solidFill>
                  <a:srgbClr val="00B050"/>
                </a:solidFill>
              </a:rPr>
              <a:t>) -(</a:t>
            </a:r>
            <a:r>
              <a:rPr lang="pl-PL" sz="1200" b="1" i="1" smtClean="0">
                <a:solidFill>
                  <a:srgbClr val="00B050"/>
                </a:solidFill>
              </a:rPr>
              <a:t>0,050 </a:t>
            </a:r>
            <a:r>
              <a:rPr lang="pl-PL" sz="1200" b="1" i="1">
                <a:solidFill>
                  <a:srgbClr val="00B050"/>
                </a:solidFill>
              </a:rPr>
              <a:t>+ </a:t>
            </a:r>
            <a:r>
              <a:rPr lang="pl-PL" sz="1200" b="1" i="1" smtClean="0">
                <a:solidFill>
                  <a:srgbClr val="00B050"/>
                </a:solidFill>
              </a:rPr>
              <a:t>j0,319</a:t>
            </a:r>
            <a:r>
              <a:rPr lang="pl-PL" sz="1200" i="1" smtClean="0">
                <a:solidFill>
                  <a:srgbClr val="00B050"/>
                </a:solidFill>
              </a:rPr>
              <a:t>)</a:t>
            </a:r>
            <a:r>
              <a:rPr lang="pl-PL" sz="1200" i="1" smtClean="0">
                <a:solidFill>
                  <a:srgbClr val="FF0000"/>
                </a:solidFill>
              </a:rPr>
              <a:t> </a:t>
            </a:r>
            <a:r>
              <a:rPr lang="pl-PL" sz="1200" i="1">
                <a:solidFill>
                  <a:srgbClr val="FF0000"/>
                </a:solidFill>
              </a:rPr>
              <a:t>=(</a:t>
            </a:r>
            <a:r>
              <a:rPr lang="pl-PL" sz="1200" b="1" i="1" smtClean="0">
                <a:solidFill>
                  <a:srgbClr val="FF0000"/>
                </a:solidFill>
              </a:rPr>
              <a:t>0,119+j0,411</a:t>
            </a:r>
            <a:r>
              <a:rPr lang="pl-PL" sz="1200" i="1" smtClean="0">
                <a:solidFill>
                  <a:srgbClr val="FF0000"/>
                </a:solidFill>
              </a:rPr>
              <a:t>)Ω/km</a:t>
            </a:r>
            <a:endParaRPr lang="pl-PL" sz="1200" i="1">
              <a:solidFill>
                <a:srgbClr val="FF0000"/>
              </a:solidFill>
            </a:endParaRPr>
          </a:p>
        </p:txBody>
      </p:sp>
      <p:sp>
        <p:nvSpPr>
          <p:cNvPr id="357" name="Txt_Z1,Z0"/>
          <p:cNvSpPr txBox="1"/>
          <p:nvPr/>
        </p:nvSpPr>
        <p:spPr>
          <a:xfrm>
            <a:off x="1453855" y="2528663"/>
            <a:ext cx="340638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pl-PL" sz="1400" b="1" i="1" smtClean="0">
                <a:solidFill>
                  <a:srgbClr val="006600"/>
                </a:solidFill>
              </a:rPr>
              <a:t>Impedancje linii w składowych symetrycznych</a:t>
            </a:r>
            <a:endParaRPr lang="pl-PL" sz="1400" b="1" i="1" dirty="0">
              <a:solidFill>
                <a:srgbClr val="006600"/>
              </a:solidFill>
            </a:endParaRPr>
          </a:p>
        </p:txBody>
      </p:sp>
      <p:sp>
        <p:nvSpPr>
          <p:cNvPr id="28" name="M_Wynik"/>
          <p:cNvSpPr/>
          <p:nvPr/>
        </p:nvSpPr>
        <p:spPr>
          <a:xfrm>
            <a:off x="5364088" y="1837264"/>
            <a:ext cx="1479572" cy="18466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pl-PL" sz="1200" i="1" smtClean="0">
                <a:solidFill>
                  <a:srgbClr val="FF0000"/>
                </a:solidFill>
              </a:rPr>
              <a:t>=(</a:t>
            </a:r>
            <a:r>
              <a:rPr lang="pl-PL" sz="1200" b="1" i="1" smtClean="0">
                <a:solidFill>
                  <a:srgbClr val="FF0000"/>
                </a:solidFill>
              </a:rPr>
              <a:t>0,050 </a:t>
            </a:r>
            <a:r>
              <a:rPr lang="pl-PL" sz="1200" b="1" i="1">
                <a:solidFill>
                  <a:srgbClr val="FF0000"/>
                </a:solidFill>
              </a:rPr>
              <a:t>+ </a:t>
            </a:r>
            <a:r>
              <a:rPr lang="pl-PL" sz="1200" b="1" i="1" smtClean="0">
                <a:solidFill>
                  <a:srgbClr val="FF0000"/>
                </a:solidFill>
              </a:rPr>
              <a:t>j0,319</a:t>
            </a:r>
            <a:r>
              <a:rPr lang="pl-PL" sz="1200" i="1" smtClean="0">
                <a:solidFill>
                  <a:srgbClr val="FF0000"/>
                </a:solidFill>
              </a:rPr>
              <a:t>) Ω/km</a:t>
            </a:r>
            <a:endParaRPr lang="pl-PL" sz="1200" i="1">
              <a:solidFill>
                <a:srgbClr val="FF0000"/>
              </a:solidFill>
            </a:endParaRPr>
          </a:p>
        </p:txBody>
      </p:sp>
      <p:graphicFrame>
        <p:nvGraphicFramePr>
          <p:cNvPr id="11" name="M_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2574898"/>
              </p:ext>
            </p:extLst>
          </p:nvPr>
        </p:nvGraphicFramePr>
        <p:xfrm>
          <a:off x="3455876" y="1690688"/>
          <a:ext cx="1711325" cy="414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587" name="Równanie" r:id="rId11" imgW="1701720" imgH="419040" progId="Equation.3">
                  <p:embed/>
                </p:oleObj>
              </mc:Choice>
              <mc:Fallback>
                <p:oleObj name="Równanie" r:id="rId11" imgW="1701720" imgH="419040" progId="Equation.3">
                  <p:embed/>
                  <p:pic>
                    <p:nvPicPr>
                      <p:cNvPr id="0" name="M'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55876" y="1690688"/>
                        <a:ext cx="1711325" cy="414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M_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121624"/>
              </p:ext>
            </p:extLst>
          </p:nvPr>
        </p:nvGraphicFramePr>
        <p:xfrm>
          <a:off x="1498600" y="1703388"/>
          <a:ext cx="1787525" cy="427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588" name="Równanie" r:id="rId13" imgW="1777680" imgH="431640" progId="Equation.3">
                  <p:embed/>
                </p:oleObj>
              </mc:Choice>
              <mc:Fallback>
                <p:oleObj name="Równanie" r:id="rId13" imgW="1777680" imgH="431640" progId="Equation.3">
                  <p:embed/>
                  <p:pic>
                    <p:nvPicPr>
                      <p:cNvPr id="0" name="M'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98600" y="1703388"/>
                        <a:ext cx="1787525" cy="427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Z_Wynik"/>
          <p:cNvSpPr/>
          <p:nvPr/>
        </p:nvSpPr>
        <p:spPr>
          <a:xfrm>
            <a:off x="6552220" y="1182693"/>
            <a:ext cx="1479572" cy="18466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pl-PL" sz="1200" i="1" smtClean="0">
                <a:solidFill>
                  <a:srgbClr val="FF0000"/>
                </a:solidFill>
              </a:rPr>
              <a:t>=(</a:t>
            </a:r>
            <a:r>
              <a:rPr lang="pl-PL" sz="1200" b="1" i="1" smtClean="0">
                <a:solidFill>
                  <a:srgbClr val="FF0000"/>
                </a:solidFill>
              </a:rPr>
              <a:t>0,169 </a:t>
            </a:r>
            <a:r>
              <a:rPr lang="pl-PL" sz="1200" b="1" i="1">
                <a:solidFill>
                  <a:srgbClr val="FF0000"/>
                </a:solidFill>
              </a:rPr>
              <a:t>+ </a:t>
            </a:r>
            <a:r>
              <a:rPr lang="pl-PL" sz="1200" b="1" i="1" smtClean="0">
                <a:solidFill>
                  <a:srgbClr val="FF0000"/>
                </a:solidFill>
              </a:rPr>
              <a:t>j0,730</a:t>
            </a:r>
            <a:r>
              <a:rPr lang="pl-PL" sz="1200" i="1" smtClean="0">
                <a:solidFill>
                  <a:srgbClr val="FF0000"/>
                </a:solidFill>
              </a:rPr>
              <a:t>) Ω/km</a:t>
            </a:r>
            <a:endParaRPr lang="pl-PL" sz="1200" i="1">
              <a:solidFill>
                <a:srgbClr val="FF0000"/>
              </a:solidFill>
            </a:endParaRPr>
          </a:p>
        </p:txBody>
      </p:sp>
      <p:graphicFrame>
        <p:nvGraphicFramePr>
          <p:cNvPr id="3" name="Z_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3401260"/>
              </p:ext>
            </p:extLst>
          </p:nvPr>
        </p:nvGraphicFramePr>
        <p:xfrm>
          <a:off x="3635896" y="1066800"/>
          <a:ext cx="2730500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589" name="Równanie" r:id="rId15" imgW="2743200" imgH="444240" progId="Equation.3">
                  <p:embed/>
                </p:oleObj>
              </mc:Choice>
              <mc:Fallback>
                <p:oleObj name="Równanie" r:id="rId15" imgW="2743200" imgH="444240" progId="Equation.3">
                  <p:embed/>
                  <p:pic>
                    <p:nvPicPr>
                      <p:cNvPr id="0" name="Z'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5896" y="1066800"/>
                        <a:ext cx="2730500" cy="415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Z_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2873954"/>
              </p:ext>
            </p:extLst>
          </p:nvPr>
        </p:nvGraphicFramePr>
        <p:xfrm>
          <a:off x="1497013" y="1074738"/>
          <a:ext cx="2125662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590" name="Równanie" r:id="rId17" imgW="2133360" imgH="431640" progId="Equation.3">
                  <p:embed/>
                </p:oleObj>
              </mc:Choice>
              <mc:Fallback>
                <p:oleObj name="Równanie" r:id="rId17" imgW="213336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97013" y="1074738"/>
                        <a:ext cx="2125662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4" name="Txt_Imp_Z,M"/>
          <p:cNvSpPr txBox="1"/>
          <p:nvPr/>
        </p:nvSpPr>
        <p:spPr>
          <a:xfrm>
            <a:off x="1453855" y="693276"/>
            <a:ext cx="3981859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pl-PL" sz="1400" b="1" i="1" smtClean="0">
                <a:solidFill>
                  <a:srgbClr val="006600"/>
                </a:solidFill>
              </a:rPr>
              <a:t>Impedancje własne i wzajemne przewodów fazowych</a:t>
            </a:r>
            <a:endParaRPr lang="pl-PL" sz="1400" b="1" i="1" dirty="0">
              <a:solidFill>
                <a:srgbClr val="006600"/>
              </a:solidFill>
            </a:endParaRPr>
          </a:p>
        </p:txBody>
      </p:sp>
      <p:sp>
        <p:nvSpPr>
          <p:cNvPr id="2" name="Tytuł"/>
          <p:cNvSpPr txBox="1">
            <a:spLocks noChangeArrowheads="1"/>
          </p:cNvSpPr>
          <p:nvPr/>
        </p:nvSpPr>
        <p:spPr bwMode="auto">
          <a:xfrm>
            <a:off x="1483425" y="260648"/>
            <a:ext cx="6941003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defTabSz="912813" eaLnBrk="0" hangingPunct="0">
              <a:defRPr/>
            </a:pPr>
            <a:r>
              <a:rPr kumimoji="1" lang="pl-PL" sz="1400" b="1" i="1" kern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Parametry impedancyjne linii 110 kV (bez uwzględnienia przewodu odgromowego)</a:t>
            </a:r>
            <a:endParaRPr kumimoji="1" lang="pl-PL" sz="1400" b="1" i="1" kern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1332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6" grpId="0"/>
      <p:bldP spid="31" grpId="0"/>
      <p:bldP spid="30" grpId="0"/>
      <p:bldP spid="29" grpId="0"/>
      <p:bldP spid="357" grpId="0"/>
      <p:bldP spid="28" grpId="0"/>
      <p:bldP spid="18" grpId="0"/>
      <p:bldP spid="35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8" name="Ziemia"/>
          <p:cNvGrpSpPr>
            <a:grpSpLocks/>
          </p:cNvGrpSpPr>
          <p:nvPr/>
        </p:nvGrpSpPr>
        <p:grpSpPr bwMode="auto">
          <a:xfrm>
            <a:off x="3256309" y="5877272"/>
            <a:ext cx="3763963" cy="36204"/>
            <a:chOff x="3271" y="11442"/>
            <a:chExt cx="5928" cy="57"/>
          </a:xfrm>
        </p:grpSpPr>
        <p:sp>
          <p:nvSpPr>
            <p:cNvPr id="589" name="AutoShape 440"/>
            <p:cNvSpPr>
              <a:spLocks noChangeShapeType="1"/>
            </p:cNvSpPr>
            <p:nvPr/>
          </p:nvSpPr>
          <p:spPr bwMode="auto">
            <a:xfrm>
              <a:off x="3271" y="11442"/>
              <a:ext cx="5928" cy="1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90" name="AutoShape 439"/>
            <p:cNvSpPr>
              <a:spLocks noChangeShapeType="1"/>
            </p:cNvSpPr>
            <p:nvPr/>
          </p:nvSpPr>
          <p:spPr bwMode="auto">
            <a:xfrm flipH="1">
              <a:off x="3328" y="11442"/>
              <a:ext cx="57" cy="5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91" name="AutoShape 438"/>
            <p:cNvSpPr>
              <a:spLocks noChangeShapeType="1"/>
            </p:cNvSpPr>
            <p:nvPr/>
          </p:nvSpPr>
          <p:spPr bwMode="auto">
            <a:xfrm flipH="1">
              <a:off x="3556" y="11442"/>
              <a:ext cx="57" cy="5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92" name="AutoShape 437"/>
            <p:cNvSpPr>
              <a:spLocks noChangeShapeType="1"/>
            </p:cNvSpPr>
            <p:nvPr/>
          </p:nvSpPr>
          <p:spPr bwMode="auto">
            <a:xfrm flipH="1">
              <a:off x="3796" y="11442"/>
              <a:ext cx="57" cy="5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93" name="AutoShape 436"/>
            <p:cNvSpPr>
              <a:spLocks noChangeShapeType="1"/>
            </p:cNvSpPr>
            <p:nvPr/>
          </p:nvSpPr>
          <p:spPr bwMode="auto">
            <a:xfrm flipH="1">
              <a:off x="4012" y="11442"/>
              <a:ext cx="57" cy="5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94" name="AutoShape 435"/>
            <p:cNvSpPr>
              <a:spLocks noChangeShapeType="1"/>
            </p:cNvSpPr>
            <p:nvPr/>
          </p:nvSpPr>
          <p:spPr bwMode="auto">
            <a:xfrm flipH="1">
              <a:off x="4240" y="11442"/>
              <a:ext cx="57" cy="5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95" name="AutoShape 434"/>
            <p:cNvSpPr>
              <a:spLocks noChangeShapeType="1"/>
            </p:cNvSpPr>
            <p:nvPr/>
          </p:nvSpPr>
          <p:spPr bwMode="auto">
            <a:xfrm flipH="1">
              <a:off x="4468" y="11442"/>
              <a:ext cx="57" cy="5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96" name="AutoShape 433"/>
            <p:cNvSpPr>
              <a:spLocks noChangeShapeType="1"/>
            </p:cNvSpPr>
            <p:nvPr/>
          </p:nvSpPr>
          <p:spPr bwMode="auto">
            <a:xfrm flipH="1">
              <a:off x="4696" y="11442"/>
              <a:ext cx="57" cy="5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97" name="AutoShape 432"/>
            <p:cNvSpPr>
              <a:spLocks noChangeShapeType="1"/>
            </p:cNvSpPr>
            <p:nvPr/>
          </p:nvSpPr>
          <p:spPr bwMode="auto">
            <a:xfrm flipH="1">
              <a:off x="4924" y="11442"/>
              <a:ext cx="57" cy="5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98" name="AutoShape 431"/>
            <p:cNvSpPr>
              <a:spLocks noChangeShapeType="1"/>
            </p:cNvSpPr>
            <p:nvPr/>
          </p:nvSpPr>
          <p:spPr bwMode="auto">
            <a:xfrm flipH="1">
              <a:off x="5152" y="11442"/>
              <a:ext cx="57" cy="5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99" name="AutoShape 430"/>
            <p:cNvSpPr>
              <a:spLocks noChangeShapeType="1"/>
            </p:cNvSpPr>
            <p:nvPr/>
          </p:nvSpPr>
          <p:spPr bwMode="auto">
            <a:xfrm flipH="1">
              <a:off x="5380" y="11442"/>
              <a:ext cx="57" cy="5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00" name="AutoShape 429"/>
            <p:cNvSpPr>
              <a:spLocks noChangeShapeType="1"/>
            </p:cNvSpPr>
            <p:nvPr/>
          </p:nvSpPr>
          <p:spPr bwMode="auto">
            <a:xfrm flipH="1">
              <a:off x="5608" y="11442"/>
              <a:ext cx="57" cy="5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01" name="AutoShape 428"/>
            <p:cNvSpPr>
              <a:spLocks noChangeShapeType="1"/>
            </p:cNvSpPr>
            <p:nvPr/>
          </p:nvSpPr>
          <p:spPr bwMode="auto">
            <a:xfrm flipH="1">
              <a:off x="5836" y="11442"/>
              <a:ext cx="57" cy="5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02" name="AutoShape 427"/>
            <p:cNvSpPr>
              <a:spLocks noChangeShapeType="1"/>
            </p:cNvSpPr>
            <p:nvPr/>
          </p:nvSpPr>
          <p:spPr bwMode="auto">
            <a:xfrm flipH="1">
              <a:off x="6064" y="11442"/>
              <a:ext cx="57" cy="5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03" name="AutoShape 426"/>
            <p:cNvSpPr>
              <a:spLocks noChangeShapeType="1"/>
            </p:cNvSpPr>
            <p:nvPr/>
          </p:nvSpPr>
          <p:spPr bwMode="auto">
            <a:xfrm flipH="1">
              <a:off x="6292" y="11442"/>
              <a:ext cx="57" cy="5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04" name="AutoShape 425"/>
            <p:cNvSpPr>
              <a:spLocks noChangeShapeType="1"/>
            </p:cNvSpPr>
            <p:nvPr/>
          </p:nvSpPr>
          <p:spPr bwMode="auto">
            <a:xfrm flipH="1">
              <a:off x="6520" y="11442"/>
              <a:ext cx="57" cy="5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05" name="AutoShape 424"/>
            <p:cNvSpPr>
              <a:spLocks noChangeShapeType="1"/>
            </p:cNvSpPr>
            <p:nvPr/>
          </p:nvSpPr>
          <p:spPr bwMode="auto">
            <a:xfrm flipH="1">
              <a:off x="6748" y="11442"/>
              <a:ext cx="57" cy="5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06" name="AutoShape 423"/>
            <p:cNvSpPr>
              <a:spLocks noChangeShapeType="1"/>
            </p:cNvSpPr>
            <p:nvPr/>
          </p:nvSpPr>
          <p:spPr bwMode="auto">
            <a:xfrm flipH="1">
              <a:off x="6976" y="11442"/>
              <a:ext cx="57" cy="5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07" name="AutoShape 422"/>
            <p:cNvSpPr>
              <a:spLocks noChangeShapeType="1"/>
            </p:cNvSpPr>
            <p:nvPr/>
          </p:nvSpPr>
          <p:spPr bwMode="auto">
            <a:xfrm flipH="1">
              <a:off x="7204" y="11442"/>
              <a:ext cx="57" cy="5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08" name="AutoShape 421"/>
            <p:cNvSpPr>
              <a:spLocks noChangeShapeType="1"/>
            </p:cNvSpPr>
            <p:nvPr/>
          </p:nvSpPr>
          <p:spPr bwMode="auto">
            <a:xfrm flipH="1">
              <a:off x="7432" y="11442"/>
              <a:ext cx="57" cy="5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09" name="AutoShape 420"/>
            <p:cNvSpPr>
              <a:spLocks noChangeShapeType="1"/>
            </p:cNvSpPr>
            <p:nvPr/>
          </p:nvSpPr>
          <p:spPr bwMode="auto">
            <a:xfrm flipH="1">
              <a:off x="7660" y="11442"/>
              <a:ext cx="57" cy="5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10" name="AutoShape 419"/>
            <p:cNvSpPr>
              <a:spLocks noChangeShapeType="1"/>
            </p:cNvSpPr>
            <p:nvPr/>
          </p:nvSpPr>
          <p:spPr bwMode="auto">
            <a:xfrm flipH="1">
              <a:off x="7888" y="11442"/>
              <a:ext cx="57" cy="5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11" name="AutoShape 418"/>
            <p:cNvSpPr>
              <a:spLocks noChangeShapeType="1"/>
            </p:cNvSpPr>
            <p:nvPr/>
          </p:nvSpPr>
          <p:spPr bwMode="auto">
            <a:xfrm flipH="1">
              <a:off x="8116" y="11442"/>
              <a:ext cx="57" cy="5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12" name="AutoShape 417"/>
            <p:cNvSpPr>
              <a:spLocks noChangeShapeType="1"/>
            </p:cNvSpPr>
            <p:nvPr/>
          </p:nvSpPr>
          <p:spPr bwMode="auto">
            <a:xfrm flipH="1">
              <a:off x="8344" y="11442"/>
              <a:ext cx="57" cy="5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13" name="AutoShape 416"/>
            <p:cNvSpPr>
              <a:spLocks noChangeShapeType="1"/>
            </p:cNvSpPr>
            <p:nvPr/>
          </p:nvSpPr>
          <p:spPr bwMode="auto">
            <a:xfrm flipH="1">
              <a:off x="8572" y="11442"/>
              <a:ext cx="57" cy="5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14" name="AutoShape 415"/>
            <p:cNvSpPr>
              <a:spLocks noChangeShapeType="1"/>
            </p:cNvSpPr>
            <p:nvPr/>
          </p:nvSpPr>
          <p:spPr bwMode="auto">
            <a:xfrm flipH="1">
              <a:off x="8800" y="11442"/>
              <a:ext cx="57" cy="5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15" name="AutoShape 414"/>
            <p:cNvSpPr>
              <a:spLocks noChangeShapeType="1"/>
            </p:cNvSpPr>
            <p:nvPr/>
          </p:nvSpPr>
          <p:spPr bwMode="auto">
            <a:xfrm flipH="1">
              <a:off x="9028" y="11442"/>
              <a:ext cx="57" cy="5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grpSp>
        <p:nvGrpSpPr>
          <p:cNvPr id="24" name="n_Odgr-I,II"/>
          <p:cNvGrpSpPr/>
          <p:nvPr/>
        </p:nvGrpSpPr>
        <p:grpSpPr>
          <a:xfrm>
            <a:off x="5652119" y="944724"/>
            <a:ext cx="1153121" cy="3636404"/>
            <a:chOff x="5652119" y="944724"/>
            <a:chExt cx="1153121" cy="3636404"/>
          </a:xfrm>
        </p:grpSpPr>
        <p:sp>
          <p:nvSpPr>
            <p:cNvPr id="658" name="Arc 53"/>
            <p:cNvSpPr>
              <a:spLocks/>
            </p:cNvSpPr>
            <p:nvPr/>
          </p:nvSpPr>
          <p:spPr bwMode="auto">
            <a:xfrm>
              <a:off x="5976156" y="944724"/>
              <a:ext cx="180020" cy="1332148"/>
            </a:xfrm>
            <a:custGeom>
              <a:avLst/>
              <a:gdLst>
                <a:gd name="G0" fmla="+- 184 0 0"/>
                <a:gd name="G1" fmla="+- 21600 0 0"/>
                <a:gd name="G2" fmla="+- 21600 0 0"/>
                <a:gd name="T0" fmla="*/ 184 w 21784"/>
                <a:gd name="T1" fmla="*/ 0 h 43200"/>
                <a:gd name="T2" fmla="*/ 0 w 21784"/>
                <a:gd name="T3" fmla="*/ 43199 h 43200"/>
                <a:gd name="T4" fmla="*/ 184 w 21784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784" h="43200" fill="none" extrusionOk="0">
                  <a:moveTo>
                    <a:pt x="183" y="0"/>
                  </a:moveTo>
                  <a:cubicBezTo>
                    <a:pt x="12113" y="0"/>
                    <a:pt x="21784" y="9670"/>
                    <a:pt x="21784" y="21600"/>
                  </a:cubicBezTo>
                  <a:cubicBezTo>
                    <a:pt x="21784" y="33529"/>
                    <a:pt x="12113" y="43200"/>
                    <a:pt x="184" y="43200"/>
                  </a:cubicBezTo>
                  <a:cubicBezTo>
                    <a:pt x="122" y="43200"/>
                    <a:pt x="61" y="43199"/>
                    <a:pt x="-1" y="43199"/>
                  </a:cubicBezTo>
                </a:path>
                <a:path w="21784" h="43200" stroke="0" extrusionOk="0">
                  <a:moveTo>
                    <a:pt x="183" y="0"/>
                  </a:moveTo>
                  <a:cubicBezTo>
                    <a:pt x="12113" y="0"/>
                    <a:pt x="21784" y="9670"/>
                    <a:pt x="21784" y="21600"/>
                  </a:cubicBezTo>
                  <a:cubicBezTo>
                    <a:pt x="21784" y="33529"/>
                    <a:pt x="12113" y="43200"/>
                    <a:pt x="184" y="43200"/>
                  </a:cubicBezTo>
                  <a:cubicBezTo>
                    <a:pt x="122" y="43200"/>
                    <a:pt x="61" y="43199"/>
                    <a:pt x="-1" y="43199"/>
                  </a:cubicBezTo>
                  <a:lnTo>
                    <a:pt x="184" y="2160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 type="stealth" w="med" len="sm"/>
              <a:tailEnd type="stealth" w="med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33" name="Text Box 389"/>
            <p:cNvSpPr txBox="1">
              <a:spLocks noChangeArrowheads="1"/>
            </p:cNvSpPr>
            <p:nvPr/>
          </p:nvSpPr>
          <p:spPr bwMode="auto">
            <a:xfrm>
              <a:off x="5703032" y="2997659"/>
              <a:ext cx="109004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sz="1400" b="1" i="1" u="sng" strike="noStrike" cap="none" normalizeH="0" baseline="0" smtClean="0">
                  <a:ln>
                    <a:noFill/>
                  </a:ln>
                  <a:solidFill>
                    <a:srgbClr val="0070C0"/>
                  </a:solidFill>
                  <a:effectLst/>
                  <a:latin typeface="Arial" pitchFamily="34" charset="0"/>
                  <a:ea typeface="Times New Roman" pitchFamily="18" charset="0"/>
                </a:rPr>
                <a:t>n</a:t>
              </a:r>
              <a:endParaRPr kumimoji="0" lang="pl-PL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640" name="Arc 53"/>
            <p:cNvSpPr>
              <a:spLocks/>
            </p:cNvSpPr>
            <p:nvPr/>
          </p:nvSpPr>
          <p:spPr bwMode="auto">
            <a:xfrm>
              <a:off x="6084168" y="944724"/>
              <a:ext cx="180020" cy="1836204"/>
            </a:xfrm>
            <a:custGeom>
              <a:avLst/>
              <a:gdLst>
                <a:gd name="G0" fmla="+- 184 0 0"/>
                <a:gd name="G1" fmla="+- 21600 0 0"/>
                <a:gd name="G2" fmla="+- 21600 0 0"/>
                <a:gd name="T0" fmla="*/ 184 w 21784"/>
                <a:gd name="T1" fmla="*/ 0 h 43200"/>
                <a:gd name="T2" fmla="*/ 0 w 21784"/>
                <a:gd name="T3" fmla="*/ 43199 h 43200"/>
                <a:gd name="T4" fmla="*/ 184 w 21784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784" h="43200" fill="none" extrusionOk="0">
                  <a:moveTo>
                    <a:pt x="183" y="0"/>
                  </a:moveTo>
                  <a:cubicBezTo>
                    <a:pt x="12113" y="0"/>
                    <a:pt x="21784" y="9670"/>
                    <a:pt x="21784" y="21600"/>
                  </a:cubicBezTo>
                  <a:cubicBezTo>
                    <a:pt x="21784" y="33529"/>
                    <a:pt x="12113" y="43200"/>
                    <a:pt x="184" y="43200"/>
                  </a:cubicBezTo>
                  <a:cubicBezTo>
                    <a:pt x="122" y="43200"/>
                    <a:pt x="61" y="43199"/>
                    <a:pt x="-1" y="43199"/>
                  </a:cubicBezTo>
                </a:path>
                <a:path w="21784" h="43200" stroke="0" extrusionOk="0">
                  <a:moveTo>
                    <a:pt x="183" y="0"/>
                  </a:moveTo>
                  <a:cubicBezTo>
                    <a:pt x="12113" y="0"/>
                    <a:pt x="21784" y="9670"/>
                    <a:pt x="21784" y="21600"/>
                  </a:cubicBezTo>
                  <a:cubicBezTo>
                    <a:pt x="21784" y="33529"/>
                    <a:pt x="12113" y="43200"/>
                    <a:pt x="184" y="43200"/>
                  </a:cubicBezTo>
                  <a:cubicBezTo>
                    <a:pt x="122" y="43200"/>
                    <a:pt x="61" y="43199"/>
                    <a:pt x="-1" y="43199"/>
                  </a:cubicBezTo>
                  <a:lnTo>
                    <a:pt x="184" y="2160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 type="stealth" w="med" len="sm"/>
              <a:tailEnd type="stealth" w="med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56" name="Arc 53"/>
            <p:cNvSpPr>
              <a:spLocks/>
            </p:cNvSpPr>
            <p:nvPr/>
          </p:nvSpPr>
          <p:spPr bwMode="auto">
            <a:xfrm flipH="1">
              <a:off x="5652119" y="944724"/>
              <a:ext cx="288033" cy="3636404"/>
            </a:xfrm>
            <a:custGeom>
              <a:avLst/>
              <a:gdLst>
                <a:gd name="G0" fmla="+- 184 0 0"/>
                <a:gd name="G1" fmla="+- 21600 0 0"/>
                <a:gd name="G2" fmla="+- 21600 0 0"/>
                <a:gd name="T0" fmla="*/ 184 w 21784"/>
                <a:gd name="T1" fmla="*/ 0 h 43200"/>
                <a:gd name="T2" fmla="*/ 0 w 21784"/>
                <a:gd name="T3" fmla="*/ 43199 h 43200"/>
                <a:gd name="T4" fmla="*/ 184 w 21784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784" h="43200" fill="none" extrusionOk="0">
                  <a:moveTo>
                    <a:pt x="183" y="0"/>
                  </a:moveTo>
                  <a:cubicBezTo>
                    <a:pt x="12113" y="0"/>
                    <a:pt x="21784" y="9670"/>
                    <a:pt x="21784" y="21600"/>
                  </a:cubicBezTo>
                  <a:cubicBezTo>
                    <a:pt x="21784" y="33529"/>
                    <a:pt x="12113" y="43200"/>
                    <a:pt x="184" y="43200"/>
                  </a:cubicBezTo>
                  <a:cubicBezTo>
                    <a:pt x="122" y="43200"/>
                    <a:pt x="61" y="43199"/>
                    <a:pt x="-1" y="43199"/>
                  </a:cubicBezTo>
                </a:path>
                <a:path w="21784" h="43200" stroke="0" extrusionOk="0">
                  <a:moveTo>
                    <a:pt x="183" y="0"/>
                  </a:moveTo>
                  <a:cubicBezTo>
                    <a:pt x="12113" y="0"/>
                    <a:pt x="21784" y="9670"/>
                    <a:pt x="21784" y="21600"/>
                  </a:cubicBezTo>
                  <a:cubicBezTo>
                    <a:pt x="21784" y="33529"/>
                    <a:pt x="12113" y="43200"/>
                    <a:pt x="184" y="43200"/>
                  </a:cubicBezTo>
                  <a:cubicBezTo>
                    <a:pt x="122" y="43200"/>
                    <a:pt x="61" y="43199"/>
                    <a:pt x="-1" y="43199"/>
                  </a:cubicBezTo>
                  <a:lnTo>
                    <a:pt x="184" y="2160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 type="stealth" w="med" len="sm"/>
              <a:tailEnd type="stealth" w="med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57" name="Arc 53"/>
            <p:cNvSpPr>
              <a:spLocks/>
            </p:cNvSpPr>
            <p:nvPr/>
          </p:nvSpPr>
          <p:spPr bwMode="auto">
            <a:xfrm>
              <a:off x="5940152" y="944724"/>
              <a:ext cx="108012" cy="792088"/>
            </a:xfrm>
            <a:custGeom>
              <a:avLst/>
              <a:gdLst>
                <a:gd name="G0" fmla="+- 184 0 0"/>
                <a:gd name="G1" fmla="+- 21600 0 0"/>
                <a:gd name="G2" fmla="+- 21600 0 0"/>
                <a:gd name="T0" fmla="*/ 184 w 21784"/>
                <a:gd name="T1" fmla="*/ 0 h 43200"/>
                <a:gd name="T2" fmla="*/ 0 w 21784"/>
                <a:gd name="T3" fmla="*/ 43199 h 43200"/>
                <a:gd name="T4" fmla="*/ 184 w 21784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784" h="43200" fill="none" extrusionOk="0">
                  <a:moveTo>
                    <a:pt x="183" y="0"/>
                  </a:moveTo>
                  <a:cubicBezTo>
                    <a:pt x="12113" y="0"/>
                    <a:pt x="21784" y="9670"/>
                    <a:pt x="21784" y="21600"/>
                  </a:cubicBezTo>
                  <a:cubicBezTo>
                    <a:pt x="21784" y="33529"/>
                    <a:pt x="12113" y="43200"/>
                    <a:pt x="184" y="43200"/>
                  </a:cubicBezTo>
                  <a:cubicBezTo>
                    <a:pt x="122" y="43200"/>
                    <a:pt x="61" y="43199"/>
                    <a:pt x="-1" y="43199"/>
                  </a:cubicBezTo>
                </a:path>
                <a:path w="21784" h="43200" stroke="0" extrusionOk="0">
                  <a:moveTo>
                    <a:pt x="183" y="0"/>
                  </a:moveTo>
                  <a:cubicBezTo>
                    <a:pt x="12113" y="0"/>
                    <a:pt x="21784" y="9670"/>
                    <a:pt x="21784" y="21600"/>
                  </a:cubicBezTo>
                  <a:cubicBezTo>
                    <a:pt x="21784" y="33529"/>
                    <a:pt x="12113" y="43200"/>
                    <a:pt x="184" y="43200"/>
                  </a:cubicBezTo>
                  <a:cubicBezTo>
                    <a:pt x="122" y="43200"/>
                    <a:pt x="61" y="43199"/>
                    <a:pt x="-1" y="43199"/>
                  </a:cubicBezTo>
                  <a:lnTo>
                    <a:pt x="184" y="2160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 type="stealth" w="med" len="sm"/>
              <a:tailEnd type="stealth" w="med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59" name="Arc 53"/>
            <p:cNvSpPr>
              <a:spLocks/>
            </p:cNvSpPr>
            <p:nvPr/>
          </p:nvSpPr>
          <p:spPr bwMode="auto">
            <a:xfrm>
              <a:off x="6435824" y="1304764"/>
              <a:ext cx="368424" cy="3276364"/>
            </a:xfrm>
            <a:custGeom>
              <a:avLst/>
              <a:gdLst>
                <a:gd name="G0" fmla="+- 184 0 0"/>
                <a:gd name="G1" fmla="+- 21600 0 0"/>
                <a:gd name="G2" fmla="+- 21600 0 0"/>
                <a:gd name="T0" fmla="*/ 184 w 21784"/>
                <a:gd name="T1" fmla="*/ 0 h 43200"/>
                <a:gd name="T2" fmla="*/ 0 w 21784"/>
                <a:gd name="T3" fmla="*/ 43199 h 43200"/>
                <a:gd name="T4" fmla="*/ 184 w 21784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784" h="43200" fill="none" extrusionOk="0">
                  <a:moveTo>
                    <a:pt x="183" y="0"/>
                  </a:moveTo>
                  <a:cubicBezTo>
                    <a:pt x="12113" y="0"/>
                    <a:pt x="21784" y="9670"/>
                    <a:pt x="21784" y="21600"/>
                  </a:cubicBezTo>
                  <a:cubicBezTo>
                    <a:pt x="21784" y="33529"/>
                    <a:pt x="12113" y="43200"/>
                    <a:pt x="184" y="43200"/>
                  </a:cubicBezTo>
                  <a:cubicBezTo>
                    <a:pt x="122" y="43200"/>
                    <a:pt x="61" y="43199"/>
                    <a:pt x="-1" y="43199"/>
                  </a:cubicBezTo>
                </a:path>
                <a:path w="21784" h="43200" stroke="0" extrusionOk="0">
                  <a:moveTo>
                    <a:pt x="183" y="0"/>
                  </a:moveTo>
                  <a:cubicBezTo>
                    <a:pt x="12113" y="0"/>
                    <a:pt x="21784" y="9670"/>
                    <a:pt x="21784" y="21600"/>
                  </a:cubicBezTo>
                  <a:cubicBezTo>
                    <a:pt x="21784" y="33529"/>
                    <a:pt x="12113" y="43200"/>
                    <a:pt x="184" y="43200"/>
                  </a:cubicBezTo>
                  <a:cubicBezTo>
                    <a:pt x="122" y="43200"/>
                    <a:pt x="61" y="43199"/>
                    <a:pt x="-1" y="43199"/>
                  </a:cubicBezTo>
                  <a:lnTo>
                    <a:pt x="184" y="2160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 type="stealth" w="med" len="sm"/>
              <a:tailEnd type="stealth" w="med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60" name="Arc 53"/>
            <p:cNvSpPr>
              <a:spLocks/>
            </p:cNvSpPr>
            <p:nvPr/>
          </p:nvSpPr>
          <p:spPr bwMode="auto">
            <a:xfrm>
              <a:off x="6300192" y="1304764"/>
              <a:ext cx="180020" cy="2196244"/>
            </a:xfrm>
            <a:custGeom>
              <a:avLst/>
              <a:gdLst>
                <a:gd name="G0" fmla="+- 184 0 0"/>
                <a:gd name="G1" fmla="+- 21600 0 0"/>
                <a:gd name="G2" fmla="+- 21600 0 0"/>
                <a:gd name="T0" fmla="*/ 184 w 21784"/>
                <a:gd name="T1" fmla="*/ 0 h 43200"/>
                <a:gd name="T2" fmla="*/ 0 w 21784"/>
                <a:gd name="T3" fmla="*/ 43199 h 43200"/>
                <a:gd name="T4" fmla="*/ 184 w 21784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784" h="43200" fill="none" extrusionOk="0">
                  <a:moveTo>
                    <a:pt x="183" y="0"/>
                  </a:moveTo>
                  <a:cubicBezTo>
                    <a:pt x="12113" y="0"/>
                    <a:pt x="21784" y="9670"/>
                    <a:pt x="21784" y="21600"/>
                  </a:cubicBezTo>
                  <a:cubicBezTo>
                    <a:pt x="21784" y="33529"/>
                    <a:pt x="12113" y="43200"/>
                    <a:pt x="184" y="43200"/>
                  </a:cubicBezTo>
                  <a:cubicBezTo>
                    <a:pt x="122" y="43200"/>
                    <a:pt x="61" y="43199"/>
                    <a:pt x="-1" y="43199"/>
                  </a:cubicBezTo>
                </a:path>
                <a:path w="21784" h="43200" stroke="0" extrusionOk="0">
                  <a:moveTo>
                    <a:pt x="183" y="0"/>
                  </a:moveTo>
                  <a:cubicBezTo>
                    <a:pt x="12113" y="0"/>
                    <a:pt x="21784" y="9670"/>
                    <a:pt x="21784" y="21600"/>
                  </a:cubicBezTo>
                  <a:cubicBezTo>
                    <a:pt x="21784" y="33529"/>
                    <a:pt x="12113" y="43200"/>
                    <a:pt x="184" y="43200"/>
                  </a:cubicBezTo>
                  <a:cubicBezTo>
                    <a:pt x="122" y="43200"/>
                    <a:pt x="61" y="43199"/>
                    <a:pt x="-1" y="43199"/>
                  </a:cubicBezTo>
                  <a:lnTo>
                    <a:pt x="184" y="2160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 type="stealth" w="med" len="sm"/>
              <a:tailEnd type="stealth" w="med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61" name="Text Box 389"/>
            <p:cNvSpPr txBox="1">
              <a:spLocks noChangeArrowheads="1"/>
            </p:cNvSpPr>
            <p:nvPr/>
          </p:nvSpPr>
          <p:spPr bwMode="auto">
            <a:xfrm>
              <a:off x="5855432" y="1304764"/>
              <a:ext cx="109004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sz="1400" b="1" i="1" u="sng" strike="noStrike" cap="none" normalizeH="0" baseline="0" smtClean="0">
                  <a:ln>
                    <a:noFill/>
                  </a:ln>
                  <a:solidFill>
                    <a:srgbClr val="0070C0"/>
                  </a:solidFill>
                  <a:effectLst/>
                  <a:latin typeface="Arial" pitchFamily="34" charset="0"/>
                  <a:ea typeface="Times New Roman" pitchFamily="18" charset="0"/>
                </a:rPr>
                <a:t>n</a:t>
              </a:r>
              <a:endParaRPr kumimoji="0" lang="pl-PL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662" name="Text Box 389"/>
            <p:cNvSpPr txBox="1">
              <a:spLocks noChangeArrowheads="1"/>
            </p:cNvSpPr>
            <p:nvPr/>
          </p:nvSpPr>
          <p:spPr bwMode="auto">
            <a:xfrm>
              <a:off x="6007832" y="1457164"/>
              <a:ext cx="109004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sz="1400" b="1" i="1" u="sng" strike="noStrike" cap="none" normalizeH="0" baseline="0" smtClean="0">
                  <a:ln>
                    <a:noFill/>
                  </a:ln>
                  <a:solidFill>
                    <a:srgbClr val="0070C0"/>
                  </a:solidFill>
                  <a:effectLst/>
                  <a:latin typeface="Arial" pitchFamily="34" charset="0"/>
                  <a:ea typeface="Times New Roman" pitchFamily="18" charset="0"/>
                </a:rPr>
                <a:t>n</a:t>
              </a:r>
              <a:endParaRPr kumimoji="0" lang="pl-PL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663" name="Text Box 389"/>
            <p:cNvSpPr txBox="1">
              <a:spLocks noChangeArrowheads="1"/>
            </p:cNvSpPr>
            <p:nvPr/>
          </p:nvSpPr>
          <p:spPr bwMode="auto">
            <a:xfrm>
              <a:off x="5976156" y="1845404"/>
              <a:ext cx="109004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sz="1400" b="1" i="1" u="sng" strike="noStrike" cap="none" normalizeH="0" baseline="0" smtClean="0">
                  <a:ln>
                    <a:noFill/>
                  </a:ln>
                  <a:solidFill>
                    <a:srgbClr val="0070C0"/>
                  </a:solidFill>
                  <a:effectLst/>
                  <a:latin typeface="Arial" pitchFamily="34" charset="0"/>
                  <a:ea typeface="Times New Roman" pitchFamily="18" charset="0"/>
                </a:rPr>
                <a:t>n</a:t>
              </a:r>
              <a:endParaRPr kumimoji="0" lang="pl-PL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664" name="Text Box 389"/>
            <p:cNvSpPr txBox="1">
              <a:spLocks noChangeArrowheads="1"/>
            </p:cNvSpPr>
            <p:nvPr/>
          </p:nvSpPr>
          <p:spPr bwMode="auto">
            <a:xfrm>
              <a:off x="6084168" y="2385464"/>
              <a:ext cx="109004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sz="1400" b="1" i="1" u="sng" strike="noStrike" cap="none" normalizeH="0" baseline="0" smtClean="0">
                  <a:ln>
                    <a:noFill/>
                  </a:ln>
                  <a:solidFill>
                    <a:srgbClr val="0070C0"/>
                  </a:solidFill>
                  <a:effectLst/>
                  <a:latin typeface="Arial" pitchFamily="34" charset="0"/>
                  <a:ea typeface="Times New Roman" pitchFamily="18" charset="0"/>
                </a:rPr>
                <a:t>n</a:t>
              </a:r>
              <a:endParaRPr kumimoji="0" lang="pl-PL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665" name="Text Box 389"/>
            <p:cNvSpPr txBox="1">
              <a:spLocks noChangeArrowheads="1"/>
            </p:cNvSpPr>
            <p:nvPr/>
          </p:nvSpPr>
          <p:spPr bwMode="auto">
            <a:xfrm>
              <a:off x="6299200" y="2888940"/>
              <a:ext cx="109004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sz="1400" b="1" i="1" u="sng" strike="noStrike" cap="none" normalizeH="0" baseline="0" smtClean="0">
                  <a:ln>
                    <a:noFill/>
                  </a:ln>
                  <a:solidFill>
                    <a:srgbClr val="0070C0"/>
                  </a:solidFill>
                  <a:effectLst/>
                  <a:latin typeface="Arial" pitchFamily="34" charset="0"/>
                  <a:ea typeface="Times New Roman" pitchFamily="18" charset="0"/>
                </a:rPr>
                <a:t>n</a:t>
              </a:r>
              <a:endParaRPr kumimoji="0" lang="pl-PL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666" name="Text Box 389"/>
            <p:cNvSpPr txBox="1">
              <a:spLocks noChangeArrowheads="1"/>
            </p:cNvSpPr>
            <p:nvPr/>
          </p:nvSpPr>
          <p:spPr bwMode="auto">
            <a:xfrm>
              <a:off x="6696236" y="2853516"/>
              <a:ext cx="109004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sz="1400" b="1" i="1" u="sng" strike="noStrike" cap="none" normalizeH="0" baseline="0" smtClean="0">
                  <a:ln>
                    <a:noFill/>
                  </a:ln>
                  <a:solidFill>
                    <a:srgbClr val="0070C0"/>
                  </a:solidFill>
                  <a:effectLst/>
                  <a:latin typeface="Arial" pitchFamily="34" charset="0"/>
                  <a:ea typeface="Times New Roman" pitchFamily="18" charset="0"/>
                </a:rPr>
                <a:t>n</a:t>
              </a:r>
              <a:endParaRPr kumimoji="0" lang="pl-PL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grpSp>
        <p:nvGrpSpPr>
          <p:cNvPr id="22" name="W_I-II"/>
          <p:cNvGrpSpPr/>
          <p:nvPr/>
        </p:nvGrpSpPr>
        <p:grpSpPr>
          <a:xfrm>
            <a:off x="4489639" y="1808820"/>
            <a:ext cx="997689" cy="2736304"/>
            <a:chOff x="4448760" y="1808820"/>
            <a:chExt cx="997689" cy="2736304"/>
          </a:xfrm>
        </p:grpSpPr>
        <p:sp>
          <p:nvSpPr>
            <p:cNvPr id="638" name="Arc 53"/>
            <p:cNvSpPr>
              <a:spLocks/>
            </p:cNvSpPr>
            <p:nvPr/>
          </p:nvSpPr>
          <p:spPr bwMode="auto">
            <a:xfrm flipH="1">
              <a:off x="4639131" y="1808820"/>
              <a:ext cx="216025" cy="2736304"/>
            </a:xfrm>
            <a:custGeom>
              <a:avLst/>
              <a:gdLst>
                <a:gd name="G0" fmla="+- 184 0 0"/>
                <a:gd name="G1" fmla="+- 21600 0 0"/>
                <a:gd name="G2" fmla="+- 21600 0 0"/>
                <a:gd name="T0" fmla="*/ 184 w 21784"/>
                <a:gd name="T1" fmla="*/ 0 h 43200"/>
                <a:gd name="T2" fmla="*/ 0 w 21784"/>
                <a:gd name="T3" fmla="*/ 43199 h 43200"/>
                <a:gd name="T4" fmla="*/ 184 w 21784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784" h="43200" fill="none" extrusionOk="0">
                  <a:moveTo>
                    <a:pt x="183" y="0"/>
                  </a:moveTo>
                  <a:cubicBezTo>
                    <a:pt x="12113" y="0"/>
                    <a:pt x="21784" y="9670"/>
                    <a:pt x="21784" y="21600"/>
                  </a:cubicBezTo>
                  <a:cubicBezTo>
                    <a:pt x="21784" y="33529"/>
                    <a:pt x="12113" y="43200"/>
                    <a:pt x="184" y="43200"/>
                  </a:cubicBezTo>
                  <a:cubicBezTo>
                    <a:pt x="122" y="43200"/>
                    <a:pt x="61" y="43199"/>
                    <a:pt x="-1" y="43199"/>
                  </a:cubicBezTo>
                </a:path>
                <a:path w="21784" h="43200" stroke="0" extrusionOk="0">
                  <a:moveTo>
                    <a:pt x="183" y="0"/>
                  </a:moveTo>
                  <a:cubicBezTo>
                    <a:pt x="12113" y="0"/>
                    <a:pt x="21784" y="9670"/>
                    <a:pt x="21784" y="21600"/>
                  </a:cubicBezTo>
                  <a:cubicBezTo>
                    <a:pt x="21784" y="33529"/>
                    <a:pt x="12113" y="43200"/>
                    <a:pt x="184" y="43200"/>
                  </a:cubicBezTo>
                  <a:cubicBezTo>
                    <a:pt x="122" y="43200"/>
                    <a:pt x="61" y="43199"/>
                    <a:pt x="-1" y="43199"/>
                  </a:cubicBezTo>
                  <a:lnTo>
                    <a:pt x="184" y="2160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 type="stealth" w="med" len="sm"/>
              <a:tailEnd type="stealth" w="med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47" name="Text Box 389"/>
            <p:cNvSpPr txBox="1">
              <a:spLocks noChangeArrowheads="1"/>
            </p:cNvSpPr>
            <p:nvPr/>
          </p:nvSpPr>
          <p:spPr bwMode="auto">
            <a:xfrm>
              <a:off x="4448760" y="2997532"/>
              <a:ext cx="169918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pl-PL" sz="1400" b="1" i="1" u="sng" smtClean="0">
                  <a:solidFill>
                    <a:srgbClr val="0070C0"/>
                  </a:solidFill>
                  <a:latin typeface="Arial" pitchFamily="34" charset="0"/>
                </a:rPr>
                <a:t>W</a:t>
              </a:r>
              <a:endParaRPr kumimoji="0" lang="pl-PL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648" name="Arc 53"/>
            <p:cNvSpPr>
              <a:spLocks/>
            </p:cNvSpPr>
            <p:nvPr/>
          </p:nvSpPr>
          <p:spPr bwMode="auto">
            <a:xfrm>
              <a:off x="4891162" y="1808820"/>
              <a:ext cx="252028" cy="1656184"/>
            </a:xfrm>
            <a:custGeom>
              <a:avLst/>
              <a:gdLst>
                <a:gd name="G0" fmla="+- 184 0 0"/>
                <a:gd name="G1" fmla="+- 21600 0 0"/>
                <a:gd name="G2" fmla="+- 21600 0 0"/>
                <a:gd name="T0" fmla="*/ 184 w 21784"/>
                <a:gd name="T1" fmla="*/ 0 h 43200"/>
                <a:gd name="T2" fmla="*/ 0 w 21784"/>
                <a:gd name="T3" fmla="*/ 43199 h 43200"/>
                <a:gd name="T4" fmla="*/ 184 w 21784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784" h="43200" fill="none" extrusionOk="0">
                  <a:moveTo>
                    <a:pt x="183" y="0"/>
                  </a:moveTo>
                  <a:cubicBezTo>
                    <a:pt x="12113" y="0"/>
                    <a:pt x="21784" y="9670"/>
                    <a:pt x="21784" y="21600"/>
                  </a:cubicBezTo>
                  <a:cubicBezTo>
                    <a:pt x="21784" y="33529"/>
                    <a:pt x="12113" y="43200"/>
                    <a:pt x="184" y="43200"/>
                  </a:cubicBezTo>
                  <a:cubicBezTo>
                    <a:pt x="122" y="43200"/>
                    <a:pt x="61" y="43199"/>
                    <a:pt x="-1" y="43199"/>
                  </a:cubicBezTo>
                </a:path>
                <a:path w="21784" h="43200" stroke="0" extrusionOk="0">
                  <a:moveTo>
                    <a:pt x="183" y="0"/>
                  </a:moveTo>
                  <a:cubicBezTo>
                    <a:pt x="12113" y="0"/>
                    <a:pt x="21784" y="9670"/>
                    <a:pt x="21784" y="21600"/>
                  </a:cubicBezTo>
                  <a:cubicBezTo>
                    <a:pt x="21784" y="33529"/>
                    <a:pt x="12113" y="43200"/>
                    <a:pt x="184" y="43200"/>
                  </a:cubicBezTo>
                  <a:cubicBezTo>
                    <a:pt x="122" y="43200"/>
                    <a:pt x="61" y="43199"/>
                    <a:pt x="-1" y="43199"/>
                  </a:cubicBezTo>
                  <a:lnTo>
                    <a:pt x="184" y="2160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 type="stealth" w="med" len="sm"/>
              <a:tailEnd type="stealth" w="med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49" name="Arc 53"/>
            <p:cNvSpPr>
              <a:spLocks/>
            </p:cNvSpPr>
            <p:nvPr/>
          </p:nvSpPr>
          <p:spPr bwMode="auto">
            <a:xfrm>
              <a:off x="4927165" y="2312876"/>
              <a:ext cx="252028" cy="1656184"/>
            </a:xfrm>
            <a:custGeom>
              <a:avLst/>
              <a:gdLst>
                <a:gd name="G0" fmla="+- 184 0 0"/>
                <a:gd name="G1" fmla="+- 21600 0 0"/>
                <a:gd name="G2" fmla="+- 21600 0 0"/>
                <a:gd name="T0" fmla="*/ 184 w 21784"/>
                <a:gd name="T1" fmla="*/ 0 h 43200"/>
                <a:gd name="T2" fmla="*/ 0 w 21784"/>
                <a:gd name="T3" fmla="*/ 43199 h 43200"/>
                <a:gd name="T4" fmla="*/ 184 w 21784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784" h="43200" fill="none" extrusionOk="0">
                  <a:moveTo>
                    <a:pt x="183" y="0"/>
                  </a:moveTo>
                  <a:cubicBezTo>
                    <a:pt x="12113" y="0"/>
                    <a:pt x="21784" y="9670"/>
                    <a:pt x="21784" y="21600"/>
                  </a:cubicBezTo>
                  <a:cubicBezTo>
                    <a:pt x="21784" y="33529"/>
                    <a:pt x="12113" y="43200"/>
                    <a:pt x="184" y="43200"/>
                  </a:cubicBezTo>
                  <a:cubicBezTo>
                    <a:pt x="122" y="43200"/>
                    <a:pt x="61" y="43199"/>
                    <a:pt x="-1" y="43199"/>
                  </a:cubicBezTo>
                </a:path>
                <a:path w="21784" h="43200" stroke="0" extrusionOk="0">
                  <a:moveTo>
                    <a:pt x="183" y="0"/>
                  </a:moveTo>
                  <a:cubicBezTo>
                    <a:pt x="12113" y="0"/>
                    <a:pt x="21784" y="9670"/>
                    <a:pt x="21784" y="21600"/>
                  </a:cubicBezTo>
                  <a:cubicBezTo>
                    <a:pt x="21784" y="33529"/>
                    <a:pt x="12113" y="43200"/>
                    <a:pt x="184" y="43200"/>
                  </a:cubicBezTo>
                  <a:cubicBezTo>
                    <a:pt x="122" y="43200"/>
                    <a:pt x="61" y="43199"/>
                    <a:pt x="-1" y="43199"/>
                  </a:cubicBezTo>
                  <a:lnTo>
                    <a:pt x="184" y="2160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 type="stealth" w="med" len="sm"/>
              <a:tailEnd type="stealth" w="med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50" name="Arc 53"/>
            <p:cNvSpPr>
              <a:spLocks/>
            </p:cNvSpPr>
            <p:nvPr/>
          </p:nvSpPr>
          <p:spPr bwMode="auto">
            <a:xfrm>
              <a:off x="4963169" y="2888940"/>
              <a:ext cx="252028" cy="1656184"/>
            </a:xfrm>
            <a:custGeom>
              <a:avLst/>
              <a:gdLst>
                <a:gd name="G0" fmla="+- 184 0 0"/>
                <a:gd name="G1" fmla="+- 21600 0 0"/>
                <a:gd name="G2" fmla="+- 21600 0 0"/>
                <a:gd name="T0" fmla="*/ 184 w 21784"/>
                <a:gd name="T1" fmla="*/ 0 h 43200"/>
                <a:gd name="T2" fmla="*/ 0 w 21784"/>
                <a:gd name="T3" fmla="*/ 43199 h 43200"/>
                <a:gd name="T4" fmla="*/ 184 w 21784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784" h="43200" fill="none" extrusionOk="0">
                  <a:moveTo>
                    <a:pt x="183" y="0"/>
                  </a:moveTo>
                  <a:cubicBezTo>
                    <a:pt x="12113" y="0"/>
                    <a:pt x="21784" y="9670"/>
                    <a:pt x="21784" y="21600"/>
                  </a:cubicBezTo>
                  <a:cubicBezTo>
                    <a:pt x="21784" y="33529"/>
                    <a:pt x="12113" y="43200"/>
                    <a:pt x="184" y="43200"/>
                  </a:cubicBezTo>
                  <a:cubicBezTo>
                    <a:pt x="122" y="43200"/>
                    <a:pt x="61" y="43199"/>
                    <a:pt x="-1" y="43199"/>
                  </a:cubicBezTo>
                </a:path>
                <a:path w="21784" h="43200" stroke="0" extrusionOk="0">
                  <a:moveTo>
                    <a:pt x="183" y="0"/>
                  </a:moveTo>
                  <a:cubicBezTo>
                    <a:pt x="12113" y="0"/>
                    <a:pt x="21784" y="9670"/>
                    <a:pt x="21784" y="21600"/>
                  </a:cubicBezTo>
                  <a:cubicBezTo>
                    <a:pt x="21784" y="33529"/>
                    <a:pt x="12113" y="43200"/>
                    <a:pt x="184" y="43200"/>
                  </a:cubicBezTo>
                  <a:cubicBezTo>
                    <a:pt x="122" y="43200"/>
                    <a:pt x="61" y="43199"/>
                    <a:pt x="-1" y="43199"/>
                  </a:cubicBezTo>
                  <a:lnTo>
                    <a:pt x="184" y="2160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 type="stealth" w="med" len="sm"/>
              <a:tailEnd type="stealth" w="med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52" name="Text Box 389"/>
            <p:cNvSpPr txBox="1">
              <a:spLocks noChangeArrowheads="1"/>
            </p:cNvSpPr>
            <p:nvPr/>
          </p:nvSpPr>
          <p:spPr bwMode="auto">
            <a:xfrm>
              <a:off x="5204523" y="2960948"/>
              <a:ext cx="169918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pl-PL" sz="1400" b="1" i="1" u="sng" smtClean="0">
                  <a:solidFill>
                    <a:srgbClr val="0070C0"/>
                  </a:solidFill>
                  <a:latin typeface="Arial" pitchFamily="34" charset="0"/>
                </a:rPr>
                <a:t>W</a:t>
              </a:r>
              <a:endParaRPr kumimoji="0" lang="pl-PL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653" name="Text Box 389"/>
            <p:cNvSpPr txBox="1">
              <a:spLocks noChangeArrowheads="1"/>
            </p:cNvSpPr>
            <p:nvPr/>
          </p:nvSpPr>
          <p:spPr bwMode="auto">
            <a:xfrm>
              <a:off x="5276531" y="3681608"/>
              <a:ext cx="169918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pl-PL" sz="1400" b="1" i="1" u="sng" smtClean="0">
                  <a:solidFill>
                    <a:srgbClr val="0070C0"/>
                  </a:solidFill>
                  <a:latin typeface="Arial" pitchFamily="34" charset="0"/>
                </a:rPr>
                <a:t>W</a:t>
              </a:r>
              <a:endParaRPr kumimoji="0" lang="pl-PL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655" name="Text Box 389"/>
            <p:cNvSpPr txBox="1">
              <a:spLocks noChangeArrowheads="1"/>
            </p:cNvSpPr>
            <p:nvPr/>
          </p:nvSpPr>
          <p:spPr bwMode="auto">
            <a:xfrm>
              <a:off x="5168519" y="2348880"/>
              <a:ext cx="169918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pl-PL" sz="1400" b="1" i="1" u="sng" smtClean="0">
                  <a:solidFill>
                    <a:srgbClr val="0070C0"/>
                  </a:solidFill>
                  <a:latin typeface="Arial" pitchFamily="34" charset="0"/>
                </a:rPr>
                <a:t>W</a:t>
              </a:r>
              <a:endParaRPr kumimoji="0" lang="pl-PL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grpSp>
        <p:nvGrpSpPr>
          <p:cNvPr id="21" name="Z_II"/>
          <p:cNvGrpSpPr/>
          <p:nvPr/>
        </p:nvGrpSpPr>
        <p:grpSpPr>
          <a:xfrm>
            <a:off x="3600884" y="3285564"/>
            <a:ext cx="863104" cy="1295564"/>
            <a:chOff x="3600884" y="3285564"/>
            <a:chExt cx="863104" cy="1295564"/>
          </a:xfrm>
        </p:grpSpPr>
        <p:sp>
          <p:nvSpPr>
            <p:cNvPr id="625" name="Text Box 389"/>
            <p:cNvSpPr txBox="1">
              <a:spLocks noChangeArrowheads="1"/>
            </p:cNvSpPr>
            <p:nvPr/>
          </p:nvSpPr>
          <p:spPr bwMode="auto">
            <a:xfrm>
              <a:off x="3600884" y="3285564"/>
              <a:ext cx="109004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sz="1400" b="1" i="1" u="sng" strike="noStrike" cap="none" normalizeH="0" baseline="0" smtClean="0">
                  <a:ln>
                    <a:noFill/>
                  </a:ln>
                  <a:solidFill>
                    <a:srgbClr val="0070C0"/>
                  </a:solidFill>
                  <a:effectLst/>
                  <a:latin typeface="Arial" pitchFamily="34" charset="0"/>
                  <a:ea typeface="Times New Roman" pitchFamily="18" charset="0"/>
                </a:rPr>
                <a:t>Z</a:t>
              </a:r>
              <a:endParaRPr kumimoji="0" lang="pl-PL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626" name="Text Box 389"/>
            <p:cNvSpPr txBox="1">
              <a:spLocks noChangeArrowheads="1"/>
            </p:cNvSpPr>
            <p:nvPr/>
          </p:nvSpPr>
          <p:spPr bwMode="auto">
            <a:xfrm>
              <a:off x="3600884" y="3789040"/>
              <a:ext cx="109004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sz="1400" b="1" i="1" u="sng" strike="noStrike" cap="none" normalizeH="0" baseline="0" smtClean="0">
                  <a:ln>
                    <a:noFill/>
                  </a:ln>
                  <a:solidFill>
                    <a:srgbClr val="0070C0"/>
                  </a:solidFill>
                  <a:effectLst/>
                  <a:latin typeface="Arial" pitchFamily="34" charset="0"/>
                  <a:ea typeface="Times New Roman" pitchFamily="18" charset="0"/>
                </a:rPr>
                <a:t>Z</a:t>
              </a:r>
              <a:endParaRPr kumimoji="0" lang="pl-PL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627" name="Text Box 389"/>
            <p:cNvSpPr txBox="1">
              <a:spLocks noChangeArrowheads="1"/>
            </p:cNvSpPr>
            <p:nvPr/>
          </p:nvSpPr>
          <p:spPr bwMode="auto">
            <a:xfrm>
              <a:off x="3600884" y="4365684"/>
              <a:ext cx="109004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sz="1400" b="1" i="1" u="sng" strike="noStrike" cap="none" normalizeH="0" baseline="0" smtClean="0">
                  <a:ln>
                    <a:noFill/>
                  </a:ln>
                  <a:solidFill>
                    <a:srgbClr val="0070C0"/>
                  </a:solidFill>
                  <a:effectLst/>
                  <a:latin typeface="Arial" pitchFamily="34" charset="0"/>
                  <a:ea typeface="Times New Roman" pitchFamily="18" charset="0"/>
                </a:rPr>
                <a:t>Z</a:t>
              </a:r>
              <a:endParaRPr kumimoji="0" lang="pl-PL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641" name="Arc 53"/>
            <p:cNvSpPr>
              <a:spLocks/>
            </p:cNvSpPr>
            <p:nvPr/>
          </p:nvSpPr>
          <p:spPr bwMode="auto">
            <a:xfrm>
              <a:off x="4175956" y="3573016"/>
              <a:ext cx="115761" cy="432048"/>
            </a:xfrm>
            <a:custGeom>
              <a:avLst/>
              <a:gdLst>
                <a:gd name="G0" fmla="+- 184 0 0"/>
                <a:gd name="G1" fmla="+- 21600 0 0"/>
                <a:gd name="G2" fmla="+- 21600 0 0"/>
                <a:gd name="T0" fmla="*/ 184 w 21784"/>
                <a:gd name="T1" fmla="*/ 0 h 43200"/>
                <a:gd name="T2" fmla="*/ 0 w 21784"/>
                <a:gd name="T3" fmla="*/ 43199 h 43200"/>
                <a:gd name="T4" fmla="*/ 184 w 21784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784" h="43200" fill="none" extrusionOk="0">
                  <a:moveTo>
                    <a:pt x="183" y="0"/>
                  </a:moveTo>
                  <a:cubicBezTo>
                    <a:pt x="12113" y="0"/>
                    <a:pt x="21784" y="9670"/>
                    <a:pt x="21784" y="21600"/>
                  </a:cubicBezTo>
                  <a:cubicBezTo>
                    <a:pt x="21784" y="33529"/>
                    <a:pt x="12113" y="43200"/>
                    <a:pt x="184" y="43200"/>
                  </a:cubicBezTo>
                  <a:cubicBezTo>
                    <a:pt x="122" y="43200"/>
                    <a:pt x="61" y="43199"/>
                    <a:pt x="-1" y="43199"/>
                  </a:cubicBezTo>
                </a:path>
                <a:path w="21784" h="43200" stroke="0" extrusionOk="0">
                  <a:moveTo>
                    <a:pt x="183" y="0"/>
                  </a:moveTo>
                  <a:cubicBezTo>
                    <a:pt x="12113" y="0"/>
                    <a:pt x="21784" y="9670"/>
                    <a:pt x="21784" y="21600"/>
                  </a:cubicBezTo>
                  <a:cubicBezTo>
                    <a:pt x="21784" y="33529"/>
                    <a:pt x="12113" y="43200"/>
                    <a:pt x="184" y="43200"/>
                  </a:cubicBezTo>
                  <a:cubicBezTo>
                    <a:pt x="122" y="43200"/>
                    <a:pt x="61" y="43199"/>
                    <a:pt x="-1" y="43199"/>
                  </a:cubicBezTo>
                  <a:lnTo>
                    <a:pt x="184" y="2160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 type="stealth" w="med" len="sm"/>
              <a:tailEnd type="stealth" w="med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42" name="Text Box 389"/>
            <p:cNvSpPr txBox="1">
              <a:spLocks noChangeArrowheads="1"/>
            </p:cNvSpPr>
            <p:nvPr/>
          </p:nvSpPr>
          <p:spPr bwMode="auto">
            <a:xfrm>
              <a:off x="4314776" y="3681735"/>
              <a:ext cx="149212" cy="2153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sz="1400" b="1" i="1" u="sng" strike="noStrike" cap="none" normalizeH="0" baseline="0" smtClean="0">
                  <a:ln>
                    <a:noFill/>
                  </a:ln>
                  <a:solidFill>
                    <a:srgbClr val="0070C0"/>
                  </a:solidFill>
                  <a:effectLst/>
                  <a:latin typeface="Arial" pitchFamily="34" charset="0"/>
                  <a:ea typeface="Times New Roman" pitchFamily="18" charset="0"/>
                </a:rPr>
                <a:t>M</a:t>
              </a:r>
              <a:endParaRPr kumimoji="0" lang="pl-PL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643" name="Arc 53"/>
            <p:cNvSpPr>
              <a:spLocks/>
            </p:cNvSpPr>
            <p:nvPr/>
          </p:nvSpPr>
          <p:spPr bwMode="auto">
            <a:xfrm>
              <a:off x="4204211" y="4113076"/>
              <a:ext cx="115761" cy="432048"/>
            </a:xfrm>
            <a:custGeom>
              <a:avLst/>
              <a:gdLst>
                <a:gd name="G0" fmla="+- 184 0 0"/>
                <a:gd name="G1" fmla="+- 21600 0 0"/>
                <a:gd name="G2" fmla="+- 21600 0 0"/>
                <a:gd name="T0" fmla="*/ 184 w 21784"/>
                <a:gd name="T1" fmla="*/ 0 h 43200"/>
                <a:gd name="T2" fmla="*/ 0 w 21784"/>
                <a:gd name="T3" fmla="*/ 43199 h 43200"/>
                <a:gd name="T4" fmla="*/ 184 w 21784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784" h="43200" fill="none" extrusionOk="0">
                  <a:moveTo>
                    <a:pt x="183" y="0"/>
                  </a:moveTo>
                  <a:cubicBezTo>
                    <a:pt x="12113" y="0"/>
                    <a:pt x="21784" y="9670"/>
                    <a:pt x="21784" y="21600"/>
                  </a:cubicBezTo>
                  <a:cubicBezTo>
                    <a:pt x="21784" y="33529"/>
                    <a:pt x="12113" y="43200"/>
                    <a:pt x="184" y="43200"/>
                  </a:cubicBezTo>
                  <a:cubicBezTo>
                    <a:pt x="122" y="43200"/>
                    <a:pt x="61" y="43199"/>
                    <a:pt x="-1" y="43199"/>
                  </a:cubicBezTo>
                </a:path>
                <a:path w="21784" h="43200" stroke="0" extrusionOk="0">
                  <a:moveTo>
                    <a:pt x="183" y="0"/>
                  </a:moveTo>
                  <a:cubicBezTo>
                    <a:pt x="12113" y="0"/>
                    <a:pt x="21784" y="9670"/>
                    <a:pt x="21784" y="21600"/>
                  </a:cubicBezTo>
                  <a:cubicBezTo>
                    <a:pt x="21784" y="33529"/>
                    <a:pt x="12113" y="43200"/>
                    <a:pt x="184" y="43200"/>
                  </a:cubicBezTo>
                  <a:cubicBezTo>
                    <a:pt x="122" y="43200"/>
                    <a:pt x="61" y="43199"/>
                    <a:pt x="-1" y="43199"/>
                  </a:cubicBezTo>
                  <a:lnTo>
                    <a:pt x="184" y="2160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 type="stealth" w="med" len="sm"/>
              <a:tailEnd type="stealth" w="med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44" name="Text Box 389"/>
            <p:cNvSpPr txBox="1">
              <a:spLocks noChangeArrowheads="1"/>
            </p:cNvSpPr>
            <p:nvPr/>
          </p:nvSpPr>
          <p:spPr bwMode="auto">
            <a:xfrm>
              <a:off x="4314776" y="4221795"/>
              <a:ext cx="149212" cy="2153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sz="1400" b="1" i="1" u="sng" strike="noStrike" cap="none" normalizeH="0" baseline="0" smtClean="0">
                  <a:ln>
                    <a:noFill/>
                  </a:ln>
                  <a:solidFill>
                    <a:srgbClr val="0070C0"/>
                  </a:solidFill>
                  <a:effectLst/>
                  <a:latin typeface="Arial" pitchFamily="34" charset="0"/>
                  <a:ea typeface="Times New Roman" pitchFamily="18" charset="0"/>
                </a:rPr>
                <a:t>M</a:t>
              </a:r>
              <a:endParaRPr kumimoji="0" lang="pl-PL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645" name="Arc 53"/>
            <p:cNvSpPr>
              <a:spLocks/>
            </p:cNvSpPr>
            <p:nvPr/>
          </p:nvSpPr>
          <p:spPr bwMode="auto">
            <a:xfrm flipH="1">
              <a:off x="4031940" y="3573016"/>
              <a:ext cx="108012" cy="972108"/>
            </a:xfrm>
            <a:custGeom>
              <a:avLst/>
              <a:gdLst>
                <a:gd name="G0" fmla="+- 184 0 0"/>
                <a:gd name="G1" fmla="+- 21600 0 0"/>
                <a:gd name="G2" fmla="+- 21600 0 0"/>
                <a:gd name="T0" fmla="*/ 184 w 21784"/>
                <a:gd name="T1" fmla="*/ 0 h 43200"/>
                <a:gd name="T2" fmla="*/ 0 w 21784"/>
                <a:gd name="T3" fmla="*/ 43199 h 43200"/>
                <a:gd name="T4" fmla="*/ 184 w 21784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784" h="43200" fill="none" extrusionOk="0">
                  <a:moveTo>
                    <a:pt x="183" y="0"/>
                  </a:moveTo>
                  <a:cubicBezTo>
                    <a:pt x="12113" y="0"/>
                    <a:pt x="21784" y="9670"/>
                    <a:pt x="21784" y="21600"/>
                  </a:cubicBezTo>
                  <a:cubicBezTo>
                    <a:pt x="21784" y="33529"/>
                    <a:pt x="12113" y="43200"/>
                    <a:pt x="184" y="43200"/>
                  </a:cubicBezTo>
                  <a:cubicBezTo>
                    <a:pt x="122" y="43200"/>
                    <a:pt x="61" y="43199"/>
                    <a:pt x="-1" y="43199"/>
                  </a:cubicBezTo>
                </a:path>
                <a:path w="21784" h="43200" stroke="0" extrusionOk="0">
                  <a:moveTo>
                    <a:pt x="183" y="0"/>
                  </a:moveTo>
                  <a:cubicBezTo>
                    <a:pt x="12113" y="0"/>
                    <a:pt x="21784" y="9670"/>
                    <a:pt x="21784" y="21600"/>
                  </a:cubicBezTo>
                  <a:cubicBezTo>
                    <a:pt x="21784" y="33529"/>
                    <a:pt x="12113" y="43200"/>
                    <a:pt x="184" y="43200"/>
                  </a:cubicBezTo>
                  <a:cubicBezTo>
                    <a:pt x="122" y="43200"/>
                    <a:pt x="61" y="43199"/>
                    <a:pt x="-1" y="43199"/>
                  </a:cubicBezTo>
                  <a:lnTo>
                    <a:pt x="184" y="2160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 type="stealth" w="med" len="sm"/>
              <a:tailEnd type="stealth" w="med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46" name="Text Box 389"/>
            <p:cNvSpPr txBox="1">
              <a:spLocks noChangeArrowheads="1"/>
            </p:cNvSpPr>
            <p:nvPr/>
          </p:nvSpPr>
          <p:spPr bwMode="auto">
            <a:xfrm>
              <a:off x="3851920" y="3789747"/>
              <a:ext cx="149212" cy="2153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sz="1400" b="1" i="1" u="sng" strike="noStrike" cap="none" normalizeH="0" baseline="0" smtClean="0">
                  <a:ln>
                    <a:noFill/>
                  </a:ln>
                  <a:solidFill>
                    <a:srgbClr val="0070C0"/>
                  </a:solidFill>
                  <a:effectLst/>
                  <a:latin typeface="Arial" pitchFamily="34" charset="0"/>
                  <a:ea typeface="Times New Roman" pitchFamily="18" charset="0"/>
                </a:rPr>
                <a:t>M</a:t>
              </a:r>
              <a:endParaRPr kumimoji="0" lang="pl-PL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grpSp>
        <p:nvGrpSpPr>
          <p:cNvPr id="20" name="Z_I"/>
          <p:cNvGrpSpPr/>
          <p:nvPr/>
        </p:nvGrpSpPr>
        <p:grpSpPr>
          <a:xfrm>
            <a:off x="3599892" y="1520788"/>
            <a:ext cx="864096" cy="1260140"/>
            <a:chOff x="3599892" y="1520788"/>
            <a:chExt cx="864096" cy="1260140"/>
          </a:xfrm>
        </p:grpSpPr>
        <p:sp>
          <p:nvSpPr>
            <p:cNvPr id="622" name="Text Box 389"/>
            <p:cNvSpPr txBox="1">
              <a:spLocks noChangeArrowheads="1"/>
            </p:cNvSpPr>
            <p:nvPr/>
          </p:nvSpPr>
          <p:spPr bwMode="auto">
            <a:xfrm>
              <a:off x="3599892" y="1520788"/>
              <a:ext cx="109004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sz="1400" b="1" i="1" u="sng" strike="noStrike" cap="none" normalizeH="0" baseline="0" smtClean="0">
                  <a:ln>
                    <a:noFill/>
                  </a:ln>
                  <a:solidFill>
                    <a:srgbClr val="0070C0"/>
                  </a:solidFill>
                  <a:effectLst/>
                  <a:latin typeface="Arial" pitchFamily="34" charset="0"/>
                  <a:ea typeface="Times New Roman" pitchFamily="18" charset="0"/>
                </a:rPr>
                <a:t>Z</a:t>
              </a:r>
              <a:endParaRPr kumimoji="0" lang="pl-PL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624" name="Text Box 389"/>
            <p:cNvSpPr txBox="1">
              <a:spLocks noChangeArrowheads="1"/>
            </p:cNvSpPr>
            <p:nvPr/>
          </p:nvSpPr>
          <p:spPr bwMode="auto">
            <a:xfrm>
              <a:off x="3599892" y="2564904"/>
              <a:ext cx="109004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sz="1400" b="1" i="1" u="sng" strike="noStrike" cap="none" normalizeH="0" baseline="0" smtClean="0">
                  <a:ln>
                    <a:noFill/>
                  </a:ln>
                  <a:solidFill>
                    <a:srgbClr val="0070C0"/>
                  </a:solidFill>
                  <a:effectLst/>
                  <a:latin typeface="Arial" pitchFamily="34" charset="0"/>
                  <a:ea typeface="Times New Roman" pitchFamily="18" charset="0"/>
                </a:rPr>
                <a:t>Z</a:t>
              </a:r>
              <a:endParaRPr kumimoji="0" lang="pl-PL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623" name="Text Box 389"/>
            <p:cNvSpPr txBox="1">
              <a:spLocks noChangeArrowheads="1"/>
            </p:cNvSpPr>
            <p:nvPr/>
          </p:nvSpPr>
          <p:spPr bwMode="auto">
            <a:xfrm>
              <a:off x="3600884" y="2024844"/>
              <a:ext cx="109004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sz="1400" b="1" i="1" u="sng" strike="noStrike" cap="none" normalizeH="0" baseline="0" smtClean="0">
                  <a:ln>
                    <a:noFill/>
                  </a:ln>
                  <a:solidFill>
                    <a:srgbClr val="0070C0"/>
                  </a:solidFill>
                  <a:effectLst/>
                  <a:latin typeface="Arial" pitchFamily="34" charset="0"/>
                  <a:ea typeface="Times New Roman" pitchFamily="18" charset="0"/>
                </a:rPr>
                <a:t>Z</a:t>
              </a:r>
              <a:endParaRPr kumimoji="0" lang="pl-PL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628" name="Arc 53"/>
            <p:cNvSpPr>
              <a:spLocks/>
            </p:cNvSpPr>
            <p:nvPr/>
          </p:nvSpPr>
          <p:spPr bwMode="auto">
            <a:xfrm>
              <a:off x="4175956" y="1808820"/>
              <a:ext cx="115761" cy="432048"/>
            </a:xfrm>
            <a:custGeom>
              <a:avLst/>
              <a:gdLst>
                <a:gd name="G0" fmla="+- 184 0 0"/>
                <a:gd name="G1" fmla="+- 21600 0 0"/>
                <a:gd name="G2" fmla="+- 21600 0 0"/>
                <a:gd name="T0" fmla="*/ 184 w 21784"/>
                <a:gd name="T1" fmla="*/ 0 h 43200"/>
                <a:gd name="T2" fmla="*/ 0 w 21784"/>
                <a:gd name="T3" fmla="*/ 43199 h 43200"/>
                <a:gd name="T4" fmla="*/ 184 w 21784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784" h="43200" fill="none" extrusionOk="0">
                  <a:moveTo>
                    <a:pt x="183" y="0"/>
                  </a:moveTo>
                  <a:cubicBezTo>
                    <a:pt x="12113" y="0"/>
                    <a:pt x="21784" y="9670"/>
                    <a:pt x="21784" y="21600"/>
                  </a:cubicBezTo>
                  <a:cubicBezTo>
                    <a:pt x="21784" y="33529"/>
                    <a:pt x="12113" y="43200"/>
                    <a:pt x="184" y="43200"/>
                  </a:cubicBezTo>
                  <a:cubicBezTo>
                    <a:pt x="122" y="43200"/>
                    <a:pt x="61" y="43199"/>
                    <a:pt x="-1" y="43199"/>
                  </a:cubicBezTo>
                </a:path>
                <a:path w="21784" h="43200" stroke="0" extrusionOk="0">
                  <a:moveTo>
                    <a:pt x="183" y="0"/>
                  </a:moveTo>
                  <a:cubicBezTo>
                    <a:pt x="12113" y="0"/>
                    <a:pt x="21784" y="9670"/>
                    <a:pt x="21784" y="21600"/>
                  </a:cubicBezTo>
                  <a:cubicBezTo>
                    <a:pt x="21784" y="33529"/>
                    <a:pt x="12113" y="43200"/>
                    <a:pt x="184" y="43200"/>
                  </a:cubicBezTo>
                  <a:cubicBezTo>
                    <a:pt x="122" y="43200"/>
                    <a:pt x="61" y="43199"/>
                    <a:pt x="-1" y="43199"/>
                  </a:cubicBezTo>
                  <a:lnTo>
                    <a:pt x="184" y="2160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 type="stealth" w="med" len="sm"/>
              <a:tailEnd type="stealth" w="med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29" name="Text Box 389"/>
            <p:cNvSpPr txBox="1">
              <a:spLocks noChangeArrowheads="1"/>
            </p:cNvSpPr>
            <p:nvPr/>
          </p:nvSpPr>
          <p:spPr bwMode="auto">
            <a:xfrm>
              <a:off x="4314776" y="1917539"/>
              <a:ext cx="149212" cy="2153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sz="1400" b="1" i="1" u="sng" strike="noStrike" cap="none" normalizeH="0" baseline="0" smtClean="0">
                  <a:ln>
                    <a:noFill/>
                  </a:ln>
                  <a:solidFill>
                    <a:srgbClr val="0070C0"/>
                  </a:solidFill>
                  <a:effectLst/>
                  <a:latin typeface="Arial" pitchFamily="34" charset="0"/>
                  <a:ea typeface="Times New Roman" pitchFamily="18" charset="0"/>
                </a:rPr>
                <a:t>M</a:t>
              </a:r>
              <a:endParaRPr kumimoji="0" lang="pl-PL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630" name="Arc 53"/>
            <p:cNvSpPr>
              <a:spLocks/>
            </p:cNvSpPr>
            <p:nvPr/>
          </p:nvSpPr>
          <p:spPr bwMode="auto">
            <a:xfrm>
              <a:off x="4204211" y="2348880"/>
              <a:ext cx="115761" cy="432048"/>
            </a:xfrm>
            <a:custGeom>
              <a:avLst/>
              <a:gdLst>
                <a:gd name="G0" fmla="+- 184 0 0"/>
                <a:gd name="G1" fmla="+- 21600 0 0"/>
                <a:gd name="G2" fmla="+- 21600 0 0"/>
                <a:gd name="T0" fmla="*/ 184 w 21784"/>
                <a:gd name="T1" fmla="*/ 0 h 43200"/>
                <a:gd name="T2" fmla="*/ 0 w 21784"/>
                <a:gd name="T3" fmla="*/ 43199 h 43200"/>
                <a:gd name="T4" fmla="*/ 184 w 21784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784" h="43200" fill="none" extrusionOk="0">
                  <a:moveTo>
                    <a:pt x="183" y="0"/>
                  </a:moveTo>
                  <a:cubicBezTo>
                    <a:pt x="12113" y="0"/>
                    <a:pt x="21784" y="9670"/>
                    <a:pt x="21784" y="21600"/>
                  </a:cubicBezTo>
                  <a:cubicBezTo>
                    <a:pt x="21784" y="33529"/>
                    <a:pt x="12113" y="43200"/>
                    <a:pt x="184" y="43200"/>
                  </a:cubicBezTo>
                  <a:cubicBezTo>
                    <a:pt x="122" y="43200"/>
                    <a:pt x="61" y="43199"/>
                    <a:pt x="-1" y="43199"/>
                  </a:cubicBezTo>
                </a:path>
                <a:path w="21784" h="43200" stroke="0" extrusionOk="0">
                  <a:moveTo>
                    <a:pt x="183" y="0"/>
                  </a:moveTo>
                  <a:cubicBezTo>
                    <a:pt x="12113" y="0"/>
                    <a:pt x="21784" y="9670"/>
                    <a:pt x="21784" y="21600"/>
                  </a:cubicBezTo>
                  <a:cubicBezTo>
                    <a:pt x="21784" y="33529"/>
                    <a:pt x="12113" y="43200"/>
                    <a:pt x="184" y="43200"/>
                  </a:cubicBezTo>
                  <a:cubicBezTo>
                    <a:pt x="122" y="43200"/>
                    <a:pt x="61" y="43199"/>
                    <a:pt x="-1" y="43199"/>
                  </a:cubicBezTo>
                  <a:lnTo>
                    <a:pt x="184" y="2160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 type="stealth" w="med" len="sm"/>
              <a:tailEnd type="stealth" w="med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31" name="Text Box 389"/>
            <p:cNvSpPr txBox="1">
              <a:spLocks noChangeArrowheads="1"/>
            </p:cNvSpPr>
            <p:nvPr/>
          </p:nvSpPr>
          <p:spPr bwMode="auto">
            <a:xfrm>
              <a:off x="4314776" y="2457599"/>
              <a:ext cx="149212" cy="2153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sz="1400" b="1" i="1" u="sng" strike="noStrike" cap="none" normalizeH="0" baseline="0" smtClean="0">
                  <a:ln>
                    <a:noFill/>
                  </a:ln>
                  <a:solidFill>
                    <a:srgbClr val="0070C0"/>
                  </a:solidFill>
                  <a:effectLst/>
                  <a:latin typeface="Arial" pitchFamily="34" charset="0"/>
                  <a:ea typeface="Times New Roman" pitchFamily="18" charset="0"/>
                </a:rPr>
                <a:t>M</a:t>
              </a:r>
              <a:endParaRPr kumimoji="0" lang="pl-PL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636" name="Arc 53"/>
            <p:cNvSpPr>
              <a:spLocks/>
            </p:cNvSpPr>
            <p:nvPr/>
          </p:nvSpPr>
          <p:spPr bwMode="auto">
            <a:xfrm flipH="1">
              <a:off x="4031940" y="1808820"/>
              <a:ext cx="108012" cy="972108"/>
            </a:xfrm>
            <a:custGeom>
              <a:avLst/>
              <a:gdLst>
                <a:gd name="G0" fmla="+- 184 0 0"/>
                <a:gd name="G1" fmla="+- 21600 0 0"/>
                <a:gd name="G2" fmla="+- 21600 0 0"/>
                <a:gd name="T0" fmla="*/ 184 w 21784"/>
                <a:gd name="T1" fmla="*/ 0 h 43200"/>
                <a:gd name="T2" fmla="*/ 0 w 21784"/>
                <a:gd name="T3" fmla="*/ 43199 h 43200"/>
                <a:gd name="T4" fmla="*/ 184 w 21784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784" h="43200" fill="none" extrusionOk="0">
                  <a:moveTo>
                    <a:pt x="183" y="0"/>
                  </a:moveTo>
                  <a:cubicBezTo>
                    <a:pt x="12113" y="0"/>
                    <a:pt x="21784" y="9670"/>
                    <a:pt x="21784" y="21600"/>
                  </a:cubicBezTo>
                  <a:cubicBezTo>
                    <a:pt x="21784" y="33529"/>
                    <a:pt x="12113" y="43200"/>
                    <a:pt x="184" y="43200"/>
                  </a:cubicBezTo>
                  <a:cubicBezTo>
                    <a:pt x="122" y="43200"/>
                    <a:pt x="61" y="43199"/>
                    <a:pt x="-1" y="43199"/>
                  </a:cubicBezTo>
                </a:path>
                <a:path w="21784" h="43200" stroke="0" extrusionOk="0">
                  <a:moveTo>
                    <a:pt x="183" y="0"/>
                  </a:moveTo>
                  <a:cubicBezTo>
                    <a:pt x="12113" y="0"/>
                    <a:pt x="21784" y="9670"/>
                    <a:pt x="21784" y="21600"/>
                  </a:cubicBezTo>
                  <a:cubicBezTo>
                    <a:pt x="21784" y="33529"/>
                    <a:pt x="12113" y="43200"/>
                    <a:pt x="184" y="43200"/>
                  </a:cubicBezTo>
                  <a:cubicBezTo>
                    <a:pt x="122" y="43200"/>
                    <a:pt x="61" y="43199"/>
                    <a:pt x="-1" y="43199"/>
                  </a:cubicBezTo>
                  <a:lnTo>
                    <a:pt x="184" y="2160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 type="stealth" w="med" len="sm"/>
              <a:tailEnd type="stealth" w="med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37" name="Text Box 389"/>
            <p:cNvSpPr txBox="1">
              <a:spLocks noChangeArrowheads="1"/>
            </p:cNvSpPr>
            <p:nvPr/>
          </p:nvSpPr>
          <p:spPr bwMode="auto">
            <a:xfrm>
              <a:off x="3851920" y="2025551"/>
              <a:ext cx="149212" cy="2153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sz="1400" b="1" i="1" u="sng" strike="noStrike" cap="none" normalizeH="0" baseline="0" smtClean="0">
                  <a:ln>
                    <a:noFill/>
                  </a:ln>
                  <a:solidFill>
                    <a:srgbClr val="0070C0"/>
                  </a:solidFill>
                  <a:effectLst/>
                  <a:latin typeface="Arial" pitchFamily="34" charset="0"/>
                  <a:ea typeface="Times New Roman" pitchFamily="18" charset="0"/>
                </a:rPr>
                <a:t>M</a:t>
              </a:r>
              <a:endParaRPr kumimoji="0" lang="pl-PL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grpSp>
        <p:nvGrpSpPr>
          <p:cNvPr id="19" name="Z_odgr"/>
          <p:cNvGrpSpPr/>
          <p:nvPr/>
        </p:nvGrpSpPr>
        <p:grpSpPr>
          <a:xfrm>
            <a:off x="3585655" y="692696"/>
            <a:ext cx="621496" cy="540060"/>
            <a:chOff x="3585655" y="692696"/>
            <a:chExt cx="621496" cy="540060"/>
          </a:xfrm>
        </p:grpSpPr>
        <p:sp>
          <p:nvSpPr>
            <p:cNvPr id="617" name="Arc 53"/>
            <p:cNvSpPr>
              <a:spLocks/>
            </p:cNvSpPr>
            <p:nvPr/>
          </p:nvSpPr>
          <p:spPr bwMode="auto">
            <a:xfrm>
              <a:off x="3964486" y="977532"/>
              <a:ext cx="72009" cy="255224"/>
            </a:xfrm>
            <a:custGeom>
              <a:avLst/>
              <a:gdLst>
                <a:gd name="G0" fmla="+- 184 0 0"/>
                <a:gd name="G1" fmla="+- 21600 0 0"/>
                <a:gd name="G2" fmla="+- 21600 0 0"/>
                <a:gd name="T0" fmla="*/ 184 w 21784"/>
                <a:gd name="T1" fmla="*/ 0 h 43200"/>
                <a:gd name="T2" fmla="*/ 0 w 21784"/>
                <a:gd name="T3" fmla="*/ 43199 h 43200"/>
                <a:gd name="T4" fmla="*/ 184 w 21784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784" h="43200" fill="none" extrusionOk="0">
                  <a:moveTo>
                    <a:pt x="183" y="0"/>
                  </a:moveTo>
                  <a:cubicBezTo>
                    <a:pt x="12113" y="0"/>
                    <a:pt x="21784" y="9670"/>
                    <a:pt x="21784" y="21600"/>
                  </a:cubicBezTo>
                  <a:cubicBezTo>
                    <a:pt x="21784" y="33529"/>
                    <a:pt x="12113" y="43200"/>
                    <a:pt x="184" y="43200"/>
                  </a:cubicBezTo>
                  <a:cubicBezTo>
                    <a:pt x="122" y="43200"/>
                    <a:pt x="61" y="43199"/>
                    <a:pt x="-1" y="43199"/>
                  </a:cubicBezTo>
                </a:path>
                <a:path w="21784" h="43200" stroke="0" extrusionOk="0">
                  <a:moveTo>
                    <a:pt x="183" y="0"/>
                  </a:moveTo>
                  <a:cubicBezTo>
                    <a:pt x="12113" y="0"/>
                    <a:pt x="21784" y="9670"/>
                    <a:pt x="21784" y="21600"/>
                  </a:cubicBezTo>
                  <a:cubicBezTo>
                    <a:pt x="21784" y="33529"/>
                    <a:pt x="12113" y="43200"/>
                    <a:pt x="184" y="43200"/>
                  </a:cubicBezTo>
                  <a:cubicBezTo>
                    <a:pt x="122" y="43200"/>
                    <a:pt x="61" y="43199"/>
                    <a:pt x="-1" y="43199"/>
                  </a:cubicBezTo>
                  <a:lnTo>
                    <a:pt x="184" y="2160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 type="stealth" w="med" len="sm"/>
              <a:tailEnd type="stealth" w="med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18" name="Text Box 389"/>
            <p:cNvSpPr txBox="1">
              <a:spLocks noChangeArrowheads="1"/>
            </p:cNvSpPr>
            <p:nvPr/>
          </p:nvSpPr>
          <p:spPr bwMode="auto">
            <a:xfrm>
              <a:off x="4077307" y="980728"/>
              <a:ext cx="129844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pl-PL" sz="1400" b="1" i="1" u="sng" smtClean="0">
                  <a:solidFill>
                    <a:srgbClr val="0070C0"/>
                  </a:solidFill>
                  <a:latin typeface="Arial" pitchFamily="34" charset="0"/>
                  <a:ea typeface="Times New Roman" pitchFamily="18" charset="0"/>
                </a:rPr>
                <a:t>N</a:t>
              </a:r>
              <a:endParaRPr kumimoji="0" lang="pl-PL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620" name="Text Box 389"/>
            <p:cNvSpPr txBox="1">
              <a:spLocks noChangeArrowheads="1"/>
            </p:cNvSpPr>
            <p:nvPr/>
          </p:nvSpPr>
          <p:spPr bwMode="auto">
            <a:xfrm>
              <a:off x="3585655" y="692696"/>
              <a:ext cx="139462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pl-PL" sz="1400" b="1" i="1" u="sng" smtClean="0">
                  <a:solidFill>
                    <a:srgbClr val="0070C0"/>
                  </a:solidFill>
                  <a:latin typeface="Arial" pitchFamily="34" charset="0"/>
                </a:rPr>
                <a:t>O</a:t>
              </a:r>
              <a:endParaRPr kumimoji="0" lang="pl-PL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621" name="Text Box 389"/>
            <p:cNvSpPr txBox="1">
              <a:spLocks noChangeArrowheads="1"/>
            </p:cNvSpPr>
            <p:nvPr/>
          </p:nvSpPr>
          <p:spPr bwMode="auto">
            <a:xfrm>
              <a:off x="3585655" y="1017312"/>
              <a:ext cx="139462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pl-PL" sz="1400" b="1" i="1" u="sng" smtClean="0">
                  <a:solidFill>
                    <a:srgbClr val="0070C0"/>
                  </a:solidFill>
                  <a:latin typeface="Arial" pitchFamily="34" charset="0"/>
                </a:rPr>
                <a:t>O</a:t>
              </a:r>
              <a:endParaRPr kumimoji="0" lang="pl-PL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grpSp>
        <p:nvGrpSpPr>
          <p:cNvPr id="26" name="Tor_II"/>
          <p:cNvGrpSpPr/>
          <p:nvPr/>
        </p:nvGrpSpPr>
        <p:grpSpPr>
          <a:xfrm>
            <a:off x="3134562" y="3429000"/>
            <a:ext cx="3993722" cy="1224136"/>
            <a:chOff x="3134562" y="3429000"/>
            <a:chExt cx="3993722" cy="1224136"/>
          </a:xfrm>
        </p:grpSpPr>
        <p:grpSp>
          <p:nvGrpSpPr>
            <p:cNvPr id="583" name="C_II"/>
            <p:cNvGrpSpPr/>
            <p:nvPr/>
          </p:nvGrpSpPr>
          <p:grpSpPr>
            <a:xfrm>
              <a:off x="3134562" y="4483859"/>
              <a:ext cx="3993714" cy="169277"/>
              <a:chOff x="4499992" y="2060848"/>
              <a:chExt cx="3993714" cy="169277"/>
            </a:xfrm>
          </p:grpSpPr>
          <p:sp>
            <p:nvSpPr>
              <p:cNvPr id="584" name="pole tekstowe 583"/>
              <p:cNvSpPr txBox="1"/>
              <p:nvPr/>
            </p:nvSpPr>
            <p:spPr>
              <a:xfrm>
                <a:off x="4499992" y="2060848"/>
                <a:ext cx="176330" cy="169277"/>
              </a:xfrm>
              <a:prstGeom prst="rect">
                <a:avLst/>
              </a:prstGeom>
              <a:noFill/>
            </p:spPr>
            <p:txBody>
              <a:bodyPr vert="horz" wrap="none" lIns="0" tIns="0" rIns="0" bIns="0" rtlCol="0">
                <a:spAutoFit/>
              </a:bodyPr>
              <a:lstStyle/>
              <a:p>
                <a:r>
                  <a:rPr lang="pl-PL" sz="1100" b="1" smtClean="0"/>
                  <a:t>C</a:t>
                </a:r>
                <a:r>
                  <a:rPr lang="pl-PL" sz="1100" b="1" baseline="-25000" smtClean="0"/>
                  <a:t>II</a:t>
                </a:r>
                <a:endParaRPr lang="pl-PL" sz="1100" b="1"/>
              </a:p>
            </p:txBody>
          </p:sp>
          <p:sp>
            <p:nvSpPr>
              <p:cNvPr id="585" name="Elipsa 584"/>
              <p:cNvSpPr/>
              <p:nvPr/>
            </p:nvSpPr>
            <p:spPr>
              <a:xfrm>
                <a:off x="4752020" y="2132856"/>
                <a:ext cx="72000" cy="72000"/>
              </a:xfrm>
              <a:prstGeom prst="ellipse">
                <a:avLst/>
              </a:prstGeom>
              <a:solidFill>
                <a:schemeClr val="tx1"/>
              </a:solidFill>
              <a:ln w="127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pl-PL">
                  <a:solidFill>
                    <a:srgbClr val="FF0000"/>
                  </a:solidFill>
                </a:endParaRPr>
              </a:p>
            </p:txBody>
          </p:sp>
          <p:sp>
            <p:nvSpPr>
              <p:cNvPr id="586" name="AutoShape 453"/>
              <p:cNvSpPr>
                <a:spLocks noChangeShapeType="1"/>
              </p:cNvSpPr>
              <p:nvPr/>
            </p:nvSpPr>
            <p:spPr bwMode="auto">
              <a:xfrm>
                <a:off x="4824348" y="2168860"/>
                <a:ext cx="3600000" cy="635"/>
              </a:xfrm>
              <a:prstGeom prst="straightConnector1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587" name="Elipsa 586"/>
              <p:cNvSpPr/>
              <p:nvPr/>
            </p:nvSpPr>
            <p:spPr>
              <a:xfrm>
                <a:off x="8421706" y="2132856"/>
                <a:ext cx="72000" cy="72000"/>
              </a:xfrm>
              <a:prstGeom prst="ellipse">
                <a:avLst/>
              </a:prstGeom>
              <a:solidFill>
                <a:schemeClr val="tx1"/>
              </a:solidFill>
              <a:ln w="127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pl-PL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578" name="B_II"/>
            <p:cNvGrpSpPr/>
            <p:nvPr/>
          </p:nvGrpSpPr>
          <p:grpSpPr>
            <a:xfrm>
              <a:off x="3134562" y="3943799"/>
              <a:ext cx="3993722" cy="169277"/>
              <a:chOff x="4499992" y="2060848"/>
              <a:chExt cx="3993722" cy="169277"/>
            </a:xfrm>
          </p:grpSpPr>
          <p:sp>
            <p:nvSpPr>
              <p:cNvPr id="579" name="pole tekstowe 578"/>
              <p:cNvSpPr txBox="1"/>
              <p:nvPr/>
            </p:nvSpPr>
            <p:spPr>
              <a:xfrm>
                <a:off x="4499992" y="2060848"/>
                <a:ext cx="168316" cy="169277"/>
              </a:xfrm>
              <a:prstGeom prst="rect">
                <a:avLst/>
              </a:prstGeom>
              <a:noFill/>
            </p:spPr>
            <p:txBody>
              <a:bodyPr vert="horz" wrap="none" lIns="0" tIns="0" rIns="0" bIns="0" rtlCol="0">
                <a:spAutoFit/>
              </a:bodyPr>
              <a:lstStyle/>
              <a:p>
                <a:r>
                  <a:rPr lang="pl-PL" sz="1100" b="1" smtClean="0"/>
                  <a:t>B</a:t>
                </a:r>
                <a:r>
                  <a:rPr lang="pl-PL" sz="1100" b="1" baseline="-25000" smtClean="0"/>
                  <a:t>II</a:t>
                </a:r>
                <a:endParaRPr lang="pl-PL" sz="1100" b="1"/>
              </a:p>
            </p:txBody>
          </p:sp>
          <p:sp>
            <p:nvSpPr>
              <p:cNvPr id="580" name="Elipsa 579"/>
              <p:cNvSpPr/>
              <p:nvPr/>
            </p:nvSpPr>
            <p:spPr>
              <a:xfrm>
                <a:off x="4752020" y="2132856"/>
                <a:ext cx="72000" cy="72000"/>
              </a:xfrm>
              <a:prstGeom prst="ellipse">
                <a:avLst/>
              </a:prstGeom>
              <a:solidFill>
                <a:schemeClr val="tx1"/>
              </a:solidFill>
              <a:ln w="127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pl-PL">
                  <a:solidFill>
                    <a:srgbClr val="FF0000"/>
                  </a:solidFill>
                </a:endParaRPr>
              </a:p>
            </p:txBody>
          </p:sp>
          <p:sp>
            <p:nvSpPr>
              <p:cNvPr id="581" name="AutoShape 453"/>
              <p:cNvSpPr>
                <a:spLocks noChangeShapeType="1"/>
              </p:cNvSpPr>
              <p:nvPr/>
            </p:nvSpPr>
            <p:spPr bwMode="auto">
              <a:xfrm>
                <a:off x="4824348" y="2168860"/>
                <a:ext cx="3600000" cy="635"/>
              </a:xfrm>
              <a:prstGeom prst="straightConnector1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582" name="Elipsa 581"/>
              <p:cNvSpPr/>
              <p:nvPr/>
            </p:nvSpPr>
            <p:spPr>
              <a:xfrm>
                <a:off x="8421714" y="2132856"/>
                <a:ext cx="72000" cy="72000"/>
              </a:xfrm>
              <a:prstGeom prst="ellipse">
                <a:avLst/>
              </a:prstGeom>
              <a:solidFill>
                <a:schemeClr val="tx1"/>
              </a:solidFill>
              <a:ln w="127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pl-PL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573" name="A_II"/>
            <p:cNvGrpSpPr/>
            <p:nvPr/>
          </p:nvGrpSpPr>
          <p:grpSpPr>
            <a:xfrm>
              <a:off x="3134562" y="3429000"/>
              <a:ext cx="3993722" cy="169277"/>
              <a:chOff x="4499992" y="2060848"/>
              <a:chExt cx="3993722" cy="169277"/>
            </a:xfrm>
          </p:grpSpPr>
          <p:sp>
            <p:nvSpPr>
              <p:cNvPr id="574" name="pole tekstowe 573"/>
              <p:cNvSpPr txBox="1"/>
              <p:nvPr/>
            </p:nvSpPr>
            <p:spPr>
              <a:xfrm>
                <a:off x="4499992" y="2060848"/>
                <a:ext cx="176330" cy="169277"/>
              </a:xfrm>
              <a:prstGeom prst="rect">
                <a:avLst/>
              </a:prstGeom>
              <a:noFill/>
            </p:spPr>
            <p:txBody>
              <a:bodyPr vert="horz" wrap="none" lIns="0" tIns="0" rIns="0" bIns="0" rtlCol="0">
                <a:spAutoFit/>
              </a:bodyPr>
              <a:lstStyle/>
              <a:p>
                <a:r>
                  <a:rPr lang="pl-PL" sz="1100" b="1" smtClean="0"/>
                  <a:t>A</a:t>
                </a:r>
                <a:r>
                  <a:rPr lang="pl-PL" sz="1100" b="1" baseline="-25000" smtClean="0"/>
                  <a:t>II</a:t>
                </a:r>
                <a:endParaRPr lang="pl-PL" sz="1100" b="1"/>
              </a:p>
            </p:txBody>
          </p:sp>
          <p:sp>
            <p:nvSpPr>
              <p:cNvPr id="575" name="Elipsa 574"/>
              <p:cNvSpPr/>
              <p:nvPr/>
            </p:nvSpPr>
            <p:spPr>
              <a:xfrm>
                <a:off x="4752020" y="2132856"/>
                <a:ext cx="72000" cy="72000"/>
              </a:xfrm>
              <a:prstGeom prst="ellipse">
                <a:avLst/>
              </a:prstGeom>
              <a:solidFill>
                <a:schemeClr val="tx1"/>
              </a:solidFill>
              <a:ln w="127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pl-PL">
                  <a:solidFill>
                    <a:srgbClr val="FF0000"/>
                  </a:solidFill>
                </a:endParaRPr>
              </a:p>
            </p:txBody>
          </p:sp>
          <p:sp>
            <p:nvSpPr>
              <p:cNvPr id="576" name="AutoShape 453"/>
              <p:cNvSpPr>
                <a:spLocks noChangeShapeType="1"/>
              </p:cNvSpPr>
              <p:nvPr/>
            </p:nvSpPr>
            <p:spPr bwMode="auto">
              <a:xfrm>
                <a:off x="4824348" y="2168860"/>
                <a:ext cx="3600000" cy="635"/>
              </a:xfrm>
              <a:prstGeom prst="straightConnector1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577" name="Elipsa 576"/>
              <p:cNvSpPr/>
              <p:nvPr/>
            </p:nvSpPr>
            <p:spPr>
              <a:xfrm>
                <a:off x="8421714" y="2132856"/>
                <a:ext cx="72000" cy="72000"/>
              </a:xfrm>
              <a:prstGeom prst="ellipse">
                <a:avLst/>
              </a:prstGeom>
              <a:solidFill>
                <a:schemeClr val="tx1"/>
              </a:solidFill>
              <a:ln w="127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pl-PL">
                  <a:solidFill>
                    <a:srgbClr val="FF0000"/>
                  </a:solidFill>
                </a:endParaRPr>
              </a:p>
            </p:txBody>
          </p:sp>
        </p:grpSp>
      </p:grpSp>
      <p:grpSp>
        <p:nvGrpSpPr>
          <p:cNvPr id="25" name="Tor_I"/>
          <p:cNvGrpSpPr/>
          <p:nvPr/>
        </p:nvGrpSpPr>
        <p:grpSpPr>
          <a:xfrm>
            <a:off x="3134562" y="1664804"/>
            <a:ext cx="3993722" cy="1224136"/>
            <a:chOff x="3134562" y="1664804"/>
            <a:chExt cx="3993722" cy="1224136"/>
          </a:xfrm>
        </p:grpSpPr>
        <p:grpSp>
          <p:nvGrpSpPr>
            <p:cNvPr id="568" name="C_I"/>
            <p:cNvGrpSpPr/>
            <p:nvPr/>
          </p:nvGrpSpPr>
          <p:grpSpPr>
            <a:xfrm>
              <a:off x="3134562" y="2719663"/>
              <a:ext cx="3993722" cy="169277"/>
              <a:chOff x="4499992" y="2060848"/>
              <a:chExt cx="3993722" cy="169277"/>
            </a:xfrm>
          </p:grpSpPr>
          <p:sp>
            <p:nvSpPr>
              <p:cNvPr id="569" name="pole tekstowe 568"/>
              <p:cNvSpPr txBox="1"/>
              <p:nvPr/>
            </p:nvSpPr>
            <p:spPr>
              <a:xfrm>
                <a:off x="4499992" y="2060848"/>
                <a:ext cx="139462" cy="169277"/>
              </a:xfrm>
              <a:prstGeom prst="rect">
                <a:avLst/>
              </a:prstGeom>
              <a:noFill/>
            </p:spPr>
            <p:txBody>
              <a:bodyPr vert="horz" wrap="none" lIns="0" tIns="0" rIns="0" bIns="0" rtlCol="0">
                <a:spAutoFit/>
              </a:bodyPr>
              <a:lstStyle/>
              <a:p>
                <a:r>
                  <a:rPr lang="pl-PL" sz="1100" b="1"/>
                  <a:t>C</a:t>
                </a:r>
                <a:r>
                  <a:rPr lang="pl-PL" sz="1100" b="1" baseline="-25000" smtClean="0"/>
                  <a:t>I</a:t>
                </a:r>
                <a:endParaRPr lang="pl-PL" sz="1100" b="1"/>
              </a:p>
            </p:txBody>
          </p:sp>
          <p:sp>
            <p:nvSpPr>
              <p:cNvPr id="570" name="Elipsa 569"/>
              <p:cNvSpPr/>
              <p:nvPr/>
            </p:nvSpPr>
            <p:spPr>
              <a:xfrm>
                <a:off x="4752020" y="2132856"/>
                <a:ext cx="72000" cy="72000"/>
              </a:xfrm>
              <a:prstGeom prst="ellipse">
                <a:avLst/>
              </a:prstGeom>
              <a:solidFill>
                <a:schemeClr val="tx1"/>
              </a:solidFill>
              <a:ln w="127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pl-PL">
                  <a:solidFill>
                    <a:srgbClr val="FF0000"/>
                  </a:solidFill>
                </a:endParaRPr>
              </a:p>
            </p:txBody>
          </p:sp>
          <p:sp>
            <p:nvSpPr>
              <p:cNvPr id="571" name="AutoShape 453"/>
              <p:cNvSpPr>
                <a:spLocks noChangeShapeType="1"/>
              </p:cNvSpPr>
              <p:nvPr/>
            </p:nvSpPr>
            <p:spPr bwMode="auto">
              <a:xfrm>
                <a:off x="4824348" y="2168860"/>
                <a:ext cx="3600000" cy="635"/>
              </a:xfrm>
              <a:prstGeom prst="straightConnector1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572" name="Elipsa 571"/>
              <p:cNvSpPr/>
              <p:nvPr/>
            </p:nvSpPr>
            <p:spPr>
              <a:xfrm>
                <a:off x="8421714" y="2132856"/>
                <a:ext cx="72000" cy="72000"/>
              </a:xfrm>
              <a:prstGeom prst="ellipse">
                <a:avLst/>
              </a:prstGeom>
              <a:solidFill>
                <a:schemeClr val="tx1"/>
              </a:solidFill>
              <a:ln w="127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pl-PL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563" name="B_I"/>
            <p:cNvGrpSpPr/>
            <p:nvPr/>
          </p:nvGrpSpPr>
          <p:grpSpPr>
            <a:xfrm>
              <a:off x="3134562" y="2179603"/>
              <a:ext cx="3993722" cy="169277"/>
              <a:chOff x="4499992" y="2060848"/>
              <a:chExt cx="3993722" cy="169277"/>
            </a:xfrm>
          </p:grpSpPr>
          <p:sp>
            <p:nvSpPr>
              <p:cNvPr id="564" name="pole tekstowe 563"/>
              <p:cNvSpPr txBox="1"/>
              <p:nvPr/>
            </p:nvSpPr>
            <p:spPr>
              <a:xfrm>
                <a:off x="4499992" y="2060848"/>
                <a:ext cx="131446" cy="169277"/>
              </a:xfrm>
              <a:prstGeom prst="rect">
                <a:avLst/>
              </a:prstGeom>
              <a:noFill/>
            </p:spPr>
            <p:txBody>
              <a:bodyPr vert="horz" wrap="none" lIns="0" tIns="0" rIns="0" bIns="0" rtlCol="0">
                <a:spAutoFit/>
              </a:bodyPr>
              <a:lstStyle/>
              <a:p>
                <a:r>
                  <a:rPr lang="pl-PL" sz="1100" b="1"/>
                  <a:t>B</a:t>
                </a:r>
                <a:r>
                  <a:rPr lang="pl-PL" sz="1100" b="1" baseline="-25000" smtClean="0"/>
                  <a:t>I</a:t>
                </a:r>
                <a:endParaRPr lang="pl-PL" sz="1100" b="1"/>
              </a:p>
            </p:txBody>
          </p:sp>
          <p:sp>
            <p:nvSpPr>
              <p:cNvPr id="565" name="Elipsa 564"/>
              <p:cNvSpPr/>
              <p:nvPr/>
            </p:nvSpPr>
            <p:spPr>
              <a:xfrm>
                <a:off x="4752020" y="2132856"/>
                <a:ext cx="72000" cy="72000"/>
              </a:xfrm>
              <a:prstGeom prst="ellipse">
                <a:avLst/>
              </a:prstGeom>
              <a:solidFill>
                <a:schemeClr val="tx1"/>
              </a:solidFill>
              <a:ln w="127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pl-PL">
                  <a:solidFill>
                    <a:srgbClr val="FF0000"/>
                  </a:solidFill>
                </a:endParaRPr>
              </a:p>
            </p:txBody>
          </p:sp>
          <p:sp>
            <p:nvSpPr>
              <p:cNvPr id="566" name="AutoShape 453"/>
              <p:cNvSpPr>
                <a:spLocks noChangeShapeType="1"/>
              </p:cNvSpPr>
              <p:nvPr/>
            </p:nvSpPr>
            <p:spPr bwMode="auto">
              <a:xfrm>
                <a:off x="4824348" y="2168860"/>
                <a:ext cx="3600000" cy="635"/>
              </a:xfrm>
              <a:prstGeom prst="straightConnector1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567" name="Elipsa 566"/>
              <p:cNvSpPr/>
              <p:nvPr/>
            </p:nvSpPr>
            <p:spPr>
              <a:xfrm>
                <a:off x="8421714" y="2132856"/>
                <a:ext cx="72000" cy="72000"/>
              </a:xfrm>
              <a:prstGeom prst="ellipse">
                <a:avLst/>
              </a:prstGeom>
              <a:solidFill>
                <a:schemeClr val="tx1"/>
              </a:solidFill>
              <a:ln w="127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pl-PL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16" name="A_I"/>
            <p:cNvGrpSpPr/>
            <p:nvPr/>
          </p:nvGrpSpPr>
          <p:grpSpPr>
            <a:xfrm>
              <a:off x="3134562" y="1664804"/>
              <a:ext cx="3993722" cy="169277"/>
              <a:chOff x="4499992" y="2060848"/>
              <a:chExt cx="3993722" cy="169277"/>
            </a:xfrm>
          </p:grpSpPr>
          <p:sp>
            <p:nvSpPr>
              <p:cNvPr id="484" name="pole tekstowe 483"/>
              <p:cNvSpPr txBox="1"/>
              <p:nvPr/>
            </p:nvSpPr>
            <p:spPr>
              <a:xfrm>
                <a:off x="4499992" y="2060848"/>
                <a:ext cx="139462" cy="169277"/>
              </a:xfrm>
              <a:prstGeom prst="rect">
                <a:avLst/>
              </a:prstGeom>
              <a:noFill/>
            </p:spPr>
            <p:txBody>
              <a:bodyPr vert="horz" wrap="none" lIns="0" tIns="0" rIns="0" bIns="0" rtlCol="0">
                <a:spAutoFit/>
              </a:bodyPr>
              <a:lstStyle/>
              <a:p>
                <a:r>
                  <a:rPr lang="pl-PL" sz="1100" b="1" smtClean="0"/>
                  <a:t>A</a:t>
                </a:r>
                <a:r>
                  <a:rPr lang="pl-PL" sz="1100" b="1" baseline="-25000" smtClean="0"/>
                  <a:t>I</a:t>
                </a:r>
                <a:endParaRPr lang="pl-PL" sz="1100" b="1"/>
              </a:p>
            </p:txBody>
          </p:sp>
          <p:sp>
            <p:nvSpPr>
              <p:cNvPr id="541" name="Elipsa 540"/>
              <p:cNvSpPr/>
              <p:nvPr/>
            </p:nvSpPr>
            <p:spPr>
              <a:xfrm>
                <a:off x="4752020" y="2132856"/>
                <a:ext cx="72000" cy="72000"/>
              </a:xfrm>
              <a:prstGeom prst="ellipse">
                <a:avLst/>
              </a:prstGeom>
              <a:solidFill>
                <a:schemeClr val="tx1"/>
              </a:solidFill>
              <a:ln w="127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pl-PL">
                  <a:solidFill>
                    <a:srgbClr val="FF0000"/>
                  </a:solidFill>
                </a:endParaRPr>
              </a:p>
            </p:txBody>
          </p:sp>
          <p:sp>
            <p:nvSpPr>
              <p:cNvPr id="560" name="AutoShape 453"/>
              <p:cNvSpPr>
                <a:spLocks noChangeShapeType="1"/>
              </p:cNvSpPr>
              <p:nvPr/>
            </p:nvSpPr>
            <p:spPr bwMode="auto">
              <a:xfrm>
                <a:off x="4824348" y="2168860"/>
                <a:ext cx="3600000" cy="635"/>
              </a:xfrm>
              <a:prstGeom prst="straightConnector1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561" name="Elipsa 560"/>
              <p:cNvSpPr/>
              <p:nvPr/>
            </p:nvSpPr>
            <p:spPr>
              <a:xfrm>
                <a:off x="8421714" y="2132856"/>
                <a:ext cx="72000" cy="72000"/>
              </a:xfrm>
              <a:prstGeom prst="ellipse">
                <a:avLst/>
              </a:prstGeom>
              <a:solidFill>
                <a:schemeClr val="tx1"/>
              </a:solidFill>
              <a:ln w="127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pl-PL">
                  <a:solidFill>
                    <a:srgbClr val="FF0000"/>
                  </a:solidFill>
                </a:endParaRPr>
              </a:p>
            </p:txBody>
          </p:sp>
        </p:grpSp>
      </p:grpSp>
      <p:grpSp>
        <p:nvGrpSpPr>
          <p:cNvPr id="27" name="Przew_Odgr"/>
          <p:cNvGrpSpPr/>
          <p:nvPr/>
        </p:nvGrpSpPr>
        <p:grpSpPr>
          <a:xfrm>
            <a:off x="3131840" y="847455"/>
            <a:ext cx="3996444" cy="482570"/>
            <a:chOff x="3131840" y="847455"/>
            <a:chExt cx="3996444" cy="482570"/>
          </a:xfrm>
        </p:grpSpPr>
        <p:grpSp>
          <p:nvGrpSpPr>
            <p:cNvPr id="15" name="O_II"/>
            <p:cNvGrpSpPr/>
            <p:nvPr/>
          </p:nvGrpSpPr>
          <p:grpSpPr>
            <a:xfrm>
              <a:off x="3131840" y="1160748"/>
              <a:ext cx="3996444" cy="169277"/>
              <a:chOff x="4497270" y="1556792"/>
              <a:chExt cx="3996444" cy="169277"/>
            </a:xfrm>
          </p:grpSpPr>
          <p:sp>
            <p:nvSpPr>
              <p:cNvPr id="483" name="pole tekstowe 482"/>
              <p:cNvSpPr txBox="1"/>
              <p:nvPr/>
            </p:nvSpPr>
            <p:spPr>
              <a:xfrm>
                <a:off x="4497270" y="1556792"/>
                <a:ext cx="182742" cy="169277"/>
              </a:xfrm>
              <a:prstGeom prst="rect">
                <a:avLst/>
              </a:prstGeom>
              <a:noFill/>
            </p:spPr>
            <p:txBody>
              <a:bodyPr vert="horz" wrap="none" lIns="0" tIns="0" rIns="0" bIns="0" rtlCol="0">
                <a:spAutoFit/>
              </a:bodyPr>
              <a:lstStyle/>
              <a:p>
                <a:r>
                  <a:rPr lang="pl-PL" sz="1100" b="1" smtClean="0"/>
                  <a:t>O</a:t>
                </a:r>
                <a:r>
                  <a:rPr lang="pl-PL" sz="1100" b="1" baseline="-25000" smtClean="0"/>
                  <a:t>II</a:t>
                </a:r>
                <a:endParaRPr lang="pl-PL" sz="1100" b="1"/>
              </a:p>
            </p:txBody>
          </p:sp>
          <p:sp>
            <p:nvSpPr>
              <p:cNvPr id="544" name="Elipsa 543"/>
              <p:cNvSpPr/>
              <p:nvPr/>
            </p:nvSpPr>
            <p:spPr>
              <a:xfrm>
                <a:off x="4752020" y="1628808"/>
                <a:ext cx="72000" cy="72000"/>
              </a:xfrm>
              <a:prstGeom prst="ellipse">
                <a:avLst/>
              </a:prstGeom>
              <a:solidFill>
                <a:schemeClr val="tx1"/>
              </a:solidFill>
              <a:ln w="127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pl-PL">
                  <a:solidFill>
                    <a:srgbClr val="FF0000"/>
                  </a:solidFill>
                </a:endParaRPr>
              </a:p>
            </p:txBody>
          </p:sp>
          <p:sp>
            <p:nvSpPr>
              <p:cNvPr id="545" name="Elipsa 544"/>
              <p:cNvSpPr/>
              <p:nvPr/>
            </p:nvSpPr>
            <p:spPr>
              <a:xfrm>
                <a:off x="8421714" y="1628808"/>
                <a:ext cx="72000" cy="72000"/>
              </a:xfrm>
              <a:prstGeom prst="ellipse">
                <a:avLst/>
              </a:prstGeom>
              <a:solidFill>
                <a:schemeClr val="tx1"/>
              </a:solidFill>
              <a:ln w="127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pl-PL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546" name="Łącznik prostoliniowy 545"/>
              <p:cNvCxnSpPr>
                <a:stCxn id="544" idx="6"/>
              </p:cNvCxnSpPr>
              <p:nvPr/>
            </p:nvCxnSpPr>
            <p:spPr bwMode="auto">
              <a:xfrm>
                <a:off x="4824020" y="1664808"/>
                <a:ext cx="3600000" cy="4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14" name="O_I"/>
            <p:cNvGrpSpPr/>
            <p:nvPr/>
          </p:nvGrpSpPr>
          <p:grpSpPr>
            <a:xfrm>
              <a:off x="3134562" y="847455"/>
              <a:ext cx="3993714" cy="169277"/>
              <a:chOff x="4499992" y="1196752"/>
              <a:chExt cx="3993714" cy="169277"/>
            </a:xfrm>
          </p:grpSpPr>
          <p:sp>
            <p:nvSpPr>
              <p:cNvPr id="482" name="pole tekstowe 481"/>
              <p:cNvSpPr txBox="1"/>
              <p:nvPr/>
            </p:nvSpPr>
            <p:spPr>
              <a:xfrm>
                <a:off x="4499992" y="1196752"/>
                <a:ext cx="145874" cy="169277"/>
              </a:xfrm>
              <a:prstGeom prst="rect">
                <a:avLst/>
              </a:prstGeom>
              <a:noFill/>
            </p:spPr>
            <p:txBody>
              <a:bodyPr vert="horz" wrap="none" lIns="0" tIns="0" rIns="0" bIns="0" rtlCol="0">
                <a:spAutoFit/>
              </a:bodyPr>
              <a:lstStyle/>
              <a:p>
                <a:r>
                  <a:rPr lang="pl-PL" sz="1100" b="1" smtClean="0"/>
                  <a:t>O</a:t>
                </a:r>
                <a:r>
                  <a:rPr lang="pl-PL" sz="1100" b="1" baseline="-25000" smtClean="0"/>
                  <a:t>I</a:t>
                </a:r>
                <a:endParaRPr lang="pl-PL" sz="1100" b="1"/>
              </a:p>
            </p:txBody>
          </p:sp>
          <p:sp>
            <p:nvSpPr>
              <p:cNvPr id="540" name="Elipsa 539"/>
              <p:cNvSpPr/>
              <p:nvPr/>
            </p:nvSpPr>
            <p:spPr>
              <a:xfrm>
                <a:off x="4752020" y="1268760"/>
                <a:ext cx="72000" cy="72000"/>
              </a:xfrm>
              <a:prstGeom prst="ellipse">
                <a:avLst/>
              </a:prstGeom>
              <a:solidFill>
                <a:schemeClr val="tx1"/>
              </a:solidFill>
              <a:ln w="127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pl-PL">
                  <a:solidFill>
                    <a:srgbClr val="FF0000"/>
                  </a:solidFill>
                </a:endParaRPr>
              </a:p>
            </p:txBody>
          </p:sp>
          <p:sp>
            <p:nvSpPr>
              <p:cNvPr id="542" name="Elipsa 541"/>
              <p:cNvSpPr/>
              <p:nvPr/>
            </p:nvSpPr>
            <p:spPr>
              <a:xfrm>
                <a:off x="8421706" y="1268760"/>
                <a:ext cx="72000" cy="72000"/>
              </a:xfrm>
              <a:prstGeom prst="ellipse">
                <a:avLst/>
              </a:prstGeom>
              <a:solidFill>
                <a:schemeClr val="tx1"/>
              </a:solidFill>
              <a:ln w="127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pl-PL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6" name="Łącznik prostoliniowy 5"/>
              <p:cNvCxnSpPr>
                <a:stCxn id="540" idx="6"/>
              </p:cNvCxnSpPr>
              <p:nvPr/>
            </p:nvCxnSpPr>
            <p:spPr bwMode="auto">
              <a:xfrm>
                <a:off x="4824020" y="1304760"/>
                <a:ext cx="3600000" cy="4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sp>
        <p:nvSpPr>
          <p:cNvPr id="2" name="Tytuł"/>
          <p:cNvSpPr txBox="1">
            <a:spLocks noChangeArrowheads="1"/>
          </p:cNvSpPr>
          <p:nvPr/>
        </p:nvSpPr>
        <p:spPr bwMode="auto">
          <a:xfrm>
            <a:off x="1205343" y="153216"/>
            <a:ext cx="7363101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b">
            <a:spAutoFit/>
          </a:bodyPr>
          <a:lstStyle/>
          <a:p>
            <a:pPr defTabSz="912813" eaLnBrk="0" hangingPunct="0">
              <a:defRPr/>
            </a:pPr>
            <a:r>
              <a:rPr kumimoji="1" lang="pl-PL" sz="1400" b="1" i="1" kern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Impedancje własne i wzajemne w dwutorowej linii z dwoma przewodami odgromowymi</a:t>
            </a:r>
            <a:endParaRPr kumimoji="1" lang="pl-PL" sz="1400" b="1" i="1" kern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4716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xt_8"/>
          <p:cNvSpPr>
            <a:spLocks noChangeArrowheads="1"/>
          </p:cNvSpPr>
          <p:nvPr/>
        </p:nvSpPr>
        <p:spPr bwMode="auto">
          <a:xfrm>
            <a:off x="1285874" y="4222750"/>
            <a:ext cx="6958533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z"/>
              <a:defRPr kumimoji="1" sz="27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y"/>
              <a:defRPr kumimoji="1" sz="2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x"/>
              <a:defRPr kumimoji="1" sz="21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sz="21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kumimoji="0" lang="pl-PL" altLang="pl-PL" sz="2000" b="1" i="1">
                <a:solidFill>
                  <a:srgbClr val="333399"/>
                </a:solidFill>
                <a:latin typeface="Times New Roman" pitchFamily="18" charset="0"/>
              </a:rPr>
              <a:t>8. </a:t>
            </a:r>
            <a:r>
              <a:rPr kumimoji="0" lang="pl-PL" altLang="pl-PL" sz="2000" b="1" i="1" smtClean="0">
                <a:solidFill>
                  <a:srgbClr val="333399"/>
                </a:solidFill>
                <a:latin typeface="Times New Roman" pitchFamily="18" charset="0"/>
              </a:rPr>
              <a:t>Na podstawie tych macierzy tworzy się schematy zastępcze linii :</a:t>
            </a:r>
          </a:p>
          <a:p>
            <a:pPr marL="712788" indent="-177800" eaLnBrk="1" hangingPunct="1"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kumimoji="0" lang="pl-PL" altLang="pl-PL" sz="2000" b="1" i="1" smtClean="0">
                <a:solidFill>
                  <a:srgbClr val="333399"/>
                </a:solidFill>
                <a:latin typeface="Times New Roman" pitchFamily="18" charset="0"/>
              </a:rPr>
              <a:t> dla składowej zgodnej i przeciwnej  (takie same) </a:t>
            </a:r>
          </a:p>
          <a:p>
            <a:pPr marL="712788" indent="-177800" eaLnBrk="1" hangingPunct="1"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kumimoji="0" lang="pl-PL" altLang="pl-PL" sz="2000" b="1" i="1" smtClean="0">
                <a:solidFill>
                  <a:srgbClr val="333399"/>
                </a:solidFill>
                <a:latin typeface="Times New Roman" pitchFamily="18" charset="0"/>
              </a:rPr>
              <a:t> dla składowej zerowej</a:t>
            </a:r>
          </a:p>
        </p:txBody>
      </p:sp>
      <p:sp>
        <p:nvSpPr>
          <p:cNvPr id="18" name="Txt_7"/>
          <p:cNvSpPr>
            <a:spLocks noChangeArrowheads="1"/>
          </p:cNvSpPr>
          <p:nvPr/>
        </p:nvSpPr>
        <p:spPr bwMode="auto">
          <a:xfrm>
            <a:off x="1285875" y="3785322"/>
            <a:ext cx="554972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z"/>
              <a:defRPr kumimoji="1" sz="27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y"/>
              <a:defRPr kumimoji="1" sz="2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x"/>
              <a:defRPr kumimoji="1" sz="21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sz="21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kumimoji="0" lang="pl-PL" altLang="pl-PL" sz="2000" b="1" i="1">
                <a:solidFill>
                  <a:srgbClr val="333399"/>
                </a:solidFill>
                <a:latin typeface="Times New Roman" pitchFamily="18" charset="0"/>
              </a:rPr>
              <a:t>7. </a:t>
            </a:r>
            <a:r>
              <a:rPr kumimoji="0" lang="pl-PL" altLang="pl-PL" sz="2000" b="1" i="1" smtClean="0">
                <a:solidFill>
                  <a:srgbClr val="333399"/>
                </a:solidFill>
                <a:latin typeface="Times New Roman" pitchFamily="18" charset="0"/>
              </a:rPr>
              <a:t>Tworzy się macierze admitancyjne linii niezwartej </a:t>
            </a:r>
            <a:endParaRPr kumimoji="0" lang="pl-PL" altLang="pl-PL" sz="2000" b="1" i="1">
              <a:solidFill>
                <a:srgbClr val="333399"/>
              </a:solidFill>
              <a:latin typeface="Times New Roman" pitchFamily="18" charset="0"/>
            </a:endParaRPr>
          </a:p>
        </p:txBody>
      </p:sp>
      <p:sp>
        <p:nvSpPr>
          <p:cNvPr id="17" name="Txt_6"/>
          <p:cNvSpPr>
            <a:spLocks noChangeArrowheads="1"/>
          </p:cNvSpPr>
          <p:nvPr/>
        </p:nvSpPr>
        <p:spPr bwMode="auto">
          <a:xfrm>
            <a:off x="1285875" y="3347893"/>
            <a:ext cx="530632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z"/>
              <a:defRPr kumimoji="1" sz="27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y"/>
              <a:defRPr kumimoji="1" sz="2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x"/>
              <a:defRPr kumimoji="1" sz="21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sz="21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kumimoji="0" lang="pl-PL" altLang="pl-PL" sz="2000" b="1" i="1">
                <a:solidFill>
                  <a:srgbClr val="333399"/>
                </a:solidFill>
                <a:latin typeface="Times New Roman" pitchFamily="18" charset="0"/>
              </a:rPr>
              <a:t>6. </a:t>
            </a:r>
            <a:r>
              <a:rPr kumimoji="0" lang="pl-PL" altLang="pl-PL" sz="2000" b="1" i="1" smtClean="0">
                <a:solidFill>
                  <a:srgbClr val="333399"/>
                </a:solidFill>
                <a:latin typeface="Times New Roman" pitchFamily="18" charset="0"/>
              </a:rPr>
              <a:t>Odwraca się macierze </a:t>
            </a:r>
            <a:r>
              <a:rPr kumimoji="0" lang="pl-PL" altLang="pl-PL" sz="2000" b="1" i="1" u="sng">
                <a:solidFill>
                  <a:srgbClr val="333399"/>
                </a:solidFill>
                <a:latin typeface="Times New Roman" pitchFamily="18" charset="0"/>
              </a:rPr>
              <a:t>Z</a:t>
            </a:r>
            <a:r>
              <a:rPr kumimoji="0" lang="pl-PL" altLang="pl-PL" sz="2000" b="1" i="1" baseline="-25000">
                <a:solidFill>
                  <a:srgbClr val="333399"/>
                </a:solidFill>
                <a:latin typeface="Times New Roman" pitchFamily="18" charset="0"/>
              </a:rPr>
              <a:t>0</a:t>
            </a:r>
            <a:r>
              <a:rPr kumimoji="0" lang="pl-PL" altLang="pl-PL" sz="2000" b="1" i="1">
                <a:solidFill>
                  <a:srgbClr val="333399"/>
                </a:solidFill>
                <a:latin typeface="Times New Roman" pitchFamily="18" charset="0"/>
              </a:rPr>
              <a:t> , </a:t>
            </a:r>
            <a:r>
              <a:rPr kumimoji="0" lang="pl-PL" altLang="pl-PL" sz="2000" b="1" i="1" u="sng">
                <a:solidFill>
                  <a:srgbClr val="333399"/>
                </a:solidFill>
                <a:latin typeface="Times New Roman" pitchFamily="18" charset="0"/>
              </a:rPr>
              <a:t>Z</a:t>
            </a:r>
            <a:r>
              <a:rPr kumimoji="0" lang="pl-PL" altLang="pl-PL" sz="2000" b="1" i="1" baseline="-25000">
                <a:solidFill>
                  <a:srgbClr val="333399"/>
                </a:solidFill>
                <a:latin typeface="Times New Roman" pitchFamily="18" charset="0"/>
              </a:rPr>
              <a:t>1 </a:t>
            </a:r>
            <a:r>
              <a:rPr kumimoji="0" lang="pl-PL" altLang="pl-PL" sz="2000" b="1" i="1">
                <a:solidFill>
                  <a:srgbClr val="333399"/>
                </a:solidFill>
                <a:latin typeface="Times New Roman" pitchFamily="18" charset="0"/>
              </a:rPr>
              <a:t> </a:t>
            </a:r>
            <a:r>
              <a:rPr kumimoji="0" lang="pl-PL" altLang="pl-PL" sz="2000" b="1" i="1" smtClean="0">
                <a:solidFill>
                  <a:srgbClr val="333399"/>
                </a:solidFill>
                <a:latin typeface="Times New Roman" pitchFamily="18" charset="0"/>
              </a:rPr>
              <a:t>otrzymując </a:t>
            </a:r>
            <a:r>
              <a:rPr kumimoji="0" lang="pl-PL" altLang="pl-PL" sz="2000" b="1" i="1" u="sng" smtClean="0">
                <a:solidFill>
                  <a:srgbClr val="FF0000"/>
                </a:solidFill>
                <a:latin typeface="Times New Roman" pitchFamily="18" charset="0"/>
              </a:rPr>
              <a:t>Y</a:t>
            </a:r>
            <a:r>
              <a:rPr kumimoji="0" lang="pl-PL" altLang="pl-PL" sz="2000" b="1" i="1" baseline="-25000" smtClean="0">
                <a:solidFill>
                  <a:srgbClr val="FF0000"/>
                </a:solidFill>
                <a:latin typeface="Times New Roman" pitchFamily="18" charset="0"/>
              </a:rPr>
              <a:t>0</a:t>
            </a:r>
            <a:r>
              <a:rPr kumimoji="0" lang="pl-PL" altLang="pl-PL" sz="2000" b="1" i="1" smtClean="0">
                <a:solidFill>
                  <a:srgbClr val="333399"/>
                </a:solidFill>
                <a:latin typeface="Times New Roman" pitchFamily="18" charset="0"/>
              </a:rPr>
              <a:t> </a:t>
            </a:r>
            <a:r>
              <a:rPr kumimoji="0" lang="pl-PL" altLang="pl-PL" sz="2000" b="1" i="1">
                <a:solidFill>
                  <a:srgbClr val="333399"/>
                </a:solidFill>
                <a:latin typeface="Times New Roman" pitchFamily="18" charset="0"/>
              </a:rPr>
              <a:t>, </a:t>
            </a:r>
            <a:r>
              <a:rPr kumimoji="0" lang="pl-PL" altLang="pl-PL" sz="2000" b="1" i="1" u="sng">
                <a:solidFill>
                  <a:srgbClr val="FF0000"/>
                </a:solidFill>
                <a:latin typeface="Times New Roman" pitchFamily="18" charset="0"/>
              </a:rPr>
              <a:t>Y</a:t>
            </a:r>
            <a:r>
              <a:rPr kumimoji="0" lang="pl-PL" altLang="pl-PL" sz="2000" b="1" i="1" baseline="-25000" smtClean="0">
                <a:solidFill>
                  <a:srgbClr val="FF0000"/>
                </a:solidFill>
                <a:latin typeface="Times New Roman" pitchFamily="18" charset="0"/>
              </a:rPr>
              <a:t>1</a:t>
            </a:r>
            <a:endParaRPr kumimoji="0" lang="pl-PL" altLang="pl-PL" sz="2000" b="1" i="1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6" name="Txt_5"/>
          <p:cNvSpPr>
            <a:spLocks noChangeArrowheads="1"/>
          </p:cNvSpPr>
          <p:nvPr/>
        </p:nvSpPr>
        <p:spPr bwMode="auto">
          <a:xfrm>
            <a:off x="1285875" y="2910464"/>
            <a:ext cx="556402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z"/>
              <a:defRPr kumimoji="1" sz="27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y"/>
              <a:defRPr kumimoji="1" sz="2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x"/>
              <a:defRPr kumimoji="1" sz="21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sz="21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kumimoji="0" lang="pl-PL" altLang="pl-PL" sz="2000" b="1" i="1">
                <a:solidFill>
                  <a:srgbClr val="333399"/>
                </a:solidFill>
                <a:latin typeface="Times New Roman" pitchFamily="18" charset="0"/>
              </a:rPr>
              <a:t>5. </a:t>
            </a:r>
            <a:r>
              <a:rPr kumimoji="0" lang="pl-PL" altLang="pl-PL" sz="2000" b="1" i="1" smtClean="0">
                <a:solidFill>
                  <a:srgbClr val="333399"/>
                </a:solidFill>
                <a:latin typeface="Times New Roman" pitchFamily="18" charset="0"/>
              </a:rPr>
              <a:t>Otrzymuje się trzy niezależne macierze </a:t>
            </a:r>
            <a:r>
              <a:rPr kumimoji="0" lang="pl-PL" altLang="pl-PL" sz="2000" b="1" i="1" u="sng" smtClean="0">
                <a:solidFill>
                  <a:srgbClr val="FF0000"/>
                </a:solidFill>
                <a:latin typeface="Times New Roman" pitchFamily="18" charset="0"/>
              </a:rPr>
              <a:t>Z</a:t>
            </a:r>
            <a:r>
              <a:rPr kumimoji="0" lang="pl-PL" altLang="pl-PL" sz="2000" b="1" i="1" baseline="-25000" smtClean="0">
                <a:solidFill>
                  <a:srgbClr val="FF0000"/>
                </a:solidFill>
                <a:latin typeface="Times New Roman" pitchFamily="18" charset="0"/>
              </a:rPr>
              <a:t>0</a:t>
            </a:r>
            <a:r>
              <a:rPr kumimoji="0" lang="pl-PL" altLang="pl-PL" sz="2000" b="1" i="1" smtClean="0">
                <a:solidFill>
                  <a:srgbClr val="333399"/>
                </a:solidFill>
                <a:latin typeface="Times New Roman" pitchFamily="18" charset="0"/>
              </a:rPr>
              <a:t> , </a:t>
            </a:r>
            <a:r>
              <a:rPr kumimoji="0" lang="pl-PL" altLang="pl-PL" sz="2000" b="1" i="1" u="sng" smtClean="0">
                <a:solidFill>
                  <a:srgbClr val="FF0000"/>
                </a:solidFill>
                <a:latin typeface="Times New Roman" pitchFamily="18" charset="0"/>
              </a:rPr>
              <a:t>Z</a:t>
            </a:r>
            <a:r>
              <a:rPr kumimoji="0" lang="pl-PL" altLang="pl-PL" sz="2000" b="1" i="1" baseline="-25000" smtClean="0">
                <a:solidFill>
                  <a:srgbClr val="FF0000"/>
                </a:solidFill>
                <a:latin typeface="Times New Roman" pitchFamily="18" charset="0"/>
              </a:rPr>
              <a:t>1</a:t>
            </a:r>
            <a:r>
              <a:rPr kumimoji="0" lang="pl-PL" altLang="pl-PL" sz="2000" b="1" i="1" smtClean="0">
                <a:solidFill>
                  <a:srgbClr val="333399"/>
                </a:solidFill>
                <a:latin typeface="Times New Roman" pitchFamily="18" charset="0"/>
              </a:rPr>
              <a:t> =</a:t>
            </a:r>
            <a:r>
              <a:rPr kumimoji="0" lang="pl-PL" altLang="pl-PL" sz="2000" b="1" i="1" u="sng" smtClean="0">
                <a:solidFill>
                  <a:srgbClr val="333399"/>
                </a:solidFill>
                <a:latin typeface="Times New Roman" pitchFamily="18" charset="0"/>
              </a:rPr>
              <a:t>Z</a:t>
            </a:r>
            <a:r>
              <a:rPr kumimoji="0" lang="pl-PL" altLang="pl-PL" sz="2000" b="1" i="1" baseline="-25000" smtClean="0">
                <a:solidFill>
                  <a:srgbClr val="333399"/>
                </a:solidFill>
                <a:latin typeface="Times New Roman" pitchFamily="18" charset="0"/>
              </a:rPr>
              <a:t>2</a:t>
            </a:r>
            <a:endParaRPr kumimoji="0" lang="pl-PL" altLang="pl-PL" sz="2000" b="1" i="1">
              <a:solidFill>
                <a:srgbClr val="333399"/>
              </a:solidFill>
              <a:latin typeface="Times New Roman" pitchFamily="18" charset="0"/>
            </a:endParaRPr>
          </a:p>
        </p:txBody>
      </p:sp>
      <p:sp>
        <p:nvSpPr>
          <p:cNvPr id="15" name="Txt_4"/>
          <p:cNvSpPr>
            <a:spLocks noChangeArrowheads="1"/>
          </p:cNvSpPr>
          <p:nvPr/>
        </p:nvSpPr>
        <p:spPr bwMode="auto">
          <a:xfrm>
            <a:off x="1282700" y="2473035"/>
            <a:ext cx="652101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z"/>
              <a:defRPr kumimoji="1" sz="27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y"/>
              <a:defRPr kumimoji="1" sz="2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x"/>
              <a:defRPr kumimoji="1" sz="21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sz="21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kumimoji="0" lang="pl-PL" altLang="pl-PL" sz="2000" b="1" i="1">
                <a:solidFill>
                  <a:srgbClr val="333399"/>
                </a:solidFill>
                <a:latin typeface="Times New Roman" pitchFamily="18" charset="0"/>
              </a:rPr>
              <a:t>4. </a:t>
            </a:r>
            <a:r>
              <a:rPr kumimoji="0" lang="pl-PL" altLang="pl-PL" sz="2000" b="1" i="1" smtClean="0">
                <a:solidFill>
                  <a:srgbClr val="333399"/>
                </a:solidFill>
                <a:latin typeface="Times New Roman" pitchFamily="18" charset="0"/>
              </a:rPr>
              <a:t>Stosuje się przekształcenie (0,1,2) – składowe symetryczne </a:t>
            </a:r>
            <a:endParaRPr kumimoji="0" lang="pl-PL" altLang="pl-PL" sz="2000" b="1" i="1">
              <a:solidFill>
                <a:srgbClr val="333399"/>
              </a:solidFill>
              <a:latin typeface="Times New Roman" pitchFamily="18" charset="0"/>
            </a:endParaRPr>
          </a:p>
        </p:txBody>
      </p:sp>
      <p:sp>
        <p:nvSpPr>
          <p:cNvPr id="14" name="Txt_3"/>
          <p:cNvSpPr>
            <a:spLocks noChangeArrowheads="1"/>
          </p:cNvSpPr>
          <p:nvPr/>
        </p:nvSpPr>
        <p:spPr bwMode="auto">
          <a:xfrm>
            <a:off x="1282700" y="2035606"/>
            <a:ext cx="642323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z"/>
              <a:defRPr kumimoji="1" sz="27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y"/>
              <a:defRPr kumimoji="1" sz="2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x"/>
              <a:defRPr kumimoji="1" sz="21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sz="21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kumimoji="0" lang="pl-PL" altLang="pl-PL" sz="2000" b="1" i="1">
                <a:solidFill>
                  <a:srgbClr val="333399"/>
                </a:solidFill>
                <a:latin typeface="Times New Roman" pitchFamily="18" charset="0"/>
              </a:rPr>
              <a:t>3. </a:t>
            </a:r>
            <a:r>
              <a:rPr kumimoji="0" lang="pl-PL" altLang="pl-PL" sz="2000" b="1" i="1" smtClean="0">
                <a:solidFill>
                  <a:srgbClr val="333399"/>
                </a:solidFill>
                <a:latin typeface="Times New Roman" pitchFamily="18" charset="0"/>
              </a:rPr>
              <a:t>Eliminuje się węzły związane z przewodami odgromowymi </a:t>
            </a:r>
            <a:endParaRPr kumimoji="0" lang="pl-PL" altLang="pl-PL" sz="2000" b="1" i="1">
              <a:solidFill>
                <a:srgbClr val="333399"/>
              </a:solidFill>
              <a:latin typeface="Times New Roman" pitchFamily="18" charset="0"/>
            </a:endParaRPr>
          </a:p>
        </p:txBody>
      </p:sp>
      <p:sp>
        <p:nvSpPr>
          <p:cNvPr id="13" name="Txt_2"/>
          <p:cNvSpPr>
            <a:spLocks noChangeArrowheads="1"/>
          </p:cNvSpPr>
          <p:nvPr/>
        </p:nvSpPr>
        <p:spPr bwMode="auto">
          <a:xfrm>
            <a:off x="1282700" y="1598177"/>
            <a:ext cx="752943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z"/>
              <a:defRPr kumimoji="1" sz="27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y"/>
              <a:defRPr kumimoji="1" sz="2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x"/>
              <a:defRPr kumimoji="1" sz="21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sz="21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kumimoji="0" lang="pl-PL" altLang="pl-PL" sz="2000" b="1" i="1">
                <a:solidFill>
                  <a:srgbClr val="333399"/>
                </a:solidFill>
                <a:latin typeface="Times New Roman" pitchFamily="18" charset="0"/>
              </a:rPr>
              <a:t>2. </a:t>
            </a:r>
            <a:r>
              <a:rPr kumimoji="0" lang="pl-PL" altLang="pl-PL" sz="2000" b="1" i="1" smtClean="0">
                <a:solidFill>
                  <a:srgbClr val="333399"/>
                </a:solidFill>
                <a:latin typeface="Times New Roman" pitchFamily="18" charset="0"/>
              </a:rPr>
              <a:t>Tworzy się macierz </a:t>
            </a:r>
            <a:r>
              <a:rPr kumimoji="0" lang="pl-PL" altLang="pl-PL" sz="2000" b="1" i="1" u="sng" smtClean="0">
                <a:solidFill>
                  <a:srgbClr val="FF0000"/>
                </a:solidFill>
                <a:latin typeface="Times New Roman" pitchFamily="18" charset="0"/>
              </a:rPr>
              <a:t>Z</a:t>
            </a:r>
            <a:r>
              <a:rPr kumimoji="0" lang="pl-PL" altLang="pl-PL" sz="2000" b="1" i="1" smtClean="0">
                <a:solidFill>
                  <a:srgbClr val="333399"/>
                </a:solidFill>
                <a:latin typeface="Times New Roman" pitchFamily="18" charset="0"/>
              </a:rPr>
              <a:t> o wymiarze takim ile jest  wszystkich przewodów</a:t>
            </a:r>
            <a:endParaRPr kumimoji="0" lang="pl-PL" altLang="pl-PL" sz="2000" b="1" i="1">
              <a:solidFill>
                <a:srgbClr val="333399"/>
              </a:solidFill>
              <a:latin typeface="Times New Roman" pitchFamily="18" charset="0"/>
            </a:endParaRPr>
          </a:p>
        </p:txBody>
      </p:sp>
      <p:sp>
        <p:nvSpPr>
          <p:cNvPr id="12" name="Txt_1"/>
          <p:cNvSpPr>
            <a:spLocks noChangeArrowheads="1"/>
          </p:cNvSpPr>
          <p:nvPr/>
        </p:nvSpPr>
        <p:spPr bwMode="auto">
          <a:xfrm>
            <a:off x="1281113" y="1160748"/>
            <a:ext cx="762067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z"/>
              <a:defRPr kumimoji="1" sz="27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y"/>
              <a:defRPr kumimoji="1" sz="2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x"/>
              <a:defRPr kumimoji="1" sz="21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sz="21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kumimoji="0" lang="pl-PL" altLang="pl-PL" sz="2000" b="1" i="1">
                <a:solidFill>
                  <a:srgbClr val="333399"/>
                </a:solidFill>
                <a:latin typeface="Times New Roman" pitchFamily="18" charset="0"/>
              </a:rPr>
              <a:t>1. </a:t>
            </a:r>
            <a:r>
              <a:rPr kumimoji="0" lang="pl-PL" altLang="pl-PL" sz="2000" b="1" i="1" smtClean="0">
                <a:solidFill>
                  <a:srgbClr val="333399"/>
                </a:solidFill>
                <a:latin typeface="Times New Roman" pitchFamily="18" charset="0"/>
              </a:rPr>
              <a:t>Oblicza się impedancje własne </a:t>
            </a:r>
            <a:r>
              <a:rPr kumimoji="0" lang="pl-PL" altLang="pl-PL" sz="2000" b="1" i="1" u="sng" smtClean="0">
                <a:solidFill>
                  <a:srgbClr val="00B050"/>
                </a:solidFill>
                <a:latin typeface="Times New Roman" pitchFamily="18" charset="0"/>
              </a:rPr>
              <a:t>Z</a:t>
            </a:r>
            <a:r>
              <a:rPr kumimoji="0" lang="pl-PL" altLang="pl-PL" sz="2000" b="1" i="1" smtClean="0">
                <a:solidFill>
                  <a:srgbClr val="333399"/>
                </a:solidFill>
                <a:latin typeface="Times New Roman" pitchFamily="18" charset="0"/>
              </a:rPr>
              <a:t> i wzajemne </a:t>
            </a:r>
            <a:r>
              <a:rPr kumimoji="0" lang="pl-PL" altLang="pl-PL" sz="2000" b="1" i="1" u="sng" smtClean="0">
                <a:solidFill>
                  <a:srgbClr val="00B050"/>
                </a:solidFill>
                <a:latin typeface="Times New Roman" pitchFamily="18" charset="0"/>
              </a:rPr>
              <a:t>M</a:t>
            </a:r>
            <a:r>
              <a:rPr kumimoji="0" lang="pl-PL" altLang="pl-PL" sz="2000" b="1" i="1" smtClean="0">
                <a:solidFill>
                  <a:srgbClr val="333399"/>
                </a:solidFill>
                <a:latin typeface="Times New Roman" pitchFamily="18" charset="0"/>
              </a:rPr>
              <a:t> wszystkich przewodów</a:t>
            </a:r>
            <a:endParaRPr kumimoji="0" lang="pl-PL" altLang="pl-PL" sz="2000" b="1" i="1">
              <a:solidFill>
                <a:srgbClr val="333399"/>
              </a:solidFill>
              <a:latin typeface="Times New Roman" pitchFamily="18" charset="0"/>
            </a:endParaRPr>
          </a:p>
        </p:txBody>
      </p:sp>
      <p:sp>
        <p:nvSpPr>
          <p:cNvPr id="2" name="Tytuł"/>
          <p:cNvSpPr txBox="1">
            <a:spLocks noChangeArrowheads="1"/>
          </p:cNvSpPr>
          <p:nvPr/>
        </p:nvSpPr>
        <p:spPr bwMode="auto">
          <a:xfrm>
            <a:off x="1944678" y="513256"/>
            <a:ext cx="5254644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defTabSz="912813" eaLnBrk="0" hangingPunct="0">
              <a:defRPr/>
            </a:pPr>
            <a:r>
              <a:rPr kumimoji="1" lang="pl-PL" sz="1400" b="1" i="1" kern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Algorytm tworzenia modelu linii z przewodami odgromowymi </a:t>
            </a:r>
            <a:endParaRPr kumimoji="1" lang="pl-PL" sz="1400" b="1" i="1" kern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7009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8" grpId="0"/>
      <p:bldP spid="17" grpId="0"/>
      <p:bldP spid="16" grpId="0"/>
      <p:bldP spid="15" grpId="0"/>
      <p:bldP spid="14" grpId="0"/>
      <p:bldP spid="13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" name="dU=Z I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4682793"/>
              </p:ext>
            </p:extLst>
          </p:nvPr>
        </p:nvGraphicFramePr>
        <p:xfrm>
          <a:off x="5397500" y="4005263"/>
          <a:ext cx="2413000" cy="66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149" name="Równanie" r:id="rId3" imgW="1930320" imgH="533160" progId="Equation.3">
                  <p:embed/>
                </p:oleObj>
              </mc:Choice>
              <mc:Fallback>
                <p:oleObj name="Równanie" r:id="rId3" imgW="1930320" imgH="533160" progId="Equation.3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0" y="4005263"/>
                        <a:ext cx="2413000" cy="666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Strzałka w prawo 27"/>
          <p:cNvSpPr/>
          <p:nvPr/>
        </p:nvSpPr>
        <p:spPr bwMode="auto">
          <a:xfrm>
            <a:off x="5004048" y="4257092"/>
            <a:ext cx="216000" cy="108000"/>
          </a:xfrm>
          <a:prstGeom prst="rightArrow">
            <a:avLst/>
          </a:prstGeom>
          <a:solidFill>
            <a:srgbClr val="FF414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2" name="N_Odgr-I,II"/>
          <p:cNvSpPr>
            <a:spLocks noChangeArrowheads="1"/>
          </p:cNvSpPr>
          <p:nvPr/>
        </p:nvSpPr>
        <p:spPr bwMode="auto">
          <a:xfrm>
            <a:off x="2020422" y="4916777"/>
            <a:ext cx="2047521" cy="492443"/>
          </a:xfrm>
          <a:prstGeom prst="rect">
            <a:avLst/>
          </a:prstGeom>
          <a:solidFill>
            <a:srgbClr val="BCE292"/>
          </a:solidFill>
          <a:ln>
            <a:noFill/>
          </a:ln>
          <a:extLst/>
        </p:spPr>
        <p:txBody>
          <a:bodyPr wrap="squar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z"/>
              <a:defRPr kumimoji="1" sz="27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y"/>
              <a:defRPr kumimoji="1" sz="2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x"/>
              <a:defRPr kumimoji="1" sz="21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sz="21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None/>
            </a:pPr>
            <a:r>
              <a:rPr lang="pl-PL" sz="1600" u="sng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</a:t>
            </a:r>
            <a:r>
              <a:rPr lang="pl-PL" sz="160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pl-PL" sz="1600" u="sng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</a:t>
            </a:r>
            <a:r>
              <a:rPr lang="pl-PL" sz="160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pl-PL" sz="1600" u="sng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</a:t>
            </a:r>
            <a:r>
              <a:rPr lang="pl-PL" sz="160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pl-PL" sz="1600" u="sng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</a:t>
            </a:r>
            <a:r>
              <a:rPr lang="pl-PL" sz="160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pl-PL" sz="1600" u="sng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</a:t>
            </a:r>
            <a:r>
              <a:rPr lang="pl-PL" sz="160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pl-PL" sz="1600" u="sng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</a:t>
            </a:r>
          </a:p>
          <a:p>
            <a:pPr eaLnBrk="1" hangingPunct="1">
              <a:spcBef>
                <a:spcPct val="0"/>
              </a:spcBef>
              <a:buClrTx/>
              <a:buNone/>
            </a:pPr>
            <a:r>
              <a:rPr lang="pl-PL" sz="1600" u="sng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</a:t>
            </a:r>
            <a:r>
              <a:rPr lang="pl-PL" sz="160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pl-PL" sz="1600" u="sng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</a:t>
            </a:r>
            <a:r>
              <a:rPr lang="pl-PL" sz="160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pl-PL" sz="1600" u="sng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</a:t>
            </a:r>
            <a:r>
              <a:rPr lang="pl-PL" sz="160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pl-PL" sz="1600" u="sng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</a:t>
            </a:r>
            <a:r>
              <a:rPr lang="pl-PL" sz="160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pl-PL" sz="1600" u="sng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</a:t>
            </a:r>
            <a:r>
              <a:rPr lang="pl-PL" sz="160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pl-PL" sz="1600" u="sng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</a:t>
            </a:r>
            <a:endParaRPr lang="pl-PL" sz="1600" u="sng">
              <a:solidFill>
                <a:srgbClr val="00B05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3" name="N_I-II_Odgr"/>
          <p:cNvSpPr>
            <a:spLocks noChangeArrowheads="1"/>
          </p:cNvSpPr>
          <p:nvPr/>
        </p:nvSpPr>
        <p:spPr bwMode="auto">
          <a:xfrm>
            <a:off x="4103948" y="3392996"/>
            <a:ext cx="493725" cy="1477328"/>
          </a:xfrm>
          <a:prstGeom prst="rect">
            <a:avLst/>
          </a:prstGeom>
          <a:solidFill>
            <a:srgbClr val="BCE292"/>
          </a:solidFill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z"/>
              <a:defRPr kumimoji="1" sz="27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y"/>
              <a:defRPr kumimoji="1" sz="2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x"/>
              <a:defRPr kumimoji="1" sz="21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sz="21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sz="1600" u="sng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</a:t>
            </a:r>
            <a:r>
              <a:rPr lang="pl-PL" sz="160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pl-PL" sz="1600" u="sng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sz="1600" u="sng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</a:t>
            </a:r>
            <a:r>
              <a:rPr lang="pl-PL" sz="160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pl-PL" sz="1600" u="sng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sz="1600" u="sng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</a:t>
            </a:r>
            <a:r>
              <a:rPr lang="pl-PL" sz="160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pl-PL" sz="1600" u="sng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sz="1600" u="sng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</a:t>
            </a:r>
            <a:r>
              <a:rPr lang="pl-PL" sz="160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pl-PL" sz="1600" u="sng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</a:t>
            </a:r>
          </a:p>
          <a:p>
            <a:pPr eaLnBrk="1" hangingPunct="1">
              <a:spcBef>
                <a:spcPct val="0"/>
              </a:spcBef>
              <a:buClrTx/>
              <a:buNone/>
            </a:pPr>
            <a:r>
              <a:rPr lang="pl-PL" sz="1600" u="sng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</a:t>
            </a:r>
            <a:r>
              <a:rPr lang="pl-PL" sz="160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pl-PL" sz="1600" u="sng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</a:t>
            </a:r>
          </a:p>
          <a:p>
            <a:pPr eaLnBrk="1" hangingPunct="1">
              <a:spcBef>
                <a:spcPct val="0"/>
              </a:spcBef>
              <a:buClrTx/>
              <a:buNone/>
            </a:pPr>
            <a:r>
              <a:rPr lang="pl-PL" sz="1600" u="sng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</a:t>
            </a:r>
            <a:r>
              <a:rPr lang="pl-PL" sz="160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pl-PL" sz="1600" u="sng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</a:t>
            </a:r>
            <a:endParaRPr lang="pl-PL" sz="1600" u="sng">
              <a:solidFill>
                <a:srgbClr val="00B05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4" name="Mac_Z,M,N"/>
          <p:cNvSpPr>
            <a:spLocks noChangeArrowheads="1"/>
          </p:cNvSpPr>
          <p:nvPr/>
        </p:nvSpPr>
        <p:spPr bwMode="auto">
          <a:xfrm>
            <a:off x="4103948" y="4916777"/>
            <a:ext cx="493725" cy="492443"/>
          </a:xfrm>
          <a:prstGeom prst="rect">
            <a:avLst/>
          </a:prstGeom>
          <a:solidFill>
            <a:srgbClr val="BCE292"/>
          </a:solidFill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z"/>
              <a:defRPr kumimoji="1" sz="27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y"/>
              <a:defRPr kumimoji="1" sz="2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x"/>
              <a:defRPr kumimoji="1" sz="21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sz="21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None/>
            </a:pPr>
            <a:r>
              <a:rPr lang="pl-PL" sz="1600" u="sng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</a:t>
            </a:r>
            <a:r>
              <a:rPr lang="pl-PL" sz="160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pl-PL" sz="1600" u="sng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</a:t>
            </a:r>
          </a:p>
          <a:p>
            <a:pPr eaLnBrk="1" hangingPunct="1">
              <a:spcBef>
                <a:spcPct val="0"/>
              </a:spcBef>
              <a:buClrTx/>
              <a:buNone/>
            </a:pPr>
            <a:r>
              <a:rPr lang="pl-PL" sz="1600" u="sng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</a:t>
            </a:r>
            <a:r>
              <a:rPr lang="pl-PL" sz="160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pl-PL" sz="1600" u="sng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</a:t>
            </a:r>
            <a:endParaRPr lang="pl-PL" sz="1600" u="sng">
              <a:solidFill>
                <a:srgbClr val="00B05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7" name="W_II_I"/>
          <p:cNvSpPr>
            <a:spLocks noChangeArrowheads="1"/>
          </p:cNvSpPr>
          <p:nvPr/>
        </p:nvSpPr>
        <p:spPr bwMode="auto">
          <a:xfrm>
            <a:off x="2020423" y="4149080"/>
            <a:ext cx="987450" cy="738664"/>
          </a:xfrm>
          <a:prstGeom prst="rect">
            <a:avLst/>
          </a:prstGeom>
          <a:solidFill>
            <a:srgbClr val="FFFF00"/>
          </a:solidFill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z"/>
              <a:defRPr kumimoji="1" sz="27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y"/>
              <a:defRPr kumimoji="1" sz="2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x"/>
              <a:defRPr kumimoji="1" sz="21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sz="21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sz="1600" u="sng" smtClean="0">
                <a:solidFill>
                  <a:srgbClr val="FF373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</a:t>
            </a:r>
            <a:r>
              <a:rPr lang="pl-PL" sz="1600" smtClean="0">
                <a:solidFill>
                  <a:srgbClr val="FF373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pl-PL" sz="1600" u="sng" smtClean="0">
                <a:solidFill>
                  <a:srgbClr val="FF373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</a:t>
            </a:r>
            <a:r>
              <a:rPr lang="pl-PL" sz="1600" smtClean="0">
                <a:solidFill>
                  <a:srgbClr val="FF373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pl-PL" sz="1600" u="sng" smtClean="0">
                <a:solidFill>
                  <a:srgbClr val="FF373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</a:t>
            </a:r>
            <a:endParaRPr lang="pl-PL" sz="1600" u="sng" smtClean="0">
              <a:solidFill>
                <a:srgbClr val="00B05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sz="1600" u="sng" smtClean="0">
                <a:solidFill>
                  <a:srgbClr val="FF414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</a:t>
            </a:r>
            <a:r>
              <a:rPr lang="pl-PL" sz="1600" smtClean="0">
                <a:solidFill>
                  <a:srgbClr val="FF414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pl-PL" sz="1600" u="sng" smtClean="0">
                <a:solidFill>
                  <a:srgbClr val="FF414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</a:t>
            </a:r>
            <a:r>
              <a:rPr lang="pl-PL" sz="1600" smtClean="0">
                <a:solidFill>
                  <a:srgbClr val="FF414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pl-PL" sz="1600" u="sng" smtClean="0">
                <a:solidFill>
                  <a:srgbClr val="FF414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</a:t>
            </a:r>
            <a:endParaRPr lang="pl-PL" sz="1600" u="sng" smtClean="0">
              <a:solidFill>
                <a:srgbClr val="00B05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sz="1600" u="sng" smtClean="0">
                <a:solidFill>
                  <a:srgbClr val="FF414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</a:t>
            </a:r>
            <a:r>
              <a:rPr lang="pl-PL" sz="1600" smtClean="0">
                <a:solidFill>
                  <a:srgbClr val="FF414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pl-PL" sz="1600" u="sng" smtClean="0">
                <a:solidFill>
                  <a:srgbClr val="FF414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</a:t>
            </a:r>
            <a:r>
              <a:rPr lang="pl-PL" sz="1600" smtClean="0">
                <a:solidFill>
                  <a:srgbClr val="FF414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pl-PL" sz="1600" u="sng" smtClean="0">
                <a:solidFill>
                  <a:srgbClr val="FF414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</a:t>
            </a:r>
            <a:r>
              <a:rPr lang="pl-PL" sz="160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pl-PL" sz="1600" u="sng" smtClean="0">
              <a:solidFill>
                <a:srgbClr val="00B05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8" name="W_I_II"/>
          <p:cNvSpPr>
            <a:spLocks noChangeArrowheads="1"/>
          </p:cNvSpPr>
          <p:nvPr/>
        </p:nvSpPr>
        <p:spPr bwMode="auto">
          <a:xfrm>
            <a:off x="3064539" y="3392996"/>
            <a:ext cx="987450" cy="738664"/>
          </a:xfrm>
          <a:prstGeom prst="rect">
            <a:avLst/>
          </a:prstGeom>
          <a:solidFill>
            <a:srgbClr val="FFFF00"/>
          </a:solidFill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z"/>
              <a:defRPr kumimoji="1" sz="27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y"/>
              <a:defRPr kumimoji="1" sz="2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x"/>
              <a:defRPr kumimoji="1" sz="21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sz="21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sz="1600" u="sng" smtClean="0">
                <a:solidFill>
                  <a:srgbClr val="FF373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</a:t>
            </a:r>
            <a:r>
              <a:rPr lang="pl-PL" sz="1600" smtClean="0">
                <a:solidFill>
                  <a:srgbClr val="FF373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pl-PL" sz="1600" u="sng" smtClean="0">
                <a:solidFill>
                  <a:srgbClr val="FF373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</a:t>
            </a:r>
            <a:r>
              <a:rPr lang="pl-PL" sz="1600" smtClean="0">
                <a:solidFill>
                  <a:srgbClr val="FF373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pl-PL" sz="1600" u="sng" smtClean="0">
                <a:solidFill>
                  <a:srgbClr val="FF373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sz="1600" u="sng" smtClean="0">
                <a:solidFill>
                  <a:srgbClr val="FF414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</a:t>
            </a:r>
            <a:r>
              <a:rPr lang="pl-PL" sz="1600" smtClean="0">
                <a:solidFill>
                  <a:srgbClr val="FF414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pl-PL" sz="1600" u="sng" smtClean="0">
                <a:solidFill>
                  <a:srgbClr val="FF414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</a:t>
            </a:r>
            <a:r>
              <a:rPr lang="pl-PL" sz="1600" smtClean="0">
                <a:solidFill>
                  <a:srgbClr val="FF414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pl-PL" sz="1600" u="sng" smtClean="0">
                <a:solidFill>
                  <a:srgbClr val="FF414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</a:t>
            </a:r>
            <a:endParaRPr lang="pl-PL" sz="1600" u="sng" smtClean="0">
              <a:solidFill>
                <a:srgbClr val="00B05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sz="1600" u="sng" smtClean="0">
                <a:solidFill>
                  <a:srgbClr val="FF414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</a:t>
            </a:r>
            <a:r>
              <a:rPr lang="pl-PL" sz="1600" smtClean="0">
                <a:solidFill>
                  <a:srgbClr val="FF414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pl-PL" sz="1600" u="sng" smtClean="0">
                <a:solidFill>
                  <a:srgbClr val="FF414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</a:t>
            </a:r>
            <a:r>
              <a:rPr lang="pl-PL" sz="1600" smtClean="0">
                <a:solidFill>
                  <a:srgbClr val="FF414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pl-PL" sz="1600" u="sng" smtClean="0">
                <a:solidFill>
                  <a:srgbClr val="FF414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</a:t>
            </a:r>
            <a:r>
              <a:rPr lang="pl-PL" sz="160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pl-PL" sz="1600" u="sng" smtClean="0">
              <a:solidFill>
                <a:srgbClr val="00B05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9" name="Z_II"/>
          <p:cNvSpPr>
            <a:spLocks noChangeArrowheads="1"/>
          </p:cNvSpPr>
          <p:nvPr/>
        </p:nvSpPr>
        <p:spPr bwMode="auto">
          <a:xfrm>
            <a:off x="3064539" y="4149080"/>
            <a:ext cx="987450" cy="738664"/>
          </a:xfrm>
          <a:prstGeom prst="rect">
            <a:avLst/>
          </a:prstGeom>
          <a:solidFill>
            <a:srgbClr val="FFC000"/>
          </a:solidFill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z"/>
              <a:defRPr kumimoji="1" sz="27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y"/>
              <a:defRPr kumimoji="1" sz="2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x"/>
              <a:defRPr kumimoji="1" sz="21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sz="21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sz="1600" u="sng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</a:t>
            </a:r>
            <a:r>
              <a:rPr lang="pl-PL" sz="160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pl-PL" sz="1600" u="sng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pl-PL" sz="160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60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600" u="sng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pl-PL" sz="160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pl-PL" sz="160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sz="1600" u="sng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pl-PL" sz="160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pl-PL" sz="1600" u="sng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</a:t>
            </a:r>
            <a:r>
              <a:rPr lang="pl-PL" sz="160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pl-PL" sz="1600" u="sng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endParaRPr lang="pl-PL" sz="1600" u="sng" smtClean="0">
              <a:solidFill>
                <a:srgbClr val="00B05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sz="1600" u="sng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pl-PL" sz="160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pl-PL" sz="1600" u="sng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pl-PL" sz="160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60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600" u="sng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</a:t>
            </a:r>
            <a:endParaRPr lang="pl-PL" sz="1600" u="sng" smtClean="0">
              <a:solidFill>
                <a:srgbClr val="00B05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0" name="Z_I"/>
          <p:cNvSpPr>
            <a:spLocks noChangeArrowheads="1"/>
          </p:cNvSpPr>
          <p:nvPr/>
        </p:nvSpPr>
        <p:spPr bwMode="auto">
          <a:xfrm>
            <a:off x="2020423" y="3392996"/>
            <a:ext cx="987450" cy="738664"/>
          </a:xfrm>
          <a:prstGeom prst="rect">
            <a:avLst/>
          </a:prstGeom>
          <a:solidFill>
            <a:srgbClr val="FFC000"/>
          </a:solidFill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z"/>
              <a:defRPr kumimoji="1" sz="27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y"/>
              <a:defRPr kumimoji="1" sz="2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x"/>
              <a:defRPr kumimoji="1" sz="21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sz="21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sz="1600" u="sng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</a:t>
            </a:r>
            <a:r>
              <a:rPr lang="pl-PL" sz="160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pl-PL" sz="1600" u="sng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pl-PL" sz="160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60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600" u="sng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pl-PL" sz="160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pl-PL" sz="160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sz="1600" u="sng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pl-PL" sz="160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pl-PL" sz="1600" u="sng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</a:t>
            </a:r>
            <a:r>
              <a:rPr lang="pl-PL" sz="160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pl-PL" sz="1600" u="sng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endParaRPr lang="pl-PL" sz="1600" u="sng" smtClean="0">
              <a:solidFill>
                <a:srgbClr val="00B05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sz="1600" u="sng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pl-PL" sz="160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pl-PL" sz="1600" u="sng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pl-PL" sz="160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60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600" u="sng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</a:t>
            </a:r>
            <a:endParaRPr lang="pl-PL" sz="1600" u="sng" smtClean="0">
              <a:solidFill>
                <a:srgbClr val="00B05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pSp>
        <p:nvGrpSpPr>
          <p:cNvPr id="15" name="Nawias_Lewy"/>
          <p:cNvGrpSpPr/>
          <p:nvPr/>
        </p:nvGrpSpPr>
        <p:grpSpPr>
          <a:xfrm>
            <a:off x="4499992" y="3356991"/>
            <a:ext cx="149247" cy="2088000"/>
            <a:chOff x="0" y="-1905"/>
            <a:chExt cx="149448" cy="2055555"/>
          </a:xfrm>
        </p:grpSpPr>
        <p:cxnSp>
          <p:nvCxnSpPr>
            <p:cNvPr id="25" name="Łącznik prostoliniowy 24"/>
            <p:cNvCxnSpPr/>
            <p:nvPr/>
          </p:nvCxnSpPr>
          <p:spPr>
            <a:xfrm>
              <a:off x="148443" y="0"/>
              <a:ext cx="0" cy="205239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Łącznik prostoliniowy 25"/>
            <p:cNvCxnSpPr/>
            <p:nvPr/>
          </p:nvCxnSpPr>
          <p:spPr bwMode="auto">
            <a:xfrm>
              <a:off x="5938" y="-1905"/>
              <a:ext cx="143510" cy="127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" name="Łącznik prostoliniowy 26"/>
            <p:cNvCxnSpPr/>
            <p:nvPr/>
          </p:nvCxnSpPr>
          <p:spPr bwMode="auto">
            <a:xfrm>
              <a:off x="0" y="2052380"/>
              <a:ext cx="143510" cy="127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6" name="Nawias_Prawy"/>
          <p:cNvGrpSpPr/>
          <p:nvPr/>
        </p:nvGrpSpPr>
        <p:grpSpPr>
          <a:xfrm>
            <a:off x="1948415" y="3356992"/>
            <a:ext cx="144740" cy="2088000"/>
            <a:chOff x="-1733" y="-38100"/>
            <a:chExt cx="145243" cy="2064949"/>
          </a:xfrm>
        </p:grpSpPr>
        <p:cxnSp>
          <p:nvCxnSpPr>
            <p:cNvPr id="22" name="Łącznik prostoliniowy 21"/>
            <p:cNvCxnSpPr/>
            <p:nvPr/>
          </p:nvCxnSpPr>
          <p:spPr bwMode="auto">
            <a:xfrm>
              <a:off x="-1733" y="-37061"/>
              <a:ext cx="867" cy="2052195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" name="Łącznik prostoliniowy 22"/>
            <p:cNvCxnSpPr/>
            <p:nvPr/>
          </p:nvCxnSpPr>
          <p:spPr bwMode="auto">
            <a:xfrm>
              <a:off x="0" y="-38100"/>
              <a:ext cx="143510" cy="127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" name="Łącznik prostoliniowy 23"/>
            <p:cNvCxnSpPr/>
            <p:nvPr/>
          </p:nvCxnSpPr>
          <p:spPr bwMode="auto">
            <a:xfrm>
              <a:off x="0" y="2025579"/>
              <a:ext cx="143510" cy="127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1" name="Txt_Z"/>
          <p:cNvSpPr>
            <a:spLocks noChangeArrowheads="1"/>
          </p:cNvSpPr>
          <p:nvPr/>
        </p:nvSpPr>
        <p:spPr bwMode="auto">
          <a:xfrm>
            <a:off x="1475656" y="4201343"/>
            <a:ext cx="40075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z"/>
              <a:defRPr kumimoji="1" sz="27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y"/>
              <a:defRPr kumimoji="1" sz="2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x"/>
              <a:defRPr kumimoji="1" sz="21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sz="21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None/>
            </a:pPr>
            <a:r>
              <a:rPr lang="pl-PL" sz="2000" b="1" i="1" u="sng" smtClean="0">
                <a:latin typeface="Courier New" panose="02070309020205020404" pitchFamily="49" charset="0"/>
                <a:cs typeface="Courier New" panose="02070309020205020404" pitchFamily="49" charset="0"/>
              </a:rPr>
              <a:t>Z</a:t>
            </a:r>
            <a:r>
              <a:rPr lang="pl-PL" sz="160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600" smtClean="0"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endParaRPr lang="pl-PL" sz="1600" u="sng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9" name="Txt_3"/>
          <p:cNvSpPr>
            <a:spLocks noChangeArrowheads="1"/>
          </p:cNvSpPr>
          <p:nvPr/>
        </p:nvSpPr>
        <p:spPr bwMode="auto">
          <a:xfrm>
            <a:off x="1295636" y="2858743"/>
            <a:ext cx="499495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z"/>
              <a:defRPr kumimoji="1" sz="27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y"/>
              <a:defRPr kumimoji="1" sz="2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x"/>
              <a:defRPr kumimoji="1" sz="21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sz="21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 b="1" i="1" smtClean="0">
                <a:solidFill>
                  <a:srgbClr val="333399"/>
                </a:solidFill>
                <a:latin typeface="Times New Roman" pitchFamily="18" charset="0"/>
              </a:rPr>
              <a:t>3. Macierz impedancji własnych i wzajemnych linii zwartej</a:t>
            </a:r>
            <a:endParaRPr kumimoji="0" lang="pl-PL" altLang="pl-PL" sz="1600" b="1" i="1">
              <a:solidFill>
                <a:srgbClr val="333399"/>
              </a:solidFill>
              <a:latin typeface="Times New Roman" pitchFamily="18" charset="0"/>
            </a:endParaRPr>
          </a:p>
        </p:txBody>
      </p:sp>
      <p:graphicFrame>
        <p:nvGraphicFramePr>
          <p:cNvPr id="8" name="Równ_M'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998639"/>
              </p:ext>
            </p:extLst>
          </p:nvPr>
        </p:nvGraphicFramePr>
        <p:xfrm>
          <a:off x="5292080" y="2312876"/>
          <a:ext cx="295656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150" name="Równanie" r:id="rId5" imgW="2463800" imgH="444500" progId="Equation.3">
                  <p:embed/>
                </p:oleObj>
              </mc:Choice>
              <mc:Fallback>
                <p:oleObj name="Równanie" r:id="rId5" imgW="2463800" imgH="4445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2080" y="2312876"/>
                        <a:ext cx="2956560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Równ_Z'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4930516"/>
              </p:ext>
            </p:extLst>
          </p:nvPr>
        </p:nvGraphicFramePr>
        <p:xfrm>
          <a:off x="1511660" y="2319846"/>
          <a:ext cx="333756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151" name="Równanie" r:id="rId7" imgW="2781300" imgH="444500" progId="Equation.3">
                  <p:embed/>
                </p:oleObj>
              </mc:Choice>
              <mc:Fallback>
                <p:oleObj name="Równanie" r:id="rId7" imgW="2781300" imgH="4445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11660" y="2319846"/>
                        <a:ext cx="3337560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xt_2"/>
          <p:cNvSpPr>
            <a:spLocks noChangeArrowheads="1"/>
          </p:cNvSpPr>
          <p:nvPr/>
        </p:nvSpPr>
        <p:spPr bwMode="auto">
          <a:xfrm>
            <a:off x="1281113" y="1880828"/>
            <a:ext cx="520655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z"/>
              <a:defRPr kumimoji="1" sz="27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y"/>
              <a:defRPr kumimoji="1" sz="2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x"/>
              <a:defRPr kumimoji="1" sz="21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sz="21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 b="1" i="1">
                <a:solidFill>
                  <a:srgbClr val="333399"/>
                </a:solidFill>
                <a:latin typeface="Times New Roman" pitchFamily="18" charset="0"/>
              </a:rPr>
              <a:t>2</a:t>
            </a:r>
            <a:r>
              <a:rPr kumimoji="0" lang="pl-PL" altLang="pl-PL" sz="1600" b="1" i="1" smtClean="0">
                <a:solidFill>
                  <a:srgbClr val="333399"/>
                </a:solidFill>
                <a:latin typeface="Times New Roman" pitchFamily="18" charset="0"/>
              </a:rPr>
              <a:t>. Oblicza się jednostkowe impedancje: </a:t>
            </a:r>
            <a:r>
              <a:rPr kumimoji="0" lang="pl-PL" altLang="pl-PL" sz="1600" b="1" i="1" u="sng" smtClean="0">
                <a:solidFill>
                  <a:srgbClr val="333399"/>
                </a:solidFill>
                <a:latin typeface="Times New Roman" pitchFamily="18" charset="0"/>
              </a:rPr>
              <a:t>Z</a:t>
            </a:r>
            <a:r>
              <a:rPr kumimoji="0" lang="pl-PL" altLang="pl-PL" sz="1600" b="1" i="1" smtClean="0">
                <a:solidFill>
                  <a:srgbClr val="333399"/>
                </a:solidFill>
                <a:latin typeface="Times New Roman" pitchFamily="18" charset="0"/>
              </a:rPr>
              <a:t>’, </a:t>
            </a:r>
            <a:r>
              <a:rPr kumimoji="0" lang="pl-PL" altLang="pl-PL" sz="1600" b="1" i="1" u="sng" smtClean="0">
                <a:solidFill>
                  <a:srgbClr val="333399"/>
                </a:solidFill>
                <a:latin typeface="Times New Roman" pitchFamily="18" charset="0"/>
              </a:rPr>
              <a:t>M</a:t>
            </a:r>
            <a:r>
              <a:rPr kumimoji="0" lang="pl-PL" altLang="pl-PL" sz="1600" b="1" i="1">
                <a:solidFill>
                  <a:srgbClr val="333399"/>
                </a:solidFill>
                <a:latin typeface="Times New Roman" pitchFamily="18" charset="0"/>
              </a:rPr>
              <a:t>’</a:t>
            </a:r>
            <a:r>
              <a:rPr kumimoji="0" lang="pl-PL" altLang="pl-PL" sz="1600" b="1" i="1" smtClean="0">
                <a:solidFill>
                  <a:srgbClr val="333399"/>
                </a:solidFill>
                <a:latin typeface="Times New Roman" pitchFamily="18" charset="0"/>
              </a:rPr>
              <a:t>, </a:t>
            </a:r>
            <a:r>
              <a:rPr kumimoji="0" lang="pl-PL" altLang="pl-PL" sz="1600" b="1" i="1" u="sng" smtClean="0">
                <a:solidFill>
                  <a:srgbClr val="333399"/>
                </a:solidFill>
                <a:latin typeface="Times New Roman" pitchFamily="18" charset="0"/>
              </a:rPr>
              <a:t>W</a:t>
            </a:r>
            <a:r>
              <a:rPr kumimoji="0" lang="pl-PL" altLang="pl-PL" sz="1600" b="1" i="1" smtClean="0">
                <a:solidFill>
                  <a:srgbClr val="333399"/>
                </a:solidFill>
                <a:latin typeface="Times New Roman" pitchFamily="18" charset="0"/>
              </a:rPr>
              <a:t>’, </a:t>
            </a:r>
            <a:r>
              <a:rPr kumimoji="0" lang="pl-PL" altLang="pl-PL" sz="1600" b="1" i="1" u="sng" smtClean="0">
                <a:solidFill>
                  <a:srgbClr val="333399"/>
                </a:solidFill>
                <a:latin typeface="Times New Roman" pitchFamily="18" charset="0"/>
              </a:rPr>
              <a:t>O</a:t>
            </a:r>
            <a:r>
              <a:rPr kumimoji="0" lang="pl-PL" altLang="pl-PL" sz="1600" b="1" i="1">
                <a:solidFill>
                  <a:srgbClr val="333399"/>
                </a:solidFill>
                <a:latin typeface="Times New Roman" pitchFamily="18" charset="0"/>
              </a:rPr>
              <a:t>’</a:t>
            </a:r>
            <a:r>
              <a:rPr kumimoji="0" lang="pl-PL" altLang="pl-PL" sz="1600" b="1" i="1" smtClean="0">
                <a:solidFill>
                  <a:srgbClr val="333399"/>
                </a:solidFill>
                <a:latin typeface="Times New Roman" pitchFamily="18" charset="0"/>
              </a:rPr>
              <a:t>, </a:t>
            </a:r>
            <a:r>
              <a:rPr kumimoji="0" lang="pl-PL" altLang="pl-PL" sz="1600" b="1" i="1" u="sng" smtClean="0">
                <a:solidFill>
                  <a:srgbClr val="333399"/>
                </a:solidFill>
                <a:latin typeface="Times New Roman" pitchFamily="18" charset="0"/>
              </a:rPr>
              <a:t>N</a:t>
            </a:r>
            <a:r>
              <a:rPr kumimoji="0" lang="pl-PL" altLang="pl-PL" sz="1600" b="1" i="1">
                <a:solidFill>
                  <a:srgbClr val="333399"/>
                </a:solidFill>
                <a:latin typeface="Times New Roman" pitchFamily="18" charset="0"/>
              </a:rPr>
              <a:t>’</a:t>
            </a:r>
            <a:r>
              <a:rPr kumimoji="0" lang="pl-PL" altLang="pl-PL" sz="1600" b="1" i="1" smtClean="0">
                <a:solidFill>
                  <a:srgbClr val="333399"/>
                </a:solidFill>
                <a:latin typeface="Times New Roman" pitchFamily="18" charset="0"/>
              </a:rPr>
              <a:t>, </a:t>
            </a:r>
            <a:r>
              <a:rPr kumimoji="0" lang="pl-PL" altLang="pl-PL" sz="1600" b="1" i="1" u="sng" smtClean="0">
                <a:solidFill>
                  <a:srgbClr val="333399"/>
                </a:solidFill>
                <a:latin typeface="Times New Roman" pitchFamily="18" charset="0"/>
              </a:rPr>
              <a:t>n</a:t>
            </a:r>
            <a:r>
              <a:rPr kumimoji="0" lang="pl-PL" altLang="pl-PL" sz="1600" b="1" i="1">
                <a:solidFill>
                  <a:srgbClr val="333399"/>
                </a:solidFill>
                <a:latin typeface="Times New Roman" pitchFamily="18" charset="0"/>
              </a:rPr>
              <a:t>’</a:t>
            </a:r>
            <a:r>
              <a:rPr kumimoji="0" lang="pl-PL" altLang="pl-PL" sz="1600" b="1" i="1" smtClean="0">
                <a:solidFill>
                  <a:srgbClr val="333399"/>
                </a:solidFill>
                <a:latin typeface="Times New Roman" pitchFamily="18" charset="0"/>
              </a:rPr>
              <a:t>:</a:t>
            </a:r>
            <a:endParaRPr kumimoji="0" lang="pl-PL" altLang="pl-PL" sz="1600" b="1" i="1">
              <a:solidFill>
                <a:srgbClr val="333399"/>
              </a:solidFill>
              <a:latin typeface="Times New Roman" pitchFamily="18" charset="0"/>
            </a:endParaRPr>
          </a:p>
        </p:txBody>
      </p:sp>
      <p:sp>
        <p:nvSpPr>
          <p:cNvPr id="3" name="Txt_1"/>
          <p:cNvSpPr>
            <a:spLocks noChangeArrowheads="1"/>
          </p:cNvSpPr>
          <p:nvPr/>
        </p:nvSpPr>
        <p:spPr bwMode="auto">
          <a:xfrm>
            <a:off x="1281113" y="656692"/>
            <a:ext cx="5847755" cy="1046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z"/>
              <a:defRPr kumimoji="1" sz="27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y"/>
              <a:defRPr kumimoji="1" sz="2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x"/>
              <a:defRPr kumimoji="1" sz="21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sz="21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kumimoji="0" lang="pl-PL" altLang="pl-PL" sz="2000" b="1" i="1" smtClean="0">
                <a:solidFill>
                  <a:srgbClr val="333399"/>
                </a:solidFill>
                <a:latin typeface="Times New Roman" pitchFamily="18" charset="0"/>
              </a:rPr>
              <a:t>1</a:t>
            </a:r>
            <a:r>
              <a:rPr kumimoji="0" lang="pl-PL" altLang="pl-PL" sz="1600" b="1" i="1" smtClean="0">
                <a:solidFill>
                  <a:srgbClr val="333399"/>
                </a:solidFill>
                <a:latin typeface="Times New Roman" pitchFamily="18" charset="0"/>
              </a:rPr>
              <a:t>. Oblicza się średnie odległości: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 b="1" i="1" smtClean="0">
                <a:solidFill>
                  <a:srgbClr val="333399"/>
                </a:solidFill>
                <a:latin typeface="Times New Roman" pitchFamily="18" charset="0"/>
              </a:rPr>
              <a:t>         </a:t>
            </a:r>
            <a:r>
              <a:rPr kumimoji="0" lang="pl-PL" altLang="pl-PL" sz="1600" b="1" i="1" smtClean="0">
                <a:solidFill>
                  <a:srgbClr val="FF0000"/>
                </a:solidFill>
                <a:latin typeface="Times New Roman" pitchFamily="18" charset="0"/>
              </a:rPr>
              <a:t>D</a:t>
            </a:r>
            <a:r>
              <a:rPr kumimoji="0" lang="pl-PL" altLang="pl-PL" sz="1600" b="1" i="1" baseline="-25000" smtClean="0">
                <a:solidFill>
                  <a:srgbClr val="FF0000"/>
                </a:solidFill>
                <a:latin typeface="Times New Roman" pitchFamily="18" charset="0"/>
              </a:rPr>
              <a:t>śr</a:t>
            </a:r>
            <a:r>
              <a:rPr kumimoji="0" lang="pl-PL" altLang="pl-PL" sz="1600" b="1" i="1" smtClean="0">
                <a:solidFill>
                  <a:srgbClr val="333399"/>
                </a:solidFill>
                <a:latin typeface="Times New Roman" pitchFamily="18" charset="0"/>
              </a:rPr>
              <a:t>   -  między przewodami fazowymi I-go toru i II-go toru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 b="1" i="1" smtClean="0">
                <a:solidFill>
                  <a:srgbClr val="333399"/>
                </a:solidFill>
                <a:latin typeface="Times New Roman" pitchFamily="18" charset="0"/>
              </a:rPr>
              <a:t>         </a:t>
            </a:r>
            <a:r>
              <a:rPr kumimoji="0" lang="pl-PL" altLang="pl-PL" sz="1600" b="1" i="1" smtClean="0">
                <a:solidFill>
                  <a:srgbClr val="FF0000"/>
                </a:solidFill>
                <a:latin typeface="Times New Roman" pitchFamily="18" charset="0"/>
              </a:rPr>
              <a:t>D</a:t>
            </a:r>
            <a:r>
              <a:rPr kumimoji="0" lang="pl-PL" altLang="pl-PL" sz="1600" b="1" i="1" baseline="-25000" smtClean="0">
                <a:solidFill>
                  <a:srgbClr val="FF0000"/>
                </a:solidFill>
                <a:latin typeface="Times New Roman" pitchFamily="18" charset="0"/>
              </a:rPr>
              <a:t>M</a:t>
            </a:r>
            <a:r>
              <a:rPr kumimoji="0" lang="pl-PL" altLang="pl-PL" sz="1600" b="1" i="1" smtClean="0">
                <a:solidFill>
                  <a:srgbClr val="333399"/>
                </a:solidFill>
                <a:latin typeface="Times New Roman" pitchFamily="18" charset="0"/>
              </a:rPr>
              <a:t>   -  </a:t>
            </a:r>
            <a:r>
              <a:rPr kumimoji="0" lang="pl-PL" altLang="pl-PL" sz="1600" b="1" i="1">
                <a:solidFill>
                  <a:srgbClr val="333399"/>
                </a:solidFill>
                <a:latin typeface="Times New Roman" pitchFamily="18" charset="0"/>
              </a:rPr>
              <a:t>między przewodami fazowymi I-go </a:t>
            </a:r>
            <a:r>
              <a:rPr kumimoji="0" lang="pl-PL" altLang="pl-PL" sz="1600" b="1" i="1" smtClean="0">
                <a:solidFill>
                  <a:srgbClr val="333399"/>
                </a:solidFill>
                <a:latin typeface="Times New Roman" pitchFamily="18" charset="0"/>
              </a:rPr>
              <a:t>a  </a:t>
            </a:r>
            <a:r>
              <a:rPr kumimoji="0" lang="pl-PL" altLang="pl-PL" sz="1600" b="1" i="1">
                <a:solidFill>
                  <a:srgbClr val="333399"/>
                </a:solidFill>
                <a:latin typeface="Times New Roman" pitchFamily="18" charset="0"/>
              </a:rPr>
              <a:t>II-go </a:t>
            </a:r>
            <a:r>
              <a:rPr kumimoji="0" lang="pl-PL" altLang="pl-PL" sz="1600" b="1" i="1" smtClean="0">
                <a:solidFill>
                  <a:srgbClr val="333399"/>
                </a:solidFill>
                <a:latin typeface="Times New Roman" pitchFamily="18" charset="0"/>
              </a:rPr>
              <a:t>toru</a:t>
            </a:r>
          </a:p>
          <a:p>
            <a:pPr eaLnBrk="1" hangingPunct="1">
              <a:spcBef>
                <a:spcPct val="0"/>
              </a:spcBef>
              <a:buClrTx/>
              <a:buNone/>
            </a:pPr>
            <a:r>
              <a:rPr kumimoji="0" lang="pl-PL" altLang="pl-PL" sz="1600" b="1" i="1" smtClean="0">
                <a:solidFill>
                  <a:srgbClr val="333399"/>
                </a:solidFill>
                <a:latin typeface="Times New Roman" pitchFamily="18" charset="0"/>
              </a:rPr>
              <a:t>        </a:t>
            </a:r>
            <a:r>
              <a:rPr kumimoji="0" lang="pl-PL" altLang="pl-PL" sz="1600" b="1" i="1" smtClean="0">
                <a:solidFill>
                  <a:srgbClr val="FF0000"/>
                </a:solidFill>
                <a:latin typeface="Times New Roman" pitchFamily="18" charset="0"/>
              </a:rPr>
              <a:t>D</a:t>
            </a:r>
            <a:r>
              <a:rPr kumimoji="0" lang="pl-PL" altLang="pl-PL" sz="1600" b="1" i="1" baseline="-25000" smtClean="0">
                <a:solidFill>
                  <a:srgbClr val="FF0000"/>
                </a:solidFill>
                <a:latin typeface="Times New Roman" pitchFamily="18" charset="0"/>
              </a:rPr>
              <a:t>odgr</a:t>
            </a:r>
            <a:r>
              <a:rPr kumimoji="0" lang="pl-PL" altLang="pl-PL" sz="1600" b="1" i="1" smtClean="0">
                <a:solidFill>
                  <a:srgbClr val="333399"/>
                </a:solidFill>
                <a:latin typeface="Times New Roman" pitchFamily="18" charset="0"/>
              </a:rPr>
              <a:t> </a:t>
            </a:r>
            <a:r>
              <a:rPr kumimoji="0" lang="pl-PL" altLang="pl-PL" sz="1600" b="1" i="1">
                <a:solidFill>
                  <a:srgbClr val="333399"/>
                </a:solidFill>
                <a:latin typeface="Times New Roman" pitchFamily="18" charset="0"/>
              </a:rPr>
              <a:t>-  między przewodami </a:t>
            </a:r>
            <a:r>
              <a:rPr kumimoji="0" lang="pl-PL" altLang="pl-PL" sz="1600" b="1" i="1" smtClean="0">
                <a:solidFill>
                  <a:srgbClr val="333399"/>
                </a:solidFill>
                <a:latin typeface="Times New Roman" pitchFamily="18" charset="0"/>
              </a:rPr>
              <a:t>odgromowymi a fazowymi obu torów</a:t>
            </a:r>
            <a:endParaRPr kumimoji="0" lang="pl-PL" altLang="pl-PL" sz="1600" b="1" i="1">
              <a:solidFill>
                <a:srgbClr val="333399"/>
              </a:solidFill>
              <a:latin typeface="Times New Roman" pitchFamily="18" charset="0"/>
            </a:endParaRPr>
          </a:p>
        </p:txBody>
      </p:sp>
      <p:sp>
        <p:nvSpPr>
          <p:cNvPr id="2" name="Tytuł"/>
          <p:cNvSpPr txBox="1">
            <a:spLocks noChangeArrowheads="1"/>
          </p:cNvSpPr>
          <p:nvPr/>
        </p:nvSpPr>
        <p:spPr bwMode="auto">
          <a:xfrm>
            <a:off x="2165091" y="229111"/>
            <a:ext cx="4813818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defTabSz="912813" eaLnBrk="0" hangingPunct="0">
              <a:defRPr/>
            </a:pPr>
            <a:r>
              <a:rPr kumimoji="1" lang="pl-PL" sz="1400" b="1" i="1" kern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Impedancje własne i wzajemne wszystkich przewodów</a:t>
            </a:r>
            <a:endParaRPr kumimoji="1" lang="pl-PL" sz="1400" b="1" i="1" kern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8598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1" animBg="1"/>
      <p:bldP spid="12" grpId="0" animBg="1"/>
      <p:bldP spid="13" grpId="0" animBg="1"/>
      <p:bldP spid="14" grpId="0" animBg="1"/>
      <p:bldP spid="17" grpId="0" animBg="1"/>
      <p:bldP spid="18" grpId="0" animBg="1"/>
      <p:bldP spid="19" grpId="0" animBg="1"/>
      <p:bldP spid="20" grpId="0" animBg="1"/>
      <p:bldP spid="21" grpId="0"/>
      <p:bldP spid="9" grpId="0"/>
      <p:bldP spid="4" grpId="0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Z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7952439"/>
              </p:ext>
            </p:extLst>
          </p:nvPr>
        </p:nvGraphicFramePr>
        <p:xfrm>
          <a:off x="7324725" y="4400550"/>
          <a:ext cx="1555750" cy="60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725" name="Równanie" r:id="rId3" imgW="1244520" imgH="482400" progId="Equation.3">
                  <p:embed/>
                </p:oleObj>
              </mc:Choice>
              <mc:Fallback>
                <p:oleObj name="Równanie" r:id="rId3" imgW="1244520" imgH="482400" progId="Equation.3">
                  <p:embed/>
                  <p:pic>
                    <p:nvPicPr>
                      <p:cNvPr id="0" name="Object 9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24725" y="4400550"/>
                        <a:ext cx="1555750" cy="603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Strz_4"/>
          <p:cNvSpPr/>
          <p:nvPr/>
        </p:nvSpPr>
        <p:spPr bwMode="auto">
          <a:xfrm>
            <a:off x="7092280" y="4617144"/>
            <a:ext cx="180000" cy="108000"/>
          </a:xfrm>
          <a:prstGeom prst="rightArrow">
            <a:avLst/>
          </a:prstGeom>
          <a:solidFill>
            <a:srgbClr val="FF414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pSp>
        <p:nvGrpSpPr>
          <p:cNvPr id="45" name="MacZ_po_kor"/>
          <p:cNvGrpSpPr/>
          <p:nvPr/>
        </p:nvGrpSpPr>
        <p:grpSpPr>
          <a:xfrm>
            <a:off x="2591780" y="3861048"/>
            <a:ext cx="4361715" cy="1584176"/>
            <a:chOff x="3450645" y="3861048"/>
            <a:chExt cx="4361715" cy="1584176"/>
          </a:xfrm>
        </p:grpSpPr>
        <p:sp>
          <p:nvSpPr>
            <p:cNvPr id="29" name="W_II_I"/>
            <p:cNvSpPr>
              <a:spLocks noChangeArrowheads="1"/>
            </p:cNvSpPr>
            <p:nvPr/>
          </p:nvSpPr>
          <p:spPr bwMode="auto">
            <a:xfrm>
              <a:off x="3522654" y="4706560"/>
              <a:ext cx="2088232" cy="738664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/>
          </p:spPr>
          <p:txBody>
            <a:bodyPr wrap="squar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pl-PL" sz="1600" b="1" u="sng" smtClean="0">
                  <a:solidFill>
                    <a:srgbClr val="FF3737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W</a:t>
              </a:r>
              <a:r>
                <a:rPr lang="pl-PL" sz="1600" smtClean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-</a:t>
              </a:r>
              <a:r>
                <a:rPr lang="el-GR" sz="1600" u="sng" smtClean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Δ</a:t>
              </a:r>
              <a:r>
                <a:rPr lang="pl-PL" sz="1600" u="sng" smtClean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W</a:t>
              </a:r>
              <a:r>
                <a:rPr lang="pl-PL" sz="1600" smtClean="0">
                  <a:solidFill>
                    <a:srgbClr val="FF3737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 </a:t>
              </a:r>
              <a:r>
                <a:rPr lang="pl-PL" sz="1600" b="1" u="sng" smtClean="0">
                  <a:solidFill>
                    <a:srgbClr val="FF3737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W</a:t>
              </a:r>
              <a:r>
                <a:rPr lang="pl-PL" sz="1600" smtClean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-</a:t>
              </a:r>
              <a:r>
                <a:rPr lang="el-GR" sz="1600" u="sng" smtClean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Δ</a:t>
              </a:r>
              <a:r>
                <a:rPr lang="pl-PL" sz="1600" u="sng" smtClean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W</a:t>
              </a:r>
              <a:r>
                <a:rPr lang="pl-PL" sz="1600" smtClean="0">
                  <a:solidFill>
                    <a:srgbClr val="FF3737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 </a:t>
              </a:r>
              <a:r>
                <a:rPr lang="pl-PL" sz="1600" b="1" u="sng" smtClean="0">
                  <a:solidFill>
                    <a:srgbClr val="FF3737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W</a:t>
              </a:r>
              <a:r>
                <a:rPr lang="pl-PL" sz="1600" smtClean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-</a:t>
              </a:r>
              <a:r>
                <a:rPr lang="el-GR" sz="1600" u="sng" smtClean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Δ</a:t>
              </a:r>
              <a:r>
                <a:rPr lang="pl-PL" sz="1600" u="sng" smtClean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W</a:t>
              </a:r>
              <a:endParaRPr lang="pl-PL" sz="1600" u="sng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pl-PL" sz="1600" b="1" u="sng" smtClean="0">
                  <a:solidFill>
                    <a:srgbClr val="FF414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W</a:t>
              </a:r>
              <a:r>
                <a:rPr lang="pl-PL" sz="1600" smtClean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-</a:t>
              </a:r>
              <a:r>
                <a:rPr lang="el-GR" sz="1600" u="sng" smtClean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Δ</a:t>
              </a:r>
              <a:r>
                <a:rPr lang="pl-PL" sz="1600" u="sng" smtClean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W</a:t>
              </a:r>
              <a:r>
                <a:rPr lang="pl-PL" sz="1600" smtClean="0">
                  <a:solidFill>
                    <a:srgbClr val="FF414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 </a:t>
              </a:r>
              <a:r>
                <a:rPr lang="pl-PL" sz="1600" b="1" u="sng" smtClean="0">
                  <a:solidFill>
                    <a:srgbClr val="FF414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W</a:t>
              </a:r>
              <a:r>
                <a:rPr lang="pl-PL" sz="1600" smtClean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-</a:t>
              </a:r>
              <a:r>
                <a:rPr lang="el-GR" sz="1600" u="sng" smtClean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Δ</a:t>
              </a:r>
              <a:r>
                <a:rPr lang="pl-PL" sz="1600" u="sng" smtClean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W</a:t>
              </a:r>
              <a:r>
                <a:rPr lang="pl-PL" sz="1600" smtClean="0">
                  <a:solidFill>
                    <a:srgbClr val="FF414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 </a:t>
              </a:r>
              <a:r>
                <a:rPr lang="pl-PL" sz="1600" b="1" u="sng" smtClean="0">
                  <a:solidFill>
                    <a:srgbClr val="FF414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W</a:t>
              </a:r>
              <a:r>
                <a:rPr lang="pl-PL" sz="1600" smtClean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-</a:t>
              </a:r>
              <a:r>
                <a:rPr lang="el-GR" sz="1600" u="sng" smtClean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Δ</a:t>
              </a:r>
              <a:r>
                <a:rPr lang="pl-PL" sz="1600" u="sng" smtClean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W</a:t>
              </a:r>
              <a:endParaRPr lang="pl-PL" sz="1600" u="sng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pl-PL" sz="1600" b="1" u="sng" smtClean="0">
                  <a:solidFill>
                    <a:srgbClr val="FF414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W</a:t>
              </a:r>
              <a:r>
                <a:rPr lang="pl-PL" sz="1600" smtClean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-</a:t>
              </a:r>
              <a:r>
                <a:rPr lang="el-GR" sz="1600" u="sng" smtClean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Δ</a:t>
              </a:r>
              <a:r>
                <a:rPr lang="pl-PL" sz="1600" u="sng" smtClean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W</a:t>
              </a:r>
              <a:r>
                <a:rPr lang="pl-PL" sz="1600" smtClean="0">
                  <a:solidFill>
                    <a:srgbClr val="FF414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 </a:t>
              </a:r>
              <a:r>
                <a:rPr lang="pl-PL" sz="1600" b="1" u="sng" smtClean="0">
                  <a:solidFill>
                    <a:srgbClr val="FF414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W</a:t>
              </a:r>
              <a:r>
                <a:rPr lang="pl-PL" sz="1600" smtClean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-</a:t>
              </a:r>
              <a:r>
                <a:rPr lang="el-GR" sz="1600" u="sng" smtClean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Δ</a:t>
              </a:r>
              <a:r>
                <a:rPr lang="pl-PL" sz="1600" u="sng" smtClean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W</a:t>
              </a:r>
              <a:r>
                <a:rPr lang="pl-PL" sz="1600" smtClean="0">
                  <a:solidFill>
                    <a:srgbClr val="FF414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 </a:t>
              </a:r>
              <a:r>
                <a:rPr lang="pl-PL" sz="1600" b="1" u="sng" smtClean="0">
                  <a:solidFill>
                    <a:srgbClr val="FF414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W</a:t>
              </a:r>
              <a:r>
                <a:rPr lang="pl-PL" sz="1600" smtClean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-</a:t>
              </a:r>
              <a:r>
                <a:rPr lang="el-GR" sz="1600" u="sng" smtClean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Δ</a:t>
              </a:r>
              <a:r>
                <a:rPr lang="pl-PL" sz="1600" u="sng" smtClean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W</a:t>
              </a:r>
              <a:r>
                <a:rPr lang="pl-PL" sz="160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endParaRPr lang="pl-PL" sz="1600" u="sng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0" name="W_I_II"/>
            <p:cNvSpPr>
              <a:spLocks noChangeArrowheads="1"/>
            </p:cNvSpPr>
            <p:nvPr/>
          </p:nvSpPr>
          <p:spPr bwMode="auto">
            <a:xfrm>
              <a:off x="5646889" y="3920532"/>
              <a:ext cx="2098331" cy="738664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/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pl-PL" sz="1600" b="1" u="sng" smtClean="0">
                  <a:solidFill>
                    <a:srgbClr val="FF3737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W</a:t>
              </a:r>
              <a:r>
                <a:rPr lang="pl-PL" sz="1600" smtClean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-</a:t>
              </a:r>
              <a:r>
                <a:rPr lang="el-GR" sz="1600" u="sng" smtClean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Δ</a:t>
              </a:r>
              <a:r>
                <a:rPr lang="pl-PL" sz="1600" u="sng" smtClean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W</a:t>
              </a:r>
              <a:r>
                <a:rPr lang="pl-PL" sz="1600" smtClean="0">
                  <a:solidFill>
                    <a:srgbClr val="FF3737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 </a:t>
              </a:r>
              <a:r>
                <a:rPr lang="pl-PL" sz="1600" b="1" u="sng" smtClean="0">
                  <a:solidFill>
                    <a:srgbClr val="FF3737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W</a:t>
              </a:r>
              <a:r>
                <a:rPr lang="pl-PL" sz="1600" smtClean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-</a:t>
              </a:r>
              <a:r>
                <a:rPr lang="el-GR" sz="1600" u="sng" smtClean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Δ</a:t>
              </a:r>
              <a:r>
                <a:rPr lang="pl-PL" sz="1600" u="sng" smtClean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W</a:t>
              </a:r>
              <a:r>
                <a:rPr lang="pl-PL" sz="1600" smtClean="0">
                  <a:solidFill>
                    <a:srgbClr val="FF3737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 </a:t>
              </a:r>
              <a:r>
                <a:rPr lang="pl-PL" sz="1600" b="1" u="sng" smtClean="0">
                  <a:solidFill>
                    <a:srgbClr val="FF3737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w</a:t>
              </a:r>
              <a:r>
                <a:rPr lang="pl-PL" sz="160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-</a:t>
              </a:r>
              <a:r>
                <a:rPr lang="el-GR" sz="1600" u="sng" smtClean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Δ</a:t>
              </a:r>
              <a:r>
                <a:rPr lang="pl-PL" sz="1600" u="sng" smtClean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W</a:t>
              </a:r>
              <a:endParaRPr lang="pl-PL" sz="1600" u="sng" smtClean="0">
                <a:solidFill>
                  <a:srgbClr val="FF3737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pl-PL" sz="1600" b="1" u="sng" smtClean="0">
                  <a:solidFill>
                    <a:srgbClr val="FF414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W</a:t>
              </a:r>
              <a:r>
                <a:rPr lang="pl-PL" sz="1600" smtClean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-</a:t>
              </a:r>
              <a:r>
                <a:rPr lang="el-GR" sz="1600" u="sng" smtClean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Δ</a:t>
              </a:r>
              <a:r>
                <a:rPr lang="pl-PL" sz="1600" u="sng" smtClean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W</a:t>
              </a:r>
              <a:r>
                <a:rPr lang="pl-PL" sz="1600" smtClean="0">
                  <a:solidFill>
                    <a:srgbClr val="FF414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 </a:t>
              </a:r>
              <a:r>
                <a:rPr lang="pl-PL" sz="1600" b="1" u="sng" smtClean="0">
                  <a:solidFill>
                    <a:srgbClr val="FF414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w</a:t>
              </a:r>
              <a:r>
                <a:rPr lang="pl-PL" sz="160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-</a:t>
              </a:r>
              <a:r>
                <a:rPr lang="el-GR" sz="1600" u="sng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Δ</a:t>
              </a:r>
              <a:r>
                <a:rPr lang="pl-PL" sz="1600" u="sng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w</a:t>
              </a:r>
              <a:r>
                <a:rPr lang="pl-PL" sz="1600" smtClean="0">
                  <a:solidFill>
                    <a:srgbClr val="FF414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 </a:t>
              </a:r>
              <a:r>
                <a:rPr lang="pl-PL" sz="1600" b="1" u="sng" smtClean="0">
                  <a:solidFill>
                    <a:srgbClr val="FF414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w</a:t>
              </a:r>
              <a:r>
                <a:rPr lang="pl-PL" sz="160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-</a:t>
              </a:r>
              <a:r>
                <a:rPr lang="el-GR" sz="1600" u="sng" smtClean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Δ</a:t>
              </a:r>
              <a:r>
                <a:rPr lang="pl-PL" sz="1600" u="sng" smtClean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W</a:t>
              </a:r>
              <a:endParaRPr lang="pl-PL" sz="1600" u="sng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pl-PL" sz="1600" b="1" u="sng" smtClean="0">
                  <a:solidFill>
                    <a:srgbClr val="FF414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W</a:t>
              </a:r>
              <a:r>
                <a:rPr lang="pl-PL" sz="1600" smtClean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-</a:t>
              </a:r>
              <a:r>
                <a:rPr lang="el-GR" sz="1600" u="sng" smtClean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Δ</a:t>
              </a:r>
              <a:r>
                <a:rPr lang="pl-PL" sz="1600" u="sng" smtClean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W</a:t>
              </a:r>
              <a:r>
                <a:rPr lang="pl-PL" sz="1600" smtClean="0">
                  <a:solidFill>
                    <a:srgbClr val="FF414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 </a:t>
              </a:r>
              <a:r>
                <a:rPr lang="pl-PL" sz="1600" b="1" u="sng" smtClean="0">
                  <a:solidFill>
                    <a:srgbClr val="FF414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W</a:t>
              </a:r>
              <a:r>
                <a:rPr lang="pl-PL" sz="1600" smtClean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-</a:t>
              </a:r>
              <a:r>
                <a:rPr lang="el-GR" sz="1600" u="sng" smtClean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Δ</a:t>
              </a:r>
              <a:r>
                <a:rPr lang="pl-PL" sz="1600" u="sng" smtClean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W</a:t>
              </a:r>
              <a:r>
                <a:rPr lang="pl-PL" sz="1600" smtClean="0">
                  <a:solidFill>
                    <a:srgbClr val="FF414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 </a:t>
              </a:r>
              <a:r>
                <a:rPr lang="pl-PL" sz="1600" b="1" u="sng" smtClean="0">
                  <a:solidFill>
                    <a:srgbClr val="FF414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W</a:t>
              </a:r>
              <a:r>
                <a:rPr lang="pl-PL" sz="1600" smtClean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-</a:t>
              </a:r>
              <a:r>
                <a:rPr lang="el-GR" sz="1600" u="sng" smtClean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Δ</a:t>
              </a:r>
              <a:r>
                <a:rPr lang="pl-PL" sz="1600" u="sng" smtClean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W</a:t>
              </a:r>
              <a:r>
                <a:rPr lang="pl-PL" sz="160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endParaRPr lang="pl-PL" sz="1600" u="sng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1" name="Z_II"/>
            <p:cNvSpPr>
              <a:spLocks noChangeArrowheads="1"/>
            </p:cNvSpPr>
            <p:nvPr/>
          </p:nvSpPr>
          <p:spPr bwMode="auto">
            <a:xfrm>
              <a:off x="5646889" y="4706560"/>
              <a:ext cx="2098331" cy="73866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/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pl-PL" sz="1600" b="1" u="sng" smtClean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Z</a:t>
              </a:r>
              <a:r>
                <a:rPr lang="pl-PL" sz="160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-</a:t>
              </a:r>
              <a:r>
                <a:rPr lang="el-GR" sz="1600" u="sng" smtClean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Δ</a:t>
              </a:r>
              <a:r>
                <a:rPr lang="pl-PL" sz="1600" u="sng" smtClean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W</a:t>
              </a:r>
              <a:r>
                <a:rPr lang="pl-PL" sz="1600" smtClean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 </a:t>
              </a:r>
              <a:r>
                <a:rPr lang="pl-PL" sz="1600" b="1" u="sng" smtClean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M</a:t>
              </a:r>
              <a:r>
                <a:rPr lang="pl-PL" sz="160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-</a:t>
              </a:r>
              <a:r>
                <a:rPr lang="el-GR" sz="1600" u="sng" smtClean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Δ</a:t>
              </a:r>
              <a:r>
                <a:rPr lang="pl-PL" sz="1600" u="sng" smtClean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W</a:t>
              </a:r>
              <a:r>
                <a:rPr lang="pl-PL" sz="1600" smtClean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 </a:t>
              </a:r>
              <a:r>
                <a:rPr lang="pl-PL" sz="1600" b="1" u="sng" smtClean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M</a:t>
              </a:r>
              <a:r>
                <a:rPr lang="pl-PL" sz="160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-</a:t>
              </a:r>
              <a:r>
                <a:rPr lang="el-GR" sz="1600" u="sng" smtClean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Δ</a:t>
              </a:r>
              <a:r>
                <a:rPr lang="pl-PL" sz="1600" u="sng" smtClean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W</a:t>
              </a:r>
              <a:r>
                <a:rPr lang="pl-PL" sz="160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</a:p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pl-PL" sz="1600" b="1" u="sng" smtClean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M</a:t>
              </a:r>
              <a:r>
                <a:rPr lang="pl-PL" sz="160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-</a:t>
              </a:r>
              <a:r>
                <a:rPr lang="el-GR" sz="1600" u="sng" smtClean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Δ</a:t>
              </a:r>
              <a:r>
                <a:rPr lang="pl-PL" sz="1600" u="sng" smtClean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W</a:t>
              </a:r>
              <a:r>
                <a:rPr lang="pl-PL" sz="1600" smtClean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 </a:t>
              </a:r>
              <a:r>
                <a:rPr lang="pl-PL" sz="1600" b="1" u="sng" smtClean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Z</a:t>
              </a:r>
              <a:r>
                <a:rPr lang="pl-PL" sz="160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-</a:t>
              </a:r>
              <a:r>
                <a:rPr lang="el-GR" sz="1600" u="sng" smtClean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Δ</a:t>
              </a:r>
              <a:r>
                <a:rPr lang="pl-PL" sz="1600" u="sng" smtClean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W</a:t>
              </a:r>
              <a:r>
                <a:rPr lang="pl-PL" sz="1600" smtClean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 </a:t>
              </a:r>
              <a:r>
                <a:rPr lang="pl-PL" sz="1600" b="1" u="sng" smtClean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M</a:t>
              </a:r>
              <a:r>
                <a:rPr lang="pl-PL" sz="160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-</a:t>
              </a:r>
              <a:r>
                <a:rPr lang="el-GR" sz="1600" u="sng" smtClean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Δ</a:t>
              </a:r>
              <a:r>
                <a:rPr lang="pl-PL" sz="1600" u="sng" smtClean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W</a:t>
              </a:r>
              <a:endParaRPr lang="pl-PL" sz="1600" u="sng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pl-PL" sz="1600" b="1" u="sng" smtClean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M</a:t>
              </a:r>
              <a:r>
                <a:rPr lang="pl-PL" sz="160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-</a:t>
              </a:r>
              <a:r>
                <a:rPr lang="el-GR" sz="1600" u="sng" smtClean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Δ</a:t>
              </a:r>
              <a:r>
                <a:rPr lang="pl-PL" sz="1600" u="sng" smtClean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W</a:t>
              </a:r>
              <a:r>
                <a:rPr lang="pl-PL" sz="1600" smtClean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 </a:t>
              </a:r>
              <a:r>
                <a:rPr lang="pl-PL" sz="1600" b="1" u="sng" smtClean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M</a:t>
              </a:r>
              <a:r>
                <a:rPr lang="pl-PL" sz="160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-</a:t>
              </a:r>
              <a:r>
                <a:rPr lang="el-GR" sz="1600" u="sng" smtClean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Δ</a:t>
              </a:r>
              <a:r>
                <a:rPr lang="pl-PL" sz="1600" u="sng" smtClean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W</a:t>
              </a:r>
              <a:r>
                <a:rPr lang="pl-PL" sz="1600" smtClean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 </a:t>
              </a:r>
              <a:r>
                <a:rPr lang="pl-PL" sz="1600" u="sng" smtClean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Z</a:t>
              </a:r>
              <a:r>
                <a:rPr lang="pl-PL" sz="160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-</a:t>
              </a:r>
              <a:r>
                <a:rPr lang="el-GR" sz="1600" u="sng" smtClean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Δ</a:t>
              </a:r>
              <a:r>
                <a:rPr lang="pl-PL" sz="1600" u="sng" smtClean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W</a:t>
              </a:r>
              <a:endParaRPr lang="pl-PL" sz="1600" u="sng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2" name="Z_I"/>
            <p:cNvSpPr>
              <a:spLocks noChangeArrowheads="1"/>
            </p:cNvSpPr>
            <p:nvPr/>
          </p:nvSpPr>
          <p:spPr bwMode="auto">
            <a:xfrm>
              <a:off x="3522654" y="3920532"/>
              <a:ext cx="2088231" cy="756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/>
          </p:spPr>
          <p:txBody>
            <a:bodyPr wrap="squar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pl-PL" sz="1600" b="1" u="sng" smtClean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Z</a:t>
              </a:r>
              <a:r>
                <a:rPr lang="pl-PL" sz="1600" smtClean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-</a:t>
              </a:r>
              <a:r>
                <a:rPr lang="el-GR" sz="1600" u="sng" smtClean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Δ</a:t>
              </a:r>
              <a:r>
                <a:rPr lang="pl-PL" sz="1600" u="sng" smtClean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W</a:t>
              </a:r>
              <a:r>
                <a:rPr lang="pl-PL" sz="1600" smtClean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 </a:t>
              </a:r>
              <a:r>
                <a:rPr lang="pl-PL" sz="1600" b="1" u="sng" smtClean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M</a:t>
              </a:r>
              <a:r>
                <a:rPr lang="pl-PL" sz="160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-</a:t>
              </a:r>
              <a:r>
                <a:rPr lang="el-GR" sz="1600" u="sng" smtClean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Δ</a:t>
              </a:r>
              <a:r>
                <a:rPr lang="pl-PL" sz="1600" u="sng" smtClean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W</a:t>
              </a:r>
              <a:r>
                <a:rPr lang="pl-PL" sz="1600" smtClean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 </a:t>
              </a:r>
              <a:r>
                <a:rPr lang="pl-PL" sz="1600" b="1" u="sng" smtClean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M</a:t>
              </a:r>
              <a:r>
                <a:rPr lang="pl-PL" sz="1600" smtClean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-</a:t>
              </a:r>
              <a:r>
                <a:rPr lang="el-GR" sz="1600" u="sng" smtClean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Δ</a:t>
              </a:r>
              <a:r>
                <a:rPr lang="pl-PL" sz="1600" u="sng" smtClean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W</a:t>
              </a:r>
              <a:r>
                <a:rPr lang="pl-PL" sz="160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</a:p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pl-PL" sz="1600" b="1" u="sng" smtClean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M</a:t>
              </a:r>
              <a:r>
                <a:rPr lang="pl-PL" sz="160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-</a:t>
              </a:r>
              <a:r>
                <a:rPr lang="el-GR" sz="1600" u="sng" smtClean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Δ</a:t>
              </a:r>
              <a:r>
                <a:rPr lang="pl-PL" sz="1600" u="sng" smtClean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W</a:t>
              </a:r>
              <a:r>
                <a:rPr lang="pl-PL" sz="1600" smtClean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 </a:t>
              </a:r>
              <a:r>
                <a:rPr lang="pl-PL" sz="1600" b="1" u="sng" smtClean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Z</a:t>
              </a:r>
              <a:r>
                <a:rPr lang="pl-PL" sz="160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-</a:t>
              </a:r>
              <a:r>
                <a:rPr lang="el-GR" sz="1600" u="sng" smtClean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Δ</a:t>
              </a:r>
              <a:r>
                <a:rPr lang="pl-PL" sz="1600" u="sng" smtClean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W</a:t>
              </a:r>
              <a:r>
                <a:rPr lang="pl-PL" sz="1600" smtClean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 </a:t>
              </a:r>
              <a:r>
                <a:rPr lang="pl-PL" sz="1600" b="1" u="sng" smtClean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M</a:t>
              </a:r>
              <a:r>
                <a:rPr lang="pl-PL" sz="160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-</a:t>
              </a:r>
              <a:r>
                <a:rPr lang="el-GR" sz="1600" u="sng" smtClean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Δ</a:t>
              </a:r>
              <a:r>
                <a:rPr lang="pl-PL" sz="1600" u="sng" smtClean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W</a:t>
              </a:r>
              <a:endParaRPr lang="pl-PL" sz="1600" u="sng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pl-PL" sz="1600" b="1" u="sng" smtClean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M</a:t>
              </a:r>
              <a:r>
                <a:rPr lang="pl-PL" sz="1600" smtClean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-</a:t>
              </a:r>
              <a:r>
                <a:rPr lang="el-GR" sz="1600" u="sng" smtClean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Δ</a:t>
              </a:r>
              <a:r>
                <a:rPr lang="pl-PL" sz="1600" u="sng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W</a:t>
              </a:r>
              <a:r>
                <a:rPr lang="pl-PL" sz="1600" smtClean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 </a:t>
              </a:r>
              <a:r>
                <a:rPr lang="pl-PL" sz="1600" b="1" u="sng" smtClean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M</a:t>
              </a:r>
              <a:r>
                <a:rPr lang="pl-PL" sz="1600" smtClean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-</a:t>
              </a:r>
              <a:r>
                <a:rPr lang="el-GR" sz="1600" u="sng" smtClean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Δ</a:t>
              </a:r>
              <a:r>
                <a:rPr lang="pl-PL" sz="1600" u="sng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W</a:t>
              </a:r>
              <a:r>
                <a:rPr lang="pl-PL" sz="1600" smtClean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 </a:t>
              </a:r>
              <a:r>
                <a:rPr lang="pl-PL" sz="1600" b="1" u="sng" smtClean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Z</a:t>
              </a:r>
              <a:r>
                <a:rPr lang="pl-PL" sz="160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-</a:t>
              </a:r>
              <a:r>
                <a:rPr lang="el-GR" sz="1600" u="sng" smtClean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Δ</a:t>
              </a:r>
              <a:r>
                <a:rPr lang="pl-PL" sz="1600" u="sng" smtClean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W</a:t>
              </a:r>
              <a:r>
                <a:rPr lang="pl-PL" sz="1600" smtClean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endParaRPr lang="pl-PL" sz="1600" u="sng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grpSp>
          <p:nvGrpSpPr>
            <p:cNvPr id="33" name="Nawias_Lewy"/>
            <p:cNvGrpSpPr/>
            <p:nvPr/>
          </p:nvGrpSpPr>
          <p:grpSpPr>
            <a:xfrm>
              <a:off x="7663113" y="3861048"/>
              <a:ext cx="149247" cy="1584000"/>
              <a:chOff x="-72106" y="-1905"/>
              <a:chExt cx="149448" cy="2055555"/>
            </a:xfrm>
          </p:grpSpPr>
          <p:cxnSp>
            <p:nvCxnSpPr>
              <p:cNvPr id="34" name="Łącznik prostoliniowy 33"/>
              <p:cNvCxnSpPr/>
              <p:nvPr/>
            </p:nvCxnSpPr>
            <p:spPr>
              <a:xfrm>
                <a:off x="76337" y="0"/>
                <a:ext cx="0" cy="2052393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Łącznik prostoliniowy 34"/>
              <p:cNvCxnSpPr/>
              <p:nvPr/>
            </p:nvCxnSpPr>
            <p:spPr bwMode="auto">
              <a:xfrm>
                <a:off x="-66168" y="-1905"/>
                <a:ext cx="143510" cy="127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6" name="Łącznik prostoliniowy 35"/>
              <p:cNvCxnSpPr/>
              <p:nvPr/>
            </p:nvCxnSpPr>
            <p:spPr bwMode="auto">
              <a:xfrm>
                <a:off x="-72106" y="2052380"/>
                <a:ext cx="143510" cy="127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37" name="Nawias_Prawy"/>
            <p:cNvGrpSpPr/>
            <p:nvPr/>
          </p:nvGrpSpPr>
          <p:grpSpPr>
            <a:xfrm>
              <a:off x="3450645" y="3861048"/>
              <a:ext cx="144740" cy="1584000"/>
              <a:chOff x="-1733" y="-38100"/>
              <a:chExt cx="145243" cy="2064949"/>
            </a:xfrm>
          </p:grpSpPr>
          <p:cxnSp>
            <p:nvCxnSpPr>
              <p:cNvPr id="38" name="Łącznik prostoliniowy 37"/>
              <p:cNvCxnSpPr/>
              <p:nvPr/>
            </p:nvCxnSpPr>
            <p:spPr bwMode="auto">
              <a:xfrm>
                <a:off x="-1733" y="-37061"/>
                <a:ext cx="867" cy="2052195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9" name="Łącznik prostoliniowy 38"/>
              <p:cNvCxnSpPr/>
              <p:nvPr/>
            </p:nvCxnSpPr>
            <p:spPr bwMode="auto">
              <a:xfrm>
                <a:off x="0" y="-38100"/>
                <a:ext cx="143510" cy="127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0" name="Łącznik prostoliniowy 39"/>
              <p:cNvCxnSpPr/>
              <p:nvPr/>
            </p:nvCxnSpPr>
            <p:spPr bwMode="auto">
              <a:xfrm>
                <a:off x="0" y="2025579"/>
                <a:ext cx="143510" cy="127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sp>
        <p:nvSpPr>
          <p:cNvPr id="41" name="Txt_Z"/>
          <p:cNvSpPr>
            <a:spLocks noChangeArrowheads="1"/>
          </p:cNvSpPr>
          <p:nvPr/>
        </p:nvSpPr>
        <p:spPr bwMode="auto">
          <a:xfrm>
            <a:off x="1134904" y="4545124"/>
            <a:ext cx="131286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z"/>
              <a:defRPr kumimoji="1" sz="27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y"/>
              <a:defRPr kumimoji="1" sz="2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x"/>
              <a:defRPr kumimoji="1" sz="21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sz="21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None/>
            </a:pPr>
            <a:r>
              <a:rPr lang="pl-PL" sz="1600" b="1" i="1" u="sng" smtClean="0">
                <a:latin typeface="Courier New" panose="02070309020205020404" pitchFamily="49" charset="0"/>
                <a:cs typeface="Courier New" panose="02070309020205020404" pitchFamily="49" charset="0"/>
              </a:rPr>
              <a:t>Z</a:t>
            </a:r>
            <a:r>
              <a:rPr lang="pl-PL" sz="1600" b="1" i="1" smtClean="0">
                <a:latin typeface="Courier New" panose="02070309020205020404" pitchFamily="49" charset="0"/>
                <a:cs typeface="Courier New" panose="02070309020205020404" pitchFamily="49" charset="0"/>
              </a:rPr>
              <a:t>=Z</a:t>
            </a:r>
            <a:r>
              <a:rPr lang="pl-PL" sz="1600" b="1" i="1" baseline="-25000" smtClean="0">
                <a:latin typeface="Courier New" panose="02070309020205020404" pitchFamily="49" charset="0"/>
                <a:cs typeface="Courier New" panose="02070309020205020404" pitchFamily="49" charset="0"/>
              </a:rPr>
              <a:t>f</a:t>
            </a:r>
            <a:r>
              <a:rPr lang="pl-PL" sz="1600" b="1" i="1" smtClean="0">
                <a:latin typeface="Courier New" panose="02070309020205020404" pitchFamily="49" charset="0"/>
                <a:cs typeface="Courier New" panose="02070309020205020404" pitchFamily="49" charset="0"/>
              </a:rPr>
              <a:t>–Z</a:t>
            </a:r>
            <a:r>
              <a:rPr lang="pl-PL" sz="1600" b="1" i="1" baseline="-25000" smtClean="0">
                <a:latin typeface="Courier New" panose="02070309020205020404" pitchFamily="49" charset="0"/>
                <a:cs typeface="Courier New" panose="02070309020205020404" pitchFamily="49" charset="0"/>
              </a:rPr>
              <a:t>koryg.</a:t>
            </a:r>
            <a:r>
              <a:rPr lang="pl-PL" sz="1600" b="1" i="1" smtClean="0"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endParaRPr lang="pl-PL" sz="1600" b="1" i="1" u="sng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aphicFrame>
        <p:nvGraphicFramePr>
          <p:cNvPr id="25" name="dW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8374813"/>
              </p:ext>
            </p:extLst>
          </p:nvPr>
        </p:nvGraphicFramePr>
        <p:xfrm>
          <a:off x="7788275" y="3201988"/>
          <a:ext cx="1063625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726" name="Równanie" r:id="rId5" imgW="850680" imgH="469800" progId="Equation.3">
                  <p:embed/>
                </p:oleObj>
              </mc:Choice>
              <mc:Fallback>
                <p:oleObj name="Równanie" r:id="rId5" imgW="850680" imgH="469800" progId="Equation.3">
                  <p:embed/>
                  <p:pic>
                    <p:nvPicPr>
                      <p:cNvPr id="0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88275" y="3201988"/>
                        <a:ext cx="1063625" cy="587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xt_Mac_Koryg"/>
          <p:cNvSpPr>
            <a:spLocks noChangeArrowheads="1"/>
          </p:cNvSpPr>
          <p:nvPr/>
        </p:nvSpPr>
        <p:spPr bwMode="auto">
          <a:xfrm>
            <a:off x="1115616" y="3392996"/>
            <a:ext cx="664124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z"/>
              <a:defRPr kumimoji="1" sz="27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y"/>
              <a:defRPr kumimoji="1" sz="2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x"/>
              <a:defRPr kumimoji="1" sz="21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sz="21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 b="1" i="1" smtClean="0">
                <a:solidFill>
                  <a:srgbClr val="008E40"/>
                </a:solidFill>
                <a:latin typeface="Times New Roman" pitchFamily="18" charset="0"/>
              </a:rPr>
              <a:t>Macierz </a:t>
            </a:r>
            <a:r>
              <a:rPr kumimoji="0" lang="pl-PL" altLang="pl-PL" sz="1600" b="1" i="1" u="sng" smtClean="0">
                <a:solidFill>
                  <a:schemeClr val="tx2"/>
                </a:solidFill>
                <a:latin typeface="Times New Roman" pitchFamily="18" charset="0"/>
              </a:rPr>
              <a:t>Z</a:t>
            </a:r>
            <a:r>
              <a:rPr kumimoji="0" lang="pl-PL" altLang="pl-PL" sz="2400" b="1" i="1" baseline="-25000" smtClean="0">
                <a:solidFill>
                  <a:schemeClr val="tx2"/>
                </a:solidFill>
                <a:latin typeface="Times New Roman" pitchFamily="18" charset="0"/>
              </a:rPr>
              <a:t>koryg</a:t>
            </a:r>
            <a:r>
              <a:rPr kumimoji="0" lang="pl-PL" altLang="pl-PL" sz="2400" b="1" i="1" baseline="-25000" smtClean="0">
                <a:solidFill>
                  <a:srgbClr val="008E40"/>
                </a:solidFill>
                <a:latin typeface="Times New Roman" pitchFamily="18" charset="0"/>
              </a:rPr>
              <a:t>.</a:t>
            </a:r>
            <a:r>
              <a:rPr kumimoji="0" lang="pl-PL" altLang="pl-PL" sz="1600" b="1" i="1" smtClean="0">
                <a:solidFill>
                  <a:srgbClr val="008E40"/>
                </a:solidFill>
                <a:latin typeface="Times New Roman" pitchFamily="18" charset="0"/>
              </a:rPr>
              <a:t>  jest macierzą o wymiarach (6x6) o jednakowych elementach:</a:t>
            </a:r>
            <a:endParaRPr kumimoji="0" lang="pl-PL" altLang="pl-PL" sz="1600" b="1" i="1">
              <a:solidFill>
                <a:srgbClr val="008E40"/>
              </a:solidFill>
              <a:latin typeface="Times New Roman" pitchFamily="18" charset="0"/>
            </a:endParaRPr>
          </a:p>
        </p:txBody>
      </p:sp>
      <p:grpSp>
        <p:nvGrpSpPr>
          <p:cNvPr id="46" name="ZKoryg"/>
          <p:cNvGrpSpPr/>
          <p:nvPr/>
        </p:nvGrpSpPr>
        <p:grpSpPr>
          <a:xfrm>
            <a:off x="2965450" y="2349500"/>
            <a:ext cx="2190750" cy="952500"/>
            <a:chOff x="2965450" y="2349500"/>
            <a:chExt cx="2190750" cy="952500"/>
          </a:xfrm>
        </p:grpSpPr>
        <p:sp>
          <p:nvSpPr>
            <p:cNvPr id="21" name="Klamra_2"/>
            <p:cNvSpPr/>
            <p:nvPr/>
          </p:nvSpPr>
          <p:spPr bwMode="auto">
            <a:xfrm rot="-5400000">
              <a:off x="4320056" y="2312944"/>
              <a:ext cx="144000" cy="1368000"/>
            </a:xfrm>
            <a:prstGeom prst="leftBrac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pl-PL"/>
            </a:p>
          </p:txBody>
        </p:sp>
        <p:graphicFrame>
          <p:nvGraphicFramePr>
            <p:cNvPr id="19" name="Zkoryg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56457916"/>
                </p:ext>
              </p:extLst>
            </p:nvPr>
          </p:nvGraphicFramePr>
          <p:xfrm>
            <a:off x="2965450" y="2349500"/>
            <a:ext cx="2190750" cy="952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9727" name="Równanie" r:id="rId7" imgW="1460160" imgH="634680" progId="Equation.3">
                    <p:embed/>
                  </p:oleObj>
                </mc:Choice>
                <mc:Fallback>
                  <p:oleObj name="Równanie" r:id="rId7" imgW="1460160" imgH="634680" progId="Equation.3">
                    <p:embed/>
                    <p:pic>
                      <p:nvPicPr>
                        <p:cNvPr id="0" name="Object 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65450" y="2349500"/>
                          <a:ext cx="2190750" cy="9525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0" name="Klamra_1"/>
          <p:cNvSpPr/>
          <p:nvPr/>
        </p:nvSpPr>
        <p:spPr bwMode="auto">
          <a:xfrm rot="-5400000">
            <a:off x="3244988" y="1933400"/>
            <a:ext cx="155448" cy="914400"/>
          </a:xfrm>
          <a:prstGeom prst="leftBrace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pl-PL"/>
          </a:p>
        </p:txBody>
      </p:sp>
      <p:graphicFrame>
        <p:nvGraphicFramePr>
          <p:cNvPr id="16" name="dU=Z I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2278975"/>
              </p:ext>
            </p:extLst>
          </p:nvPr>
        </p:nvGraphicFramePr>
        <p:xfrm>
          <a:off x="4968044" y="1916832"/>
          <a:ext cx="1066800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728" name="Równanie" r:id="rId9" imgW="711000" imgH="215640" progId="Equation.3">
                  <p:embed/>
                </p:oleObj>
              </mc:Choice>
              <mc:Fallback>
                <p:oleObj name="Równanie" r:id="rId9" imgW="711000" imgH="215640" progId="Equation.3">
                  <p:embed/>
                  <p:pic>
                    <p:nvPicPr>
                      <p:cNvPr id="0" name="Obiek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68044" y="1916832"/>
                        <a:ext cx="1066800" cy="323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Strz_3"/>
          <p:cNvSpPr/>
          <p:nvPr/>
        </p:nvSpPr>
        <p:spPr bwMode="auto">
          <a:xfrm>
            <a:off x="4572028" y="2024856"/>
            <a:ext cx="252000" cy="108000"/>
          </a:xfrm>
          <a:prstGeom prst="rightArrow">
            <a:avLst/>
          </a:prstGeom>
          <a:solidFill>
            <a:srgbClr val="FF414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aphicFrame>
        <p:nvGraphicFramePr>
          <p:cNvPr id="15" name="dUf_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9178271"/>
              </p:ext>
            </p:extLst>
          </p:nvPr>
        </p:nvGraphicFramePr>
        <p:xfrm>
          <a:off x="1695450" y="1880828"/>
          <a:ext cx="2555550" cy="38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729" name="Równanie" r:id="rId11" imgW="2044440" imgH="304560" progId="Equation.3">
                  <p:embed/>
                </p:oleObj>
              </mc:Choice>
              <mc:Fallback>
                <p:oleObj name="Równanie" r:id="rId11" imgW="2044440" imgH="30456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5450" y="1880828"/>
                        <a:ext cx="2555550" cy="380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dUf_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4436230"/>
              </p:ext>
            </p:extLst>
          </p:nvPr>
        </p:nvGraphicFramePr>
        <p:xfrm>
          <a:off x="6048164" y="1376772"/>
          <a:ext cx="2681076" cy="3656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730" name="Równanie" r:id="rId13" imgW="2234230" imgH="304668" progId="Equation.3">
                  <p:embed/>
                </p:oleObj>
              </mc:Choice>
              <mc:Fallback>
                <p:oleObj name="Równanie" r:id="rId13" imgW="2234230" imgH="304668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48164" y="1376772"/>
                        <a:ext cx="2681076" cy="36560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Strz_2"/>
          <p:cNvSpPr/>
          <p:nvPr/>
        </p:nvSpPr>
        <p:spPr bwMode="auto">
          <a:xfrm>
            <a:off x="5616116" y="1520788"/>
            <a:ext cx="252000" cy="108000"/>
          </a:xfrm>
          <a:prstGeom prst="rightArrow">
            <a:avLst/>
          </a:prstGeom>
          <a:solidFill>
            <a:srgbClr val="FF414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aphicFrame>
        <p:nvGraphicFramePr>
          <p:cNvPr id="9" name="i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202646"/>
              </p:ext>
            </p:extLst>
          </p:nvPr>
        </p:nvGraphicFramePr>
        <p:xfrm>
          <a:off x="3779912" y="1340768"/>
          <a:ext cx="1618548" cy="3808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731" name="Równanie" r:id="rId15" imgW="1294838" imgH="304668" progId="Equation.3">
                  <p:embed/>
                </p:oleObj>
              </mc:Choice>
              <mc:Fallback>
                <p:oleObj name="Równanie" r:id="rId15" imgW="1294838" imgH="304668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9912" y="1340768"/>
                        <a:ext cx="1618548" cy="38083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Strz_1"/>
          <p:cNvSpPr/>
          <p:nvPr/>
        </p:nvSpPr>
        <p:spPr bwMode="auto">
          <a:xfrm>
            <a:off x="3383868" y="1484784"/>
            <a:ext cx="252000" cy="108000"/>
          </a:xfrm>
          <a:prstGeom prst="rightArrow">
            <a:avLst/>
          </a:prstGeom>
          <a:solidFill>
            <a:srgbClr val="FF414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aphicFrame>
        <p:nvGraphicFramePr>
          <p:cNvPr id="5" name="dU_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0567429"/>
              </p:ext>
            </p:extLst>
          </p:nvPr>
        </p:nvGraphicFramePr>
        <p:xfrm>
          <a:off x="1079612" y="1196752"/>
          <a:ext cx="2087880" cy="640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732" name="Równanie" r:id="rId17" imgW="1739900" imgH="533400" progId="Equation.3">
                  <p:embed/>
                </p:oleObj>
              </mc:Choice>
              <mc:Fallback>
                <p:oleObj name="Równanie" r:id="rId17" imgW="1739900" imgH="5334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9612" y="1196752"/>
                        <a:ext cx="2087880" cy="64008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dUf=Z I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6799134"/>
              </p:ext>
            </p:extLst>
          </p:nvPr>
        </p:nvGraphicFramePr>
        <p:xfrm>
          <a:off x="3200400" y="548680"/>
          <a:ext cx="2635250" cy="66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733" name="Równanie" r:id="rId19" imgW="2108160" imgH="533160" progId="Equation.3">
                  <p:embed/>
                </p:oleObj>
              </mc:Choice>
              <mc:Fallback>
                <p:oleObj name="Równanie" r:id="rId19" imgW="2108160" imgH="533160" progId="Equation.3">
                  <p:embed/>
                  <p:pic>
                    <p:nvPicPr>
                      <p:cNvPr id="0" name="Obiek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548680"/>
                        <a:ext cx="2635250" cy="666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ytuł"/>
          <p:cNvSpPr txBox="1">
            <a:spLocks noChangeArrowheads="1"/>
          </p:cNvSpPr>
          <p:nvPr/>
        </p:nvSpPr>
        <p:spPr bwMode="auto">
          <a:xfrm>
            <a:off x="3140519" y="229111"/>
            <a:ext cx="2885405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defTabSz="912813" eaLnBrk="0" hangingPunct="0">
              <a:defRPr/>
            </a:pPr>
            <a:r>
              <a:rPr kumimoji="1" lang="pl-PL" sz="1400" b="1" i="1" kern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Eliminacja węzłów odgromowych </a:t>
            </a:r>
            <a:endParaRPr kumimoji="1" lang="pl-PL" sz="1400" b="1" i="1" kern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8598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8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1" grpId="0"/>
      <p:bldP spid="23" grpId="0"/>
      <p:bldP spid="20" grpId="0" animBg="1"/>
      <p:bldP spid="17" grpId="0" animBg="1"/>
      <p:bldP spid="13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Obiek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2798025"/>
              </p:ext>
            </p:extLst>
          </p:nvPr>
        </p:nvGraphicFramePr>
        <p:xfrm>
          <a:off x="1901825" y="4453545"/>
          <a:ext cx="5680075" cy="955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337" name="Równanie" r:id="rId3" imgW="5613120" imgH="927000" progId="Equation.3">
                  <p:embed/>
                </p:oleObj>
              </mc:Choice>
              <mc:Fallback>
                <p:oleObj name="Równanie" r:id="rId3" imgW="5613120" imgH="9270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1825" y="4453545"/>
                        <a:ext cx="5680075" cy="955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iek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9309585"/>
              </p:ext>
            </p:extLst>
          </p:nvPr>
        </p:nvGraphicFramePr>
        <p:xfrm>
          <a:off x="1770063" y="1989138"/>
          <a:ext cx="6045200" cy="2266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338" name="Równanie" r:id="rId5" imgW="6095880" imgH="2260440" progId="Equation.3">
                  <p:embed/>
                </p:oleObj>
              </mc:Choice>
              <mc:Fallback>
                <p:oleObj name="Równanie" r:id="rId5" imgW="6095880" imgH="226044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0063" y="1989138"/>
                        <a:ext cx="6045200" cy="2266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iek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6627630"/>
              </p:ext>
            </p:extLst>
          </p:nvPr>
        </p:nvGraphicFramePr>
        <p:xfrm>
          <a:off x="1943708" y="1631082"/>
          <a:ext cx="866775" cy="28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339" name="Równanie" r:id="rId7" imgW="863225" imgH="279279" progId="Equation.3">
                  <p:embed/>
                </p:oleObj>
              </mc:Choice>
              <mc:Fallback>
                <p:oleObj name="Równanie" r:id="rId7" imgW="863225" imgH="279279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43708" y="1631082"/>
                        <a:ext cx="866775" cy="285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xt_Iloczyn"/>
          <p:cNvSpPr>
            <a:spLocks noChangeArrowheads="1"/>
          </p:cNvSpPr>
          <p:nvPr/>
        </p:nvSpPr>
        <p:spPr bwMode="auto">
          <a:xfrm>
            <a:off x="1259632" y="1664804"/>
            <a:ext cx="61715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z"/>
              <a:defRPr kumimoji="1" sz="27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y"/>
              <a:defRPr kumimoji="1" sz="2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x"/>
              <a:defRPr kumimoji="1" sz="21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sz="21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 b="1" i="1" smtClean="0">
                <a:solidFill>
                  <a:srgbClr val="008E40"/>
                </a:solidFill>
                <a:latin typeface="Times New Roman" pitchFamily="18" charset="0"/>
              </a:rPr>
              <a:t>Iloczyn</a:t>
            </a:r>
            <a:endParaRPr kumimoji="0" lang="pl-PL" altLang="pl-PL" sz="1600" b="1" i="1">
              <a:solidFill>
                <a:srgbClr val="00B050"/>
              </a:solidFill>
              <a:latin typeface="Times New Roman" pitchFamily="18" charset="0"/>
            </a:endParaRPr>
          </a:p>
        </p:txBody>
      </p:sp>
      <p:graphicFrame>
        <p:nvGraphicFramePr>
          <p:cNvPr id="8" name="Obiek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2278634"/>
              </p:ext>
            </p:extLst>
          </p:nvPr>
        </p:nvGraphicFramePr>
        <p:xfrm>
          <a:off x="5405438" y="1016000"/>
          <a:ext cx="19685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340" name="Równanie" r:id="rId9" imgW="1981080" imgH="482400" progId="Equation.3">
                  <p:embed/>
                </p:oleObj>
              </mc:Choice>
              <mc:Fallback>
                <p:oleObj name="Równanie" r:id="rId9" imgW="1981080" imgH="4824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05438" y="1016000"/>
                        <a:ext cx="1968500" cy="495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xt_Inv_Mac_Z"/>
          <p:cNvSpPr>
            <a:spLocks noChangeArrowheads="1"/>
          </p:cNvSpPr>
          <p:nvPr/>
        </p:nvSpPr>
        <p:spPr bwMode="auto">
          <a:xfrm>
            <a:off x="5364088" y="548680"/>
            <a:ext cx="184986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z"/>
              <a:defRPr kumimoji="1" sz="27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y"/>
              <a:defRPr kumimoji="1" sz="2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x"/>
              <a:defRPr kumimoji="1" sz="21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sz="21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 b="1" i="1" smtClean="0">
                <a:solidFill>
                  <a:srgbClr val="008E40"/>
                </a:solidFill>
                <a:latin typeface="Times New Roman" pitchFamily="18" charset="0"/>
              </a:rPr>
              <a:t>Inwersja Macierzy </a:t>
            </a:r>
            <a:r>
              <a:rPr kumimoji="0" lang="pl-PL" altLang="pl-PL" sz="1600" b="1" i="1" u="sng" smtClean="0">
                <a:solidFill>
                  <a:schemeClr val="tx2"/>
                </a:solidFill>
                <a:latin typeface="Times New Roman" pitchFamily="18" charset="0"/>
              </a:rPr>
              <a:t>Z</a:t>
            </a:r>
            <a:r>
              <a:rPr kumimoji="0" lang="pl-PL" altLang="pl-PL" sz="2400" b="1" i="1" baseline="-25000" smtClean="0">
                <a:solidFill>
                  <a:schemeClr val="tx2"/>
                </a:solidFill>
                <a:latin typeface="Times New Roman" pitchFamily="18" charset="0"/>
              </a:rPr>
              <a:t>0</a:t>
            </a:r>
            <a:endParaRPr kumimoji="0" lang="pl-PL" altLang="pl-PL" sz="1600" b="1" i="1">
              <a:solidFill>
                <a:srgbClr val="008E40"/>
              </a:solidFill>
              <a:latin typeface="Times New Roman" pitchFamily="18" charset="0"/>
            </a:endParaRPr>
          </a:p>
        </p:txBody>
      </p:sp>
      <p:graphicFrame>
        <p:nvGraphicFramePr>
          <p:cNvPr id="5" name="Obi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2537858"/>
              </p:ext>
            </p:extLst>
          </p:nvPr>
        </p:nvGraphicFramePr>
        <p:xfrm>
          <a:off x="1981200" y="1016000"/>
          <a:ext cx="1219200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341" name="Równanie" r:id="rId11" imgW="1218960" imgH="457200" progId="Equation.3">
                  <p:embed/>
                </p:oleObj>
              </mc:Choice>
              <mc:Fallback>
                <p:oleObj name="Równanie" r:id="rId11" imgW="1218960" imgH="4572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1016000"/>
                        <a:ext cx="1219200" cy="466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xt_Mac_Z"/>
          <p:cNvSpPr>
            <a:spLocks noChangeArrowheads="1"/>
          </p:cNvSpPr>
          <p:nvPr/>
        </p:nvSpPr>
        <p:spPr bwMode="auto">
          <a:xfrm>
            <a:off x="1950808" y="548680"/>
            <a:ext cx="96500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z"/>
              <a:defRPr kumimoji="1" sz="27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y"/>
              <a:defRPr kumimoji="1" sz="2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x"/>
              <a:defRPr kumimoji="1" sz="21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sz="21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 b="1" i="1" smtClean="0">
                <a:solidFill>
                  <a:srgbClr val="008E40"/>
                </a:solidFill>
                <a:latin typeface="Times New Roman" pitchFamily="18" charset="0"/>
              </a:rPr>
              <a:t>Macierz </a:t>
            </a:r>
            <a:r>
              <a:rPr kumimoji="0" lang="pl-PL" altLang="pl-PL" sz="1600" b="1" i="1" u="sng" smtClean="0">
                <a:solidFill>
                  <a:schemeClr val="tx2"/>
                </a:solidFill>
                <a:latin typeface="Times New Roman" pitchFamily="18" charset="0"/>
              </a:rPr>
              <a:t>Z</a:t>
            </a:r>
            <a:r>
              <a:rPr kumimoji="0" lang="pl-PL" altLang="pl-PL" sz="2400" b="1" i="1" baseline="-25000" smtClean="0">
                <a:solidFill>
                  <a:schemeClr val="tx2"/>
                </a:solidFill>
                <a:latin typeface="Times New Roman" pitchFamily="18" charset="0"/>
              </a:rPr>
              <a:t>0</a:t>
            </a:r>
            <a:endParaRPr kumimoji="0" lang="pl-PL" altLang="pl-PL" sz="1600" b="1" i="1">
              <a:solidFill>
                <a:srgbClr val="00B050"/>
              </a:solidFill>
              <a:latin typeface="Times New Roman" pitchFamily="18" charset="0"/>
            </a:endParaRPr>
          </a:p>
        </p:txBody>
      </p:sp>
      <p:sp>
        <p:nvSpPr>
          <p:cNvPr id="2" name="Tytuł"/>
          <p:cNvSpPr txBox="1">
            <a:spLocks noChangeArrowheads="1"/>
          </p:cNvSpPr>
          <p:nvPr/>
        </p:nvSpPr>
        <p:spPr bwMode="auto">
          <a:xfrm>
            <a:off x="1976739" y="229111"/>
            <a:ext cx="5857373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defTabSz="912813" eaLnBrk="0" hangingPunct="0">
              <a:defRPr/>
            </a:pPr>
            <a:r>
              <a:rPr kumimoji="1" lang="pl-PL" sz="1400" b="1" i="1" kern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Eliminacja węzłów odgromowych wzory na współczynnik korygujący </a:t>
            </a:r>
            <a:endParaRPr kumimoji="1" lang="pl-PL" sz="1400" b="1" i="1" kern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5733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6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"/>
          <p:cNvSpPr txBox="1">
            <a:spLocks noChangeArrowheads="1"/>
          </p:cNvSpPr>
          <p:nvPr/>
        </p:nvSpPr>
        <p:spPr bwMode="auto">
          <a:xfrm>
            <a:off x="3140519" y="229111"/>
            <a:ext cx="2862963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defTabSz="912813" eaLnBrk="0" hangingPunct="0">
              <a:defRPr/>
            </a:pPr>
            <a:r>
              <a:rPr kumimoji="1" lang="pl-PL" sz="1400" b="1" i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Linia </a:t>
            </a:r>
            <a:r>
              <a:rPr kumimoji="1" lang="pl-PL" sz="1400" b="1" i="1" kern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elektroenergetyczna 400 kV </a:t>
            </a:r>
            <a:endParaRPr kumimoji="1" lang="pl-PL" sz="1400" b="1" i="1" kern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Lin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8829" y="534444"/>
            <a:ext cx="5391150" cy="560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" name="Z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4114420"/>
              </p:ext>
            </p:extLst>
          </p:nvPr>
        </p:nvGraphicFramePr>
        <p:xfrm>
          <a:off x="4826000" y="5049838"/>
          <a:ext cx="3824288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80" name="Równanie" r:id="rId3" imgW="3187440" imgH="507960" progId="Equation.3">
                  <p:embed/>
                </p:oleObj>
              </mc:Choice>
              <mc:Fallback>
                <p:oleObj name="Równanie" r:id="rId3" imgW="3187440" imgH="507960" progId="Equation.3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26000" y="5049838"/>
                        <a:ext cx="3824288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Z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9073975"/>
              </p:ext>
            </p:extLst>
          </p:nvPr>
        </p:nvGraphicFramePr>
        <p:xfrm>
          <a:off x="4826000" y="4184650"/>
          <a:ext cx="3952875" cy="620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81" name="Równanie" r:id="rId5" imgW="3238200" imgH="507960" progId="Equation.3">
                  <p:embed/>
                </p:oleObj>
              </mc:Choice>
              <mc:Fallback>
                <p:oleObj name="Równanie" r:id="rId5" imgW="3238200" imgH="507960" progId="Equation.3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26000" y="4184650"/>
                        <a:ext cx="3952875" cy="6207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Strz"/>
          <p:cNvSpPr/>
          <p:nvPr/>
        </p:nvSpPr>
        <p:spPr bwMode="auto">
          <a:xfrm>
            <a:off x="4572028" y="4797164"/>
            <a:ext cx="252000" cy="108000"/>
          </a:xfrm>
          <a:prstGeom prst="rightArrow">
            <a:avLst/>
          </a:prstGeom>
          <a:solidFill>
            <a:srgbClr val="FF414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pSp>
        <p:nvGrpSpPr>
          <p:cNvPr id="27" name="Mac_Zs"/>
          <p:cNvGrpSpPr/>
          <p:nvPr/>
        </p:nvGrpSpPr>
        <p:grpSpPr>
          <a:xfrm>
            <a:off x="1615140" y="4077072"/>
            <a:ext cx="2848848" cy="1584000"/>
            <a:chOff x="1182393" y="4185260"/>
            <a:chExt cx="2848848" cy="1584000"/>
          </a:xfrm>
        </p:grpSpPr>
        <p:sp>
          <p:nvSpPr>
            <p:cNvPr id="15" name="Z_I"/>
            <p:cNvSpPr>
              <a:spLocks noChangeArrowheads="1"/>
            </p:cNvSpPr>
            <p:nvPr/>
          </p:nvSpPr>
          <p:spPr bwMode="auto">
            <a:xfrm>
              <a:off x="1254401" y="4244744"/>
              <a:ext cx="1357744" cy="73866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/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pl-PL" sz="1600" u="sng" smtClean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Z</a:t>
              </a:r>
              <a:r>
                <a:rPr lang="pl-PL" sz="1600" smtClean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+2</a:t>
              </a:r>
              <a:r>
                <a:rPr lang="pl-PL" sz="1600" u="sng" smtClean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M</a:t>
              </a:r>
              <a:r>
                <a:rPr lang="pl-PL" sz="1600" smtClean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0  0 </a:t>
              </a:r>
              <a:r>
                <a:rPr lang="pl-PL" sz="160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</a:p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pl-PL" sz="1600" smtClean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0  </a:t>
              </a:r>
              <a:r>
                <a:rPr lang="pl-PL" sz="1600" u="sng" smtClean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Z</a:t>
              </a:r>
              <a:r>
                <a:rPr lang="pl-PL" sz="1600" smtClean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-M 0</a:t>
              </a:r>
              <a:endParaRPr lang="pl-PL" sz="1600" u="sng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pl-PL" sz="1600" smtClean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0   0 </a:t>
              </a:r>
              <a:r>
                <a:rPr lang="pl-PL" sz="1600" u="sng" smtClean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Z</a:t>
              </a:r>
              <a:r>
                <a:rPr lang="pl-PL" sz="1600" smtClean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-</a:t>
              </a:r>
              <a:r>
                <a:rPr lang="pl-PL" sz="1600" u="sng" smtClean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M</a:t>
              </a:r>
              <a:endParaRPr lang="pl-PL" sz="1600" u="sng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6" name="W_II_I"/>
            <p:cNvSpPr>
              <a:spLocks noChangeArrowheads="1"/>
            </p:cNvSpPr>
            <p:nvPr/>
          </p:nvSpPr>
          <p:spPr bwMode="auto">
            <a:xfrm>
              <a:off x="1254401" y="5000828"/>
              <a:ext cx="1357744" cy="738664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/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pl-PL" sz="1600" smtClean="0">
                  <a:solidFill>
                    <a:srgbClr val="FF3737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3</a:t>
              </a:r>
              <a:r>
                <a:rPr lang="pl-PL" sz="1600" u="sng" smtClean="0">
                  <a:solidFill>
                    <a:srgbClr val="FF3737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W</a:t>
              </a:r>
              <a:r>
                <a:rPr lang="pl-PL" sz="1600" smtClean="0">
                  <a:solidFill>
                    <a:srgbClr val="FF3737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  0  0  </a:t>
              </a:r>
              <a:endParaRPr lang="pl-PL" sz="1600">
                <a:solidFill>
                  <a:srgbClr val="FF3737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pl-PL" sz="1600" smtClean="0">
                  <a:solidFill>
                    <a:srgbClr val="FF414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0    </a:t>
              </a:r>
              <a:r>
                <a:rPr lang="pl-PL" sz="1600">
                  <a:solidFill>
                    <a:srgbClr val="FF414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0 </a:t>
              </a:r>
              <a:r>
                <a:rPr lang="pl-PL" sz="1600" smtClean="0">
                  <a:solidFill>
                    <a:srgbClr val="FF414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0</a:t>
              </a:r>
              <a:endParaRPr lang="pl-PL" sz="1600" u="sng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pl-PL" sz="1600">
                  <a:solidFill>
                    <a:srgbClr val="FF414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0   </a:t>
              </a:r>
              <a:r>
                <a:rPr lang="pl-PL" sz="1600" smtClean="0">
                  <a:solidFill>
                    <a:srgbClr val="FF414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0  0</a:t>
              </a:r>
              <a:endParaRPr lang="pl-PL" sz="1600" u="sng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7" name="W_I_II"/>
            <p:cNvSpPr>
              <a:spLocks noChangeArrowheads="1"/>
            </p:cNvSpPr>
            <p:nvPr/>
          </p:nvSpPr>
          <p:spPr bwMode="auto">
            <a:xfrm>
              <a:off x="2627784" y="4244744"/>
              <a:ext cx="1357744" cy="738664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/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pl-PL" sz="1600" smtClean="0">
                  <a:solidFill>
                    <a:srgbClr val="FF3737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3</a:t>
              </a:r>
              <a:r>
                <a:rPr lang="pl-PL" sz="1600" u="sng" smtClean="0">
                  <a:solidFill>
                    <a:srgbClr val="FF3737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W</a:t>
              </a:r>
              <a:r>
                <a:rPr lang="pl-PL" sz="1600" smtClean="0">
                  <a:solidFill>
                    <a:srgbClr val="FF3737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  0  0</a:t>
              </a:r>
            </a:p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pl-PL" sz="1600" smtClean="0">
                  <a:solidFill>
                    <a:srgbClr val="FF414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0    0  0</a:t>
              </a:r>
              <a:endParaRPr lang="pl-PL" sz="1600" u="sng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pl-PL" sz="1600" smtClean="0">
                  <a:solidFill>
                    <a:srgbClr val="FF414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0    0  0 </a:t>
              </a:r>
              <a:r>
                <a:rPr lang="pl-PL" sz="160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endParaRPr lang="pl-PL" sz="1600" u="sng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8" name="Z_II"/>
            <p:cNvSpPr>
              <a:spLocks noChangeArrowheads="1"/>
            </p:cNvSpPr>
            <p:nvPr/>
          </p:nvSpPr>
          <p:spPr bwMode="auto">
            <a:xfrm>
              <a:off x="2627784" y="5000828"/>
              <a:ext cx="1357744" cy="73866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/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pl-PL" sz="1600" u="sng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Z</a:t>
              </a:r>
              <a:r>
                <a:rPr lang="pl-PL" sz="160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+2</a:t>
              </a:r>
              <a:r>
                <a:rPr lang="pl-PL" sz="1600" u="sng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M</a:t>
              </a:r>
              <a:r>
                <a:rPr lang="pl-PL" sz="160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0  0 </a:t>
              </a:r>
              <a:r>
                <a:rPr lang="pl-PL" sz="1600"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</a:p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pl-PL" sz="1600" smtClean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0  </a:t>
              </a:r>
              <a:r>
                <a:rPr lang="pl-PL" sz="1600" u="sng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Z</a:t>
              </a:r>
              <a:r>
                <a:rPr lang="pl-PL" sz="160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-M 0</a:t>
              </a:r>
              <a:endParaRPr lang="pl-PL" sz="1600" u="sng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pl-PL" sz="1600" u="sng" smtClean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0</a:t>
              </a:r>
              <a:r>
                <a:rPr lang="pl-PL" sz="1600" smtClean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  </a:t>
              </a:r>
              <a:r>
                <a:rPr lang="pl-PL" sz="160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0 </a:t>
              </a:r>
              <a:r>
                <a:rPr lang="pl-PL" sz="1600" smtClean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pl-PL" sz="1600" u="sng" smtClean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Z</a:t>
              </a:r>
              <a:r>
                <a:rPr lang="pl-PL" sz="1600" smtClean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-</a:t>
              </a:r>
              <a:r>
                <a:rPr lang="pl-PL" sz="1600" u="sng" smtClean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M</a:t>
              </a:r>
              <a:endParaRPr lang="pl-PL" sz="1600" u="sng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grpSp>
          <p:nvGrpSpPr>
            <p:cNvPr id="19" name="Nawias_Lewy"/>
            <p:cNvGrpSpPr/>
            <p:nvPr/>
          </p:nvGrpSpPr>
          <p:grpSpPr>
            <a:xfrm>
              <a:off x="3887924" y="4185260"/>
              <a:ext cx="143317" cy="1584000"/>
              <a:chOff x="-823266" y="-1905"/>
              <a:chExt cx="143510" cy="2055555"/>
            </a:xfrm>
          </p:grpSpPr>
          <p:cxnSp>
            <p:nvCxnSpPr>
              <p:cNvPr id="24" name="Łącznik prostoliniowy 23"/>
              <p:cNvCxnSpPr/>
              <p:nvPr/>
            </p:nvCxnSpPr>
            <p:spPr>
              <a:xfrm>
                <a:off x="-679758" y="0"/>
                <a:ext cx="0" cy="2052393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Łącznik prostoliniowy 24"/>
              <p:cNvCxnSpPr/>
              <p:nvPr/>
            </p:nvCxnSpPr>
            <p:spPr bwMode="auto">
              <a:xfrm>
                <a:off x="-823266" y="-1905"/>
                <a:ext cx="143510" cy="127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6" name="Łącznik prostoliniowy 25"/>
              <p:cNvCxnSpPr/>
              <p:nvPr/>
            </p:nvCxnSpPr>
            <p:spPr bwMode="auto">
              <a:xfrm>
                <a:off x="-823266" y="2052380"/>
                <a:ext cx="143510" cy="127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20" name="Nawias_Prawy"/>
            <p:cNvGrpSpPr/>
            <p:nvPr/>
          </p:nvGrpSpPr>
          <p:grpSpPr>
            <a:xfrm>
              <a:off x="1182393" y="4185260"/>
              <a:ext cx="144740" cy="1584000"/>
              <a:chOff x="-1733" y="-38100"/>
              <a:chExt cx="145243" cy="2064949"/>
            </a:xfrm>
          </p:grpSpPr>
          <p:cxnSp>
            <p:nvCxnSpPr>
              <p:cNvPr id="21" name="Łącznik prostoliniowy 20"/>
              <p:cNvCxnSpPr/>
              <p:nvPr/>
            </p:nvCxnSpPr>
            <p:spPr bwMode="auto">
              <a:xfrm>
                <a:off x="-1733" y="-37061"/>
                <a:ext cx="867" cy="2052195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2" name="Łącznik prostoliniowy 21"/>
              <p:cNvCxnSpPr/>
              <p:nvPr/>
            </p:nvCxnSpPr>
            <p:spPr bwMode="auto">
              <a:xfrm>
                <a:off x="0" y="-38100"/>
                <a:ext cx="143510" cy="127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3" name="Łącznik prostoliniowy 22"/>
              <p:cNvCxnSpPr/>
              <p:nvPr/>
            </p:nvCxnSpPr>
            <p:spPr bwMode="auto">
              <a:xfrm>
                <a:off x="0" y="2025579"/>
                <a:ext cx="143510" cy="127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sp>
        <p:nvSpPr>
          <p:cNvPr id="28" name="Txt_Zs"/>
          <p:cNvSpPr>
            <a:spLocks noChangeArrowheads="1"/>
          </p:cNvSpPr>
          <p:nvPr/>
        </p:nvSpPr>
        <p:spPr bwMode="auto">
          <a:xfrm>
            <a:off x="1134904" y="4730951"/>
            <a:ext cx="32861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z"/>
              <a:defRPr kumimoji="1" sz="27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y"/>
              <a:defRPr kumimoji="1" sz="2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x"/>
              <a:defRPr kumimoji="1" sz="21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sz="21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None/>
            </a:pPr>
            <a:r>
              <a:rPr lang="pl-PL" sz="1600" b="1" i="1" smtClean="0">
                <a:latin typeface="Courier New" panose="02070309020205020404" pitchFamily="49" charset="0"/>
                <a:cs typeface="Courier New" panose="02070309020205020404" pitchFamily="49" charset="0"/>
              </a:rPr>
              <a:t>Z</a:t>
            </a:r>
            <a:r>
              <a:rPr lang="pl-PL" sz="1600" b="1" i="1" baseline="-25000" smtClean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pl-PL" sz="1600" b="1" i="1" smtClean="0"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endParaRPr lang="pl-PL" sz="1600" b="1" i="1" u="sng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aphicFrame>
        <p:nvGraphicFramePr>
          <p:cNvPr id="13" name="SwS-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2386020"/>
              </p:ext>
            </p:extLst>
          </p:nvPr>
        </p:nvGraphicFramePr>
        <p:xfrm>
          <a:off x="1293813" y="3079750"/>
          <a:ext cx="7432675" cy="817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82" name="Równanie" r:id="rId7" imgW="6464160" imgH="711000" progId="Equation.3">
                  <p:embed/>
                </p:oleObj>
              </mc:Choice>
              <mc:Fallback>
                <p:oleObj name="Równanie" r:id="rId7" imgW="6464160" imgH="7110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3813" y="3079750"/>
                        <a:ext cx="7432675" cy="817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xt_Ilocz_SwS-1"/>
          <p:cNvSpPr>
            <a:spLocks noChangeArrowheads="1"/>
          </p:cNvSpPr>
          <p:nvPr/>
        </p:nvSpPr>
        <p:spPr bwMode="auto">
          <a:xfrm>
            <a:off x="1331640" y="2672916"/>
            <a:ext cx="158697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z"/>
              <a:defRPr kumimoji="1" sz="27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y"/>
              <a:defRPr kumimoji="1" sz="2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x"/>
              <a:defRPr kumimoji="1" sz="21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sz="21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 b="1" i="1" smtClean="0">
                <a:solidFill>
                  <a:srgbClr val="008E40"/>
                </a:solidFill>
                <a:latin typeface="Times New Roman" pitchFamily="18" charset="0"/>
              </a:rPr>
              <a:t>Iloczyn </a:t>
            </a:r>
            <a:r>
              <a:rPr kumimoji="0" lang="pl-PL" altLang="pl-PL" sz="1600" b="1" i="1" u="sng" smtClean="0">
                <a:solidFill>
                  <a:srgbClr val="008E40"/>
                </a:solidFill>
                <a:latin typeface="Times New Roman" pitchFamily="18" charset="0"/>
              </a:rPr>
              <a:t>S</a:t>
            </a:r>
            <a:r>
              <a:rPr kumimoji="0" lang="pl-PL" altLang="pl-PL" sz="1600" b="1" i="1" smtClean="0">
                <a:solidFill>
                  <a:srgbClr val="008E40"/>
                </a:solidFill>
                <a:latin typeface="Times New Roman" pitchFamily="18" charset="0"/>
              </a:rPr>
              <a:t> </a:t>
            </a:r>
            <a:r>
              <a:rPr kumimoji="0" lang="pl-PL" altLang="pl-PL" sz="1600" b="1" i="1" u="sng" smtClean="0">
                <a:solidFill>
                  <a:srgbClr val="008E40"/>
                </a:solidFill>
                <a:latin typeface="Times New Roman" pitchFamily="18" charset="0"/>
              </a:rPr>
              <a:t>w</a:t>
            </a:r>
            <a:r>
              <a:rPr kumimoji="0" lang="pl-PL" altLang="pl-PL" sz="1600" b="1" i="1" smtClean="0">
                <a:solidFill>
                  <a:srgbClr val="008E40"/>
                </a:solidFill>
                <a:latin typeface="Times New Roman" pitchFamily="18" charset="0"/>
              </a:rPr>
              <a:t> </a:t>
            </a:r>
            <a:r>
              <a:rPr kumimoji="0" lang="pl-PL" altLang="pl-PL" sz="1600" b="1" i="1" u="sng" smtClean="0">
                <a:solidFill>
                  <a:srgbClr val="008E40"/>
                </a:solidFill>
                <a:latin typeface="Times New Roman" pitchFamily="18" charset="0"/>
              </a:rPr>
              <a:t>S</a:t>
            </a:r>
            <a:r>
              <a:rPr kumimoji="0" lang="pl-PL" altLang="pl-PL" sz="1600" b="1" i="1" u="sng" baseline="30000" smtClean="0">
                <a:solidFill>
                  <a:srgbClr val="008E40"/>
                </a:solidFill>
                <a:latin typeface="Times New Roman" pitchFamily="18" charset="0"/>
              </a:rPr>
              <a:t>-1</a:t>
            </a:r>
            <a:r>
              <a:rPr kumimoji="0" lang="pl-PL" altLang="pl-PL" sz="1600" b="1" i="1" smtClean="0">
                <a:solidFill>
                  <a:srgbClr val="008E40"/>
                </a:solidFill>
                <a:latin typeface="Times New Roman" pitchFamily="18" charset="0"/>
              </a:rPr>
              <a:t> jest</a:t>
            </a:r>
            <a:endParaRPr kumimoji="0" lang="pl-PL" altLang="pl-PL" sz="1600" b="1" i="1">
              <a:solidFill>
                <a:srgbClr val="00B050"/>
              </a:solidFill>
              <a:latin typeface="Times New Roman" pitchFamily="18" charset="0"/>
            </a:endParaRPr>
          </a:p>
        </p:txBody>
      </p:sp>
      <p:graphicFrame>
        <p:nvGraphicFramePr>
          <p:cNvPr id="10" name="SZS-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3468428"/>
              </p:ext>
            </p:extLst>
          </p:nvPr>
        </p:nvGraphicFramePr>
        <p:xfrm>
          <a:off x="3936206" y="1952625"/>
          <a:ext cx="2940050" cy="854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83" name="Równanie" r:id="rId9" imgW="2450880" imgH="711000" progId="Equation.3">
                  <p:embed/>
                </p:oleObj>
              </mc:Choice>
              <mc:Fallback>
                <p:oleObj name="Równanie" r:id="rId9" imgW="2450880" imgH="7110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6206" y="1952625"/>
                        <a:ext cx="2940050" cy="854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xt_Ilocz SZS-1"/>
          <p:cNvSpPr>
            <a:spLocks noChangeArrowheads="1"/>
          </p:cNvSpPr>
          <p:nvPr/>
        </p:nvSpPr>
        <p:spPr bwMode="auto">
          <a:xfrm>
            <a:off x="2213558" y="2246676"/>
            <a:ext cx="164468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z"/>
              <a:defRPr kumimoji="1" sz="27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y"/>
              <a:defRPr kumimoji="1" sz="2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x"/>
              <a:defRPr kumimoji="1" sz="21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sz="21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 b="1" i="1" smtClean="0">
                <a:solidFill>
                  <a:srgbClr val="008E40"/>
                </a:solidFill>
                <a:latin typeface="Times New Roman" pitchFamily="18" charset="0"/>
              </a:rPr>
              <a:t>Iloczyn </a:t>
            </a:r>
            <a:r>
              <a:rPr kumimoji="0" lang="pl-PL" altLang="pl-PL" sz="1600" b="1" i="1" u="sng" smtClean="0">
                <a:solidFill>
                  <a:srgbClr val="008E40"/>
                </a:solidFill>
                <a:latin typeface="Times New Roman" pitchFamily="18" charset="0"/>
              </a:rPr>
              <a:t>S</a:t>
            </a:r>
            <a:r>
              <a:rPr kumimoji="0" lang="pl-PL" altLang="pl-PL" sz="1600" b="1" i="1" smtClean="0">
                <a:solidFill>
                  <a:srgbClr val="008E40"/>
                </a:solidFill>
                <a:latin typeface="Times New Roman" pitchFamily="18" charset="0"/>
              </a:rPr>
              <a:t> </a:t>
            </a:r>
            <a:r>
              <a:rPr kumimoji="0" lang="pl-PL" altLang="pl-PL" sz="1600" b="1" i="1" u="sng" smtClean="0">
                <a:solidFill>
                  <a:srgbClr val="008E40"/>
                </a:solidFill>
                <a:latin typeface="Times New Roman" pitchFamily="18" charset="0"/>
              </a:rPr>
              <a:t>Z</a:t>
            </a:r>
            <a:r>
              <a:rPr kumimoji="0" lang="pl-PL" altLang="pl-PL" sz="1600" b="1" i="1" smtClean="0">
                <a:solidFill>
                  <a:srgbClr val="008E40"/>
                </a:solidFill>
                <a:latin typeface="Times New Roman" pitchFamily="18" charset="0"/>
              </a:rPr>
              <a:t> </a:t>
            </a:r>
            <a:r>
              <a:rPr kumimoji="0" lang="pl-PL" altLang="pl-PL" sz="1600" b="1" i="1" u="sng" smtClean="0">
                <a:solidFill>
                  <a:srgbClr val="008E40"/>
                </a:solidFill>
                <a:latin typeface="Times New Roman" pitchFamily="18" charset="0"/>
              </a:rPr>
              <a:t>S</a:t>
            </a:r>
            <a:r>
              <a:rPr kumimoji="0" lang="pl-PL" altLang="pl-PL" sz="1600" b="1" i="1" u="sng" baseline="30000" smtClean="0">
                <a:solidFill>
                  <a:srgbClr val="008E40"/>
                </a:solidFill>
                <a:latin typeface="Times New Roman" pitchFamily="18" charset="0"/>
              </a:rPr>
              <a:t>-1</a:t>
            </a:r>
            <a:r>
              <a:rPr kumimoji="0" lang="pl-PL" altLang="pl-PL" sz="1600" b="1" i="1" smtClean="0">
                <a:solidFill>
                  <a:srgbClr val="008E40"/>
                </a:solidFill>
                <a:latin typeface="Times New Roman" pitchFamily="18" charset="0"/>
              </a:rPr>
              <a:t> jest:</a:t>
            </a:r>
            <a:endParaRPr kumimoji="0" lang="pl-PL" altLang="pl-PL" sz="1600" b="1" i="1">
              <a:solidFill>
                <a:srgbClr val="00B050"/>
              </a:solidFill>
              <a:latin typeface="Times New Roman" pitchFamily="18" charset="0"/>
            </a:endParaRPr>
          </a:p>
        </p:txBody>
      </p:sp>
      <p:graphicFrame>
        <p:nvGraphicFramePr>
          <p:cNvPr id="7" name="Zs=SZS-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6416819"/>
              </p:ext>
            </p:extLst>
          </p:nvPr>
        </p:nvGraphicFramePr>
        <p:xfrm>
          <a:off x="1852613" y="1184275"/>
          <a:ext cx="6129337" cy="585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84" name="Równanie" r:id="rId11" imgW="5574960" imgH="533160" progId="Equation.3">
                  <p:embed/>
                </p:oleObj>
              </mc:Choice>
              <mc:Fallback>
                <p:oleObj name="Równanie" r:id="rId11" imgW="5574960" imgH="53316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2613" y="1184275"/>
                        <a:ext cx="6129337" cy="5857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xt_monożenie"/>
          <p:cNvSpPr>
            <a:spLocks noChangeArrowheads="1"/>
          </p:cNvSpPr>
          <p:nvPr/>
        </p:nvSpPr>
        <p:spPr bwMode="auto">
          <a:xfrm>
            <a:off x="3605622" y="692696"/>
            <a:ext cx="477374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z"/>
              <a:defRPr kumimoji="1" sz="27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y"/>
              <a:defRPr kumimoji="1" sz="2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x"/>
              <a:defRPr kumimoji="1" sz="21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sz="21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 b="1" i="1">
                <a:solidFill>
                  <a:srgbClr val="008E40"/>
                </a:solidFill>
                <a:latin typeface="Times New Roman" pitchFamily="18" charset="0"/>
              </a:rPr>
              <a:t>m</a:t>
            </a:r>
            <a:r>
              <a:rPr kumimoji="0" lang="pl-PL" altLang="pl-PL" sz="1600" b="1" i="1" smtClean="0">
                <a:solidFill>
                  <a:srgbClr val="008E40"/>
                </a:solidFill>
                <a:latin typeface="Times New Roman" pitchFamily="18" charset="0"/>
              </a:rPr>
              <a:t>nożyny lewostronie przez </a:t>
            </a:r>
            <a:r>
              <a:rPr kumimoji="0" lang="pl-PL" altLang="pl-PL" sz="1600" b="1" i="1" u="sng">
                <a:solidFill>
                  <a:srgbClr val="FF0000"/>
                </a:solidFill>
                <a:latin typeface="Times New Roman" pitchFamily="18" charset="0"/>
              </a:rPr>
              <a:t>S</a:t>
            </a:r>
            <a:r>
              <a:rPr kumimoji="0" lang="pl-PL" altLang="pl-PL" sz="1600" b="1" i="1" smtClean="0">
                <a:solidFill>
                  <a:srgbClr val="008E40"/>
                </a:solidFill>
                <a:latin typeface="Times New Roman" pitchFamily="18" charset="0"/>
              </a:rPr>
              <a:t>  i prawostronnie przez  </a:t>
            </a:r>
            <a:r>
              <a:rPr kumimoji="0" lang="pl-PL" altLang="pl-PL" sz="1600" b="1" i="1" u="sng" smtClean="0">
                <a:solidFill>
                  <a:srgbClr val="FF0000"/>
                </a:solidFill>
                <a:latin typeface="Times New Roman" pitchFamily="18" charset="0"/>
              </a:rPr>
              <a:t>S</a:t>
            </a:r>
            <a:r>
              <a:rPr kumimoji="0" lang="pl-PL" altLang="pl-PL" sz="1600" b="1" i="1" baseline="30000" smtClean="0">
                <a:solidFill>
                  <a:srgbClr val="FF0000"/>
                </a:solidFill>
                <a:latin typeface="Times New Roman" pitchFamily="18" charset="0"/>
              </a:rPr>
              <a:t>-1</a:t>
            </a:r>
            <a:r>
              <a:rPr kumimoji="0" lang="pl-PL" altLang="pl-PL" sz="1600" b="1" i="1" smtClean="0">
                <a:solidFill>
                  <a:srgbClr val="008E40"/>
                </a:solidFill>
                <a:latin typeface="Times New Roman" pitchFamily="18" charset="0"/>
              </a:rPr>
              <a:t> </a:t>
            </a:r>
            <a:endParaRPr kumimoji="0" lang="pl-PL" altLang="pl-PL" sz="1600" b="1" i="1">
              <a:solidFill>
                <a:srgbClr val="00B050"/>
              </a:solidFill>
              <a:latin typeface="Times New Roman" pitchFamily="18" charset="0"/>
            </a:endParaRPr>
          </a:p>
        </p:txBody>
      </p:sp>
      <p:graphicFrame>
        <p:nvGraphicFramePr>
          <p:cNvPr id="3" name="Z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2957862"/>
              </p:ext>
            </p:extLst>
          </p:nvPr>
        </p:nvGraphicFramePr>
        <p:xfrm>
          <a:off x="2133600" y="549275"/>
          <a:ext cx="1555750" cy="60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85" name="Równanie" r:id="rId13" imgW="1244520" imgH="482400" progId="Equation.3">
                  <p:embed/>
                </p:oleObj>
              </mc:Choice>
              <mc:Fallback>
                <p:oleObj name="Równanie" r:id="rId13" imgW="1244520" imgH="482400" progId="Equation.3">
                  <p:embed/>
                  <p:pic>
                    <p:nvPicPr>
                      <p:cNvPr id="0" name="Z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549275"/>
                        <a:ext cx="1555750" cy="603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xt_Mac_Z"/>
          <p:cNvSpPr>
            <a:spLocks noChangeArrowheads="1"/>
          </p:cNvSpPr>
          <p:nvPr/>
        </p:nvSpPr>
        <p:spPr bwMode="auto">
          <a:xfrm>
            <a:off x="1475656" y="698503"/>
            <a:ext cx="73738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z"/>
              <a:defRPr kumimoji="1" sz="27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y"/>
              <a:defRPr kumimoji="1" sz="2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x"/>
              <a:defRPr kumimoji="1" sz="21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sz="21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 b="1" i="1" smtClean="0">
                <a:solidFill>
                  <a:srgbClr val="008E40"/>
                </a:solidFill>
                <a:latin typeface="Times New Roman" pitchFamily="18" charset="0"/>
              </a:rPr>
              <a:t>Macierz </a:t>
            </a:r>
            <a:endParaRPr kumimoji="0" lang="pl-PL" altLang="pl-PL" sz="1600" b="1" i="1">
              <a:solidFill>
                <a:srgbClr val="00B050"/>
              </a:solidFill>
              <a:latin typeface="Times New Roman" pitchFamily="18" charset="0"/>
            </a:endParaRPr>
          </a:p>
        </p:txBody>
      </p:sp>
      <p:sp>
        <p:nvSpPr>
          <p:cNvPr id="2" name="Tytuł"/>
          <p:cNvSpPr txBox="1">
            <a:spLocks noChangeArrowheads="1"/>
          </p:cNvSpPr>
          <p:nvPr/>
        </p:nvSpPr>
        <p:spPr bwMode="auto">
          <a:xfrm>
            <a:off x="2410351" y="229111"/>
            <a:ext cx="4323299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defTabSz="912813" eaLnBrk="0" hangingPunct="0">
              <a:defRPr/>
            </a:pPr>
            <a:r>
              <a:rPr kumimoji="1" lang="pl-PL" sz="1400" b="1" i="1" kern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Zastosowanie metody składowych symetrycznych</a:t>
            </a:r>
            <a:endParaRPr kumimoji="1" lang="pl-PL" sz="1400" b="1" i="1" kern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5733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8" grpId="0"/>
      <p:bldP spid="11" grpId="0"/>
      <p:bldP spid="8" grpId="0"/>
      <p:bldP spid="5" grpId="0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" name="1/yw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5138344"/>
              </p:ext>
            </p:extLst>
          </p:nvPr>
        </p:nvGraphicFramePr>
        <p:xfrm>
          <a:off x="2152650" y="4797425"/>
          <a:ext cx="4433888" cy="639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875" name="Równanie" r:id="rId3" imgW="3695400" imgH="533160" progId="Equation.3">
                  <p:embed/>
                </p:oleObj>
              </mc:Choice>
              <mc:Fallback>
                <p:oleObj name="Równanie" r:id="rId3" imgW="3695400" imgH="533160" progId="Equation.3">
                  <p:embed/>
                  <p:pic>
                    <p:nvPicPr>
                      <p:cNvPr id="0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2650" y="4797425"/>
                        <a:ext cx="4433888" cy="639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1/y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8964334"/>
              </p:ext>
            </p:extLst>
          </p:nvPr>
        </p:nvGraphicFramePr>
        <p:xfrm>
          <a:off x="2281238" y="4141788"/>
          <a:ext cx="4113212" cy="639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876" name="Równanie" r:id="rId5" imgW="3429000" imgH="533160" progId="Equation.3">
                  <p:embed/>
                </p:oleObj>
              </mc:Choice>
              <mc:Fallback>
                <p:oleObj name="Równanie" r:id="rId5" imgW="3429000" imgH="533160" progId="Equation.3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1238" y="4141788"/>
                        <a:ext cx="4113212" cy="6397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1/y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1775562"/>
              </p:ext>
            </p:extLst>
          </p:nvPr>
        </p:nvGraphicFramePr>
        <p:xfrm>
          <a:off x="2227263" y="3609019"/>
          <a:ext cx="1401472" cy="5179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877" name="Równanie" r:id="rId7" imgW="1167893" imgH="431613" progId="Equation.3">
                  <p:embed/>
                </p:oleObj>
              </mc:Choice>
              <mc:Fallback>
                <p:oleObj name="Równanie" r:id="rId7" imgW="1167893" imgH="431613" progId="Equation.3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27263" y="3609019"/>
                        <a:ext cx="1401472" cy="51793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Z1,Z0,Zm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615404"/>
              </p:ext>
            </p:extLst>
          </p:nvPr>
        </p:nvGraphicFramePr>
        <p:xfrm>
          <a:off x="2487613" y="3141663"/>
          <a:ext cx="3108325" cy="273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878" name="Równanie" r:id="rId9" imgW="2590560" imgH="228600" progId="Equation.3">
                  <p:embed/>
                </p:oleObj>
              </mc:Choice>
              <mc:Fallback>
                <p:oleObj name="Równanie" r:id="rId9" imgW="2590560" imgH="228600" progId="Equation.3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7613" y="3141663"/>
                        <a:ext cx="3108325" cy="273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xt_Oznacz"/>
          <p:cNvSpPr>
            <a:spLocks noChangeArrowheads="1"/>
          </p:cNvSpPr>
          <p:nvPr/>
        </p:nvSpPr>
        <p:spPr bwMode="auto">
          <a:xfrm>
            <a:off x="1457564" y="3068960"/>
            <a:ext cx="102752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z"/>
              <a:defRPr kumimoji="1" sz="27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y"/>
              <a:defRPr kumimoji="1" sz="2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x"/>
              <a:defRPr kumimoji="1" sz="21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sz="21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kumimoji="0" lang="pl-PL" altLang="pl-PL" sz="1400" b="1" i="1" smtClean="0">
                <a:solidFill>
                  <a:srgbClr val="333399"/>
                </a:solidFill>
                <a:latin typeface="Times New Roman" pitchFamily="18" charset="0"/>
              </a:rPr>
              <a:t>Oznaczenia: </a:t>
            </a:r>
            <a:r>
              <a:rPr kumimoji="0" lang="pl-PL" altLang="pl-PL" sz="2000" b="1" i="1" smtClean="0">
                <a:solidFill>
                  <a:srgbClr val="333399"/>
                </a:solidFill>
                <a:latin typeface="Times New Roman" pitchFamily="18" charset="0"/>
              </a:rPr>
              <a:t> </a:t>
            </a:r>
            <a:endParaRPr kumimoji="0" lang="pl-PL" altLang="pl-PL" sz="2000" b="1" i="1">
              <a:solidFill>
                <a:srgbClr val="333399"/>
              </a:solidFill>
              <a:latin typeface="Times New Roman" pitchFamily="18" charset="0"/>
            </a:endParaRPr>
          </a:p>
        </p:txBody>
      </p:sp>
      <p:graphicFrame>
        <p:nvGraphicFramePr>
          <p:cNvPr id="23" name="yw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1791714"/>
              </p:ext>
            </p:extLst>
          </p:nvPr>
        </p:nvGraphicFramePr>
        <p:xfrm>
          <a:off x="6286500" y="2305050"/>
          <a:ext cx="1906588" cy="547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879" name="Równanie" r:id="rId11" imgW="1587240" imgH="457200" progId="Equation.3">
                  <p:embed/>
                </p:oleObj>
              </mc:Choice>
              <mc:Fallback>
                <p:oleObj name="Równanie" r:id="rId11" imgW="1587240" imgH="457200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86500" y="2305050"/>
                        <a:ext cx="1906588" cy="547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y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258902"/>
              </p:ext>
            </p:extLst>
          </p:nvPr>
        </p:nvGraphicFramePr>
        <p:xfrm>
          <a:off x="6286500" y="1728788"/>
          <a:ext cx="1844675" cy="547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880" name="Równanie" r:id="rId13" imgW="1536480" imgH="457200" progId="Equation.3">
                  <p:embed/>
                </p:oleObj>
              </mc:Choice>
              <mc:Fallback>
                <p:oleObj name="Równanie" r:id="rId13" imgW="1536480" imgH="45720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86500" y="1728788"/>
                        <a:ext cx="1844675" cy="5476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xt_2"/>
          <p:cNvSpPr>
            <a:spLocks noChangeArrowheads="1"/>
          </p:cNvSpPr>
          <p:nvPr/>
        </p:nvSpPr>
        <p:spPr bwMode="auto">
          <a:xfrm>
            <a:off x="5688124" y="2032523"/>
            <a:ext cx="44403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z"/>
              <a:defRPr kumimoji="1" sz="27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y"/>
              <a:defRPr kumimoji="1" sz="2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x"/>
              <a:defRPr kumimoji="1" sz="21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sz="21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kumimoji="0" lang="pl-PL" altLang="pl-PL" sz="1400" b="1" i="1" smtClean="0">
                <a:solidFill>
                  <a:srgbClr val="333399"/>
                </a:solidFill>
                <a:latin typeface="Times New Roman" pitchFamily="18" charset="0"/>
              </a:rPr>
              <a:t>gdzie</a:t>
            </a:r>
            <a:r>
              <a:rPr kumimoji="0" lang="pl-PL" altLang="pl-PL" sz="2000" b="1" i="1" smtClean="0">
                <a:solidFill>
                  <a:srgbClr val="333399"/>
                </a:solidFill>
                <a:latin typeface="Times New Roman" pitchFamily="18" charset="0"/>
              </a:rPr>
              <a:t> </a:t>
            </a:r>
            <a:endParaRPr kumimoji="0" lang="pl-PL" altLang="pl-PL" sz="2000" b="1" i="1">
              <a:solidFill>
                <a:srgbClr val="333399"/>
              </a:solidFill>
              <a:latin typeface="Times New Roman" pitchFamily="18" charset="0"/>
            </a:endParaRPr>
          </a:p>
        </p:txBody>
      </p:sp>
      <p:graphicFrame>
        <p:nvGraphicFramePr>
          <p:cNvPr id="17" name="Y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736167"/>
              </p:ext>
            </p:extLst>
          </p:nvPr>
        </p:nvGraphicFramePr>
        <p:xfrm>
          <a:off x="3967163" y="1947863"/>
          <a:ext cx="1539875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881" name="Równanie" r:id="rId15" imgW="1282680" imgH="507960" progId="Equation.3">
                  <p:embed/>
                </p:oleObj>
              </mc:Choice>
              <mc:Fallback>
                <p:oleObj name="Równanie" r:id="rId15" imgW="1282680" imgH="50796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7163" y="1947863"/>
                        <a:ext cx="1539875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Strz_2"/>
          <p:cNvSpPr/>
          <p:nvPr/>
        </p:nvSpPr>
        <p:spPr bwMode="auto">
          <a:xfrm>
            <a:off x="3635916" y="2196292"/>
            <a:ext cx="180000" cy="72000"/>
          </a:xfrm>
          <a:prstGeom prst="rightArrow">
            <a:avLst/>
          </a:prstGeom>
          <a:solidFill>
            <a:srgbClr val="FF414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aphicFrame>
        <p:nvGraphicFramePr>
          <p:cNvPr id="15" name="Z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8907425"/>
              </p:ext>
            </p:extLst>
          </p:nvPr>
        </p:nvGraphicFramePr>
        <p:xfrm>
          <a:off x="995363" y="1971675"/>
          <a:ext cx="2743200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882" name="Równanie" r:id="rId17" imgW="2286000" imgH="457200" progId="Equation.3">
                  <p:embed/>
                </p:oleObj>
              </mc:Choice>
              <mc:Fallback>
                <p:oleObj name="Równanie" r:id="rId17" imgW="2286000" imgH="45720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5363" y="1971675"/>
                        <a:ext cx="2743200" cy="549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y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0870016"/>
              </p:ext>
            </p:extLst>
          </p:nvPr>
        </p:nvGraphicFramePr>
        <p:xfrm>
          <a:off x="6248821" y="764704"/>
          <a:ext cx="1095375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883" name="Równanie" r:id="rId19" imgW="876300" imgH="419100" progId="Equation.3">
                  <p:embed/>
                </p:oleObj>
              </mc:Choice>
              <mc:Fallback>
                <p:oleObj name="Równanie" r:id="rId19" imgW="876300" imgH="4191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821" y="764704"/>
                        <a:ext cx="1095375" cy="523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xt_1"/>
          <p:cNvSpPr>
            <a:spLocks noChangeArrowheads="1"/>
          </p:cNvSpPr>
          <p:nvPr/>
        </p:nvSpPr>
        <p:spPr bwMode="auto">
          <a:xfrm>
            <a:off x="5708761" y="908720"/>
            <a:ext cx="42479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z"/>
              <a:defRPr kumimoji="1" sz="27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y"/>
              <a:defRPr kumimoji="1" sz="2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x"/>
              <a:defRPr kumimoji="1" sz="21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sz="21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kumimoji="0" lang="pl-PL" altLang="pl-PL" sz="1400" b="1" i="1" smtClean="0">
                <a:solidFill>
                  <a:srgbClr val="333399"/>
                </a:solidFill>
                <a:latin typeface="Times New Roman" pitchFamily="18" charset="0"/>
              </a:rPr>
              <a:t>gdzie </a:t>
            </a:r>
            <a:endParaRPr kumimoji="0" lang="pl-PL" altLang="pl-PL" sz="1400" b="1" i="1">
              <a:solidFill>
                <a:srgbClr val="333399"/>
              </a:solidFill>
              <a:latin typeface="Times New Roman" pitchFamily="18" charset="0"/>
            </a:endParaRPr>
          </a:p>
        </p:txBody>
      </p:sp>
      <p:graphicFrame>
        <p:nvGraphicFramePr>
          <p:cNvPr id="9" name="Y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7079006"/>
              </p:ext>
            </p:extLst>
          </p:nvPr>
        </p:nvGraphicFramePr>
        <p:xfrm>
          <a:off x="4247964" y="765175"/>
          <a:ext cx="132715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884" name="Równanie" r:id="rId21" imgW="1104840" imgH="507960" progId="Equation.3">
                  <p:embed/>
                </p:oleObj>
              </mc:Choice>
              <mc:Fallback>
                <p:oleObj name="Równanie" r:id="rId21" imgW="1104840" imgH="50796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47964" y="765175"/>
                        <a:ext cx="1327150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Strz_1"/>
          <p:cNvSpPr/>
          <p:nvPr/>
        </p:nvSpPr>
        <p:spPr bwMode="auto">
          <a:xfrm>
            <a:off x="3923928" y="1016741"/>
            <a:ext cx="180000" cy="72000"/>
          </a:xfrm>
          <a:prstGeom prst="rightArrow">
            <a:avLst/>
          </a:prstGeom>
          <a:solidFill>
            <a:srgbClr val="FF414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aphicFrame>
        <p:nvGraphicFramePr>
          <p:cNvPr id="7" name="Z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5582390"/>
              </p:ext>
            </p:extLst>
          </p:nvPr>
        </p:nvGraphicFramePr>
        <p:xfrm>
          <a:off x="1691671" y="828132"/>
          <a:ext cx="2057400" cy="5486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885" name="Równanie" r:id="rId23" imgW="1714500" imgH="457200" progId="Equation.3">
                  <p:embed/>
                </p:oleObj>
              </mc:Choice>
              <mc:Fallback>
                <p:oleObj name="Równanie" r:id="rId23" imgW="1714500" imgH="4572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1671" y="828132"/>
                        <a:ext cx="2057400" cy="54864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ytuł"/>
          <p:cNvSpPr txBox="1">
            <a:spLocks noChangeArrowheads="1"/>
          </p:cNvSpPr>
          <p:nvPr/>
        </p:nvSpPr>
        <p:spPr bwMode="auto">
          <a:xfrm>
            <a:off x="3080406" y="260648"/>
            <a:ext cx="2983189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defTabSz="912813" eaLnBrk="0" hangingPunct="0">
              <a:defRPr/>
            </a:pPr>
            <a:r>
              <a:rPr kumimoji="1" lang="pl-PL" sz="1400" b="1" i="1" kern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Inwersja macierzy </a:t>
            </a:r>
            <a:r>
              <a:rPr kumimoji="1" lang="pl-PL" sz="1400" b="1" i="1" u="sng" kern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Z</a:t>
            </a:r>
            <a:r>
              <a:rPr kumimoji="1" lang="pl-PL" sz="1400" b="1" i="1" kern="0" baseline="-2500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</a:t>
            </a:r>
            <a:r>
              <a:rPr kumimoji="1" lang="pl-PL" sz="1400" b="1" i="1" kern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i </a:t>
            </a:r>
            <a:r>
              <a:rPr kumimoji="1" lang="pl-PL" sz="1400" b="1" i="1" u="sng" kern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Z</a:t>
            </a:r>
            <a:r>
              <a:rPr kumimoji="1" lang="pl-PL" sz="1400" b="1" i="1" kern="0" baseline="-2500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</a:t>
            </a:r>
            <a:r>
              <a:rPr kumimoji="1" lang="pl-PL" sz="1400" b="1" i="1" kern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do </a:t>
            </a:r>
            <a:r>
              <a:rPr kumimoji="1" lang="pl-PL" sz="1400" b="1" i="1" u="sng" kern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Y</a:t>
            </a:r>
            <a:r>
              <a:rPr kumimoji="1" lang="pl-PL" sz="1400" b="1" i="1" kern="0" baseline="-2500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0</a:t>
            </a:r>
            <a:r>
              <a:rPr kumimoji="1" lang="pl-PL" sz="1400" b="1" i="1" kern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i  </a:t>
            </a:r>
            <a:r>
              <a:rPr kumimoji="1" lang="pl-PL" sz="1400" b="1" i="1" u="sng" kern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Y</a:t>
            </a:r>
            <a:r>
              <a:rPr kumimoji="1" lang="pl-PL" sz="1400" b="1" i="1" kern="0" baseline="-2500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</a:t>
            </a:r>
            <a:endParaRPr kumimoji="1" lang="pl-PL" sz="1400" b="1" i="1" kern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7013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19" grpId="0"/>
      <p:bldP spid="18" grpId="0" animBg="1"/>
      <p:bldP spid="13" grpId="0"/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Y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0489943"/>
              </p:ext>
            </p:extLst>
          </p:nvPr>
        </p:nvGraphicFramePr>
        <p:xfrm>
          <a:off x="1939925" y="4365885"/>
          <a:ext cx="2011392" cy="5788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816" name="Równanie" r:id="rId3" imgW="1676160" imgH="482400" progId="Equation.3">
                  <p:embed/>
                </p:oleObj>
              </mc:Choice>
              <mc:Fallback>
                <p:oleObj name="Równanie" r:id="rId3" imgW="1676160" imgH="482400" progId="Equation.3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9925" y="4365885"/>
                        <a:ext cx="2011392" cy="57888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Y1,Y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4149697"/>
              </p:ext>
            </p:extLst>
          </p:nvPr>
        </p:nvGraphicFramePr>
        <p:xfrm>
          <a:off x="5328083" y="4365104"/>
          <a:ext cx="1736606" cy="5788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817" name="Równanie" r:id="rId5" imgW="1447172" imgH="482391" progId="Equation.3">
                  <p:embed/>
                </p:oleObj>
              </mc:Choice>
              <mc:Fallback>
                <p:oleObj name="Równanie" r:id="rId5" imgW="1447172" imgH="482391" progId="Equation.3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28083" y="4365104"/>
                        <a:ext cx="1736606" cy="57886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xt_Macierze"/>
          <p:cNvSpPr>
            <a:spLocks noChangeArrowheads="1"/>
          </p:cNvSpPr>
          <p:nvPr/>
        </p:nvSpPr>
        <p:spPr bwMode="auto">
          <a:xfrm>
            <a:off x="1223628" y="3965463"/>
            <a:ext cx="620682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z"/>
              <a:defRPr kumimoji="1" sz="27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y"/>
              <a:defRPr kumimoji="1" sz="2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x"/>
              <a:defRPr kumimoji="1" sz="21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sz="21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kumimoji="0" lang="pl-PL" altLang="pl-PL" sz="1400" b="1" i="1" smtClean="0">
                <a:solidFill>
                  <a:srgbClr val="333399"/>
                </a:solidFill>
                <a:latin typeface="Times New Roman" pitchFamily="18" charset="0"/>
              </a:rPr>
              <a:t>Macierze admitancyjne linii otwartej dla składowej, zgodnej, przeciwnej i zerowej:</a:t>
            </a:r>
            <a:endParaRPr kumimoji="0" lang="pl-PL" altLang="pl-PL" sz="1400" b="1" i="1">
              <a:solidFill>
                <a:srgbClr val="333399"/>
              </a:solidFill>
              <a:latin typeface="Times New Roman" pitchFamily="18" charset="0"/>
            </a:endParaRPr>
          </a:p>
        </p:txBody>
      </p:sp>
      <p:graphicFrame>
        <p:nvGraphicFramePr>
          <p:cNvPr id="23" name="Ip_Ik Macierz Zer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2066997"/>
              </p:ext>
            </p:extLst>
          </p:nvPr>
        </p:nvGraphicFramePr>
        <p:xfrm>
          <a:off x="1871700" y="2902456"/>
          <a:ext cx="2240280" cy="6705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818" name="Równanie" r:id="rId7" imgW="1866900" imgH="558800" progId="Equation.3">
                  <p:embed/>
                </p:oleObj>
              </mc:Choice>
              <mc:Fallback>
                <p:oleObj name="Równanie" r:id="rId7" imgW="1866900" imgH="558800" progId="Equation.3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1700" y="2902456"/>
                        <a:ext cx="2240280" cy="67056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xt_Zerowa"/>
          <p:cNvSpPr>
            <a:spLocks noChangeArrowheads="1"/>
          </p:cNvSpPr>
          <p:nvPr/>
        </p:nvSpPr>
        <p:spPr bwMode="auto">
          <a:xfrm>
            <a:off x="1223628" y="2637492"/>
            <a:ext cx="252473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z"/>
              <a:defRPr kumimoji="1" sz="27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y"/>
              <a:defRPr kumimoji="1" sz="2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x"/>
              <a:defRPr kumimoji="1" sz="21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sz="21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kumimoji="0" lang="pl-PL" altLang="pl-PL" sz="1400" b="1" i="1" smtClean="0">
                <a:solidFill>
                  <a:srgbClr val="333399"/>
                </a:solidFill>
                <a:latin typeface="Times New Roman" pitchFamily="18" charset="0"/>
              </a:rPr>
              <a:t>Linia otwarta (składowa  zerowa)</a:t>
            </a:r>
            <a:endParaRPr kumimoji="0" lang="pl-PL" altLang="pl-PL" sz="1400" b="1" i="1">
              <a:solidFill>
                <a:srgbClr val="333399"/>
              </a:solidFill>
              <a:latin typeface="Times New Roman" pitchFamily="18" charset="0"/>
            </a:endParaRPr>
          </a:p>
        </p:txBody>
      </p:sp>
      <p:graphicFrame>
        <p:nvGraphicFramePr>
          <p:cNvPr id="20" name="Ip Ik Macierz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9030059"/>
              </p:ext>
            </p:extLst>
          </p:nvPr>
        </p:nvGraphicFramePr>
        <p:xfrm>
          <a:off x="5507038" y="2287588"/>
          <a:ext cx="2087562" cy="854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819" name="Równanie" r:id="rId9" imgW="1739880" imgH="711000" progId="Equation.3">
                  <p:embed/>
                </p:oleObj>
              </mc:Choice>
              <mc:Fallback>
                <p:oleObj name="Równanie" r:id="rId9" imgW="1739880" imgH="71100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7038" y="2287588"/>
                        <a:ext cx="2087562" cy="854075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Ip Ik=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9854026"/>
              </p:ext>
            </p:extLst>
          </p:nvPr>
        </p:nvGraphicFramePr>
        <p:xfrm>
          <a:off x="5468260" y="1484784"/>
          <a:ext cx="2132675" cy="7616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820" name="Równanie" r:id="rId11" imgW="1777229" imgH="634725" progId="Equation.3">
                  <p:embed/>
                </p:oleObj>
              </mc:Choice>
              <mc:Fallback>
                <p:oleObj name="Równanie" r:id="rId11" imgW="1777229" imgH="634725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68260" y="1484784"/>
                        <a:ext cx="2132675" cy="76167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Ik=-Ip_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93575273"/>
              </p:ext>
            </p:extLst>
          </p:nvPr>
        </p:nvGraphicFramePr>
        <p:xfrm>
          <a:off x="3383868" y="1880827"/>
          <a:ext cx="777240" cy="3505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821" name="Równanie" r:id="rId13" imgW="647700" imgH="292100" progId="Equation.3">
                  <p:embed/>
                </p:oleObj>
              </mc:Choice>
              <mc:Fallback>
                <p:oleObj name="Równanie" r:id="rId13" imgW="647700" imgH="2921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83868" y="1880827"/>
                        <a:ext cx="777240" cy="35052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Z1 Ip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0746525"/>
              </p:ext>
            </p:extLst>
          </p:nvPr>
        </p:nvGraphicFramePr>
        <p:xfrm>
          <a:off x="3383868" y="1520788"/>
          <a:ext cx="1447800" cy="3505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822" name="Równanie" r:id="rId15" imgW="1206500" imgH="292100" progId="Equation.3">
                  <p:embed/>
                </p:oleObj>
              </mc:Choice>
              <mc:Fallback>
                <p:oleObj name="Równanie" r:id="rId15" imgW="1206500" imgH="2921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83868" y="1520788"/>
                        <a:ext cx="1447800" cy="35052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Strz_1"/>
          <p:cNvSpPr/>
          <p:nvPr/>
        </p:nvSpPr>
        <p:spPr bwMode="auto">
          <a:xfrm>
            <a:off x="2915836" y="1844824"/>
            <a:ext cx="180000" cy="72000"/>
          </a:xfrm>
          <a:prstGeom prst="rightArrow">
            <a:avLst/>
          </a:prstGeom>
          <a:solidFill>
            <a:srgbClr val="FF414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aphicFrame>
        <p:nvGraphicFramePr>
          <p:cNvPr id="12" name="Ik=-Ip_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4290841"/>
              </p:ext>
            </p:extLst>
          </p:nvPr>
        </p:nvGraphicFramePr>
        <p:xfrm>
          <a:off x="1295636" y="1880827"/>
          <a:ext cx="777240" cy="3505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823" name="Równanie" r:id="rId17" imgW="647700" imgH="292100" progId="Equation.3">
                  <p:embed/>
                </p:oleObj>
              </mc:Choice>
              <mc:Fallback>
                <p:oleObj name="Równanie" r:id="rId17" imgW="647700" imgH="2921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636" y="1880827"/>
                        <a:ext cx="777240" cy="35052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Up-Uk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8578778"/>
              </p:ext>
            </p:extLst>
          </p:nvPr>
        </p:nvGraphicFramePr>
        <p:xfrm>
          <a:off x="1295636" y="1520787"/>
          <a:ext cx="1264920" cy="3505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824" name="Równanie" r:id="rId19" imgW="1054100" imgH="292100" progId="Equation.3">
                  <p:embed/>
                </p:oleObj>
              </mc:Choice>
              <mc:Fallback>
                <p:oleObj name="Równanie" r:id="rId19" imgW="1054100" imgH="2921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636" y="1520787"/>
                        <a:ext cx="1264920" cy="35052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xt_Otw"/>
          <p:cNvSpPr>
            <a:spLocks noChangeArrowheads="1"/>
          </p:cNvSpPr>
          <p:nvPr/>
        </p:nvSpPr>
        <p:spPr bwMode="auto">
          <a:xfrm>
            <a:off x="1223628" y="1268760"/>
            <a:ext cx="262251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z"/>
              <a:defRPr kumimoji="1" sz="27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y"/>
              <a:defRPr kumimoji="1" sz="2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x"/>
              <a:defRPr kumimoji="1" sz="21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sz="21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kumimoji="0" lang="pl-PL" altLang="pl-PL" sz="1400" b="1" i="1" smtClean="0">
                <a:solidFill>
                  <a:srgbClr val="333399"/>
                </a:solidFill>
                <a:latin typeface="Times New Roman" pitchFamily="18" charset="0"/>
              </a:rPr>
              <a:t>Linia  otwarta  (składowa  zgodna):</a:t>
            </a:r>
            <a:endParaRPr kumimoji="0" lang="pl-PL" altLang="pl-PL" sz="1400" b="1" i="1">
              <a:solidFill>
                <a:srgbClr val="333399"/>
              </a:solidFill>
              <a:latin typeface="Times New Roman" pitchFamily="18" charset="0"/>
            </a:endParaRPr>
          </a:p>
        </p:txBody>
      </p:sp>
      <p:graphicFrame>
        <p:nvGraphicFramePr>
          <p:cNvPr id="6" name="dU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802567"/>
              </p:ext>
            </p:extLst>
          </p:nvPr>
        </p:nvGraphicFramePr>
        <p:xfrm>
          <a:off x="2447764" y="656692"/>
          <a:ext cx="1081571" cy="2742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825" name="Równanie" r:id="rId21" imgW="901309" imgH="228501" progId="Equation.3">
                  <p:embed/>
                </p:oleObj>
              </mc:Choice>
              <mc:Fallback>
                <p:oleObj name="Równanie" r:id="rId21" imgW="901309" imgH="228501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47764" y="656692"/>
                        <a:ext cx="1081571" cy="27420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xt_Zwar"/>
          <p:cNvSpPr>
            <a:spLocks noChangeArrowheads="1"/>
          </p:cNvSpPr>
          <p:nvPr/>
        </p:nvSpPr>
        <p:spPr bwMode="auto">
          <a:xfrm>
            <a:off x="1223628" y="692696"/>
            <a:ext cx="103714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z"/>
              <a:defRPr kumimoji="1" sz="27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y"/>
              <a:defRPr kumimoji="1" sz="2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x"/>
              <a:defRPr kumimoji="1" sz="21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sz="21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kumimoji="0" lang="pl-PL" altLang="pl-PL" sz="1400" b="1" i="1" smtClean="0">
                <a:solidFill>
                  <a:srgbClr val="333399"/>
                </a:solidFill>
                <a:latin typeface="Times New Roman" pitchFamily="18" charset="0"/>
              </a:rPr>
              <a:t>Linia  zwarta:</a:t>
            </a:r>
            <a:endParaRPr kumimoji="0" lang="pl-PL" altLang="pl-PL" sz="1400" b="1" i="1">
              <a:solidFill>
                <a:srgbClr val="333399"/>
              </a:solidFill>
              <a:latin typeface="Times New Roman" pitchFamily="18" charset="0"/>
            </a:endParaRPr>
          </a:p>
        </p:txBody>
      </p:sp>
      <p:sp>
        <p:nvSpPr>
          <p:cNvPr id="2" name="Tytuł"/>
          <p:cNvSpPr txBox="1">
            <a:spLocks noChangeArrowheads="1"/>
          </p:cNvSpPr>
          <p:nvPr/>
        </p:nvSpPr>
        <p:spPr bwMode="auto">
          <a:xfrm>
            <a:off x="3557299" y="229111"/>
            <a:ext cx="2983189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defTabSz="912813" eaLnBrk="0" hangingPunct="0">
              <a:defRPr/>
            </a:pPr>
            <a:r>
              <a:rPr kumimoji="1" lang="pl-PL" sz="1400" b="1" i="1" kern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Macierze  linii  niezwartej (otwartej)</a:t>
            </a:r>
            <a:endParaRPr kumimoji="1" lang="pl-PL" sz="1400" b="1" i="1" kern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Strz_1"/>
          <p:cNvSpPr/>
          <p:nvPr/>
        </p:nvSpPr>
        <p:spPr bwMode="auto">
          <a:xfrm>
            <a:off x="5184088" y="1844824"/>
            <a:ext cx="180000" cy="72000"/>
          </a:xfrm>
          <a:prstGeom prst="rightArrow">
            <a:avLst/>
          </a:prstGeom>
          <a:solidFill>
            <a:srgbClr val="FF414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7013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1" grpId="0"/>
      <p:bldP spid="29" grpId="0" animBg="1"/>
      <p:bldP spid="8" grpId="0"/>
      <p:bldP spid="7" grpId="0"/>
      <p:bldP spid="3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" name="SchZer_2tor"/>
          <p:cNvGrpSpPr/>
          <p:nvPr/>
        </p:nvGrpSpPr>
        <p:grpSpPr>
          <a:xfrm>
            <a:off x="5292080" y="3124999"/>
            <a:ext cx="3011779" cy="2634613"/>
            <a:chOff x="-144048" y="0"/>
            <a:chExt cx="3012438" cy="2634687"/>
          </a:xfrm>
        </p:grpSpPr>
        <p:grpSp>
          <p:nvGrpSpPr>
            <p:cNvPr id="70" name="Ziemia"/>
            <p:cNvGrpSpPr/>
            <p:nvPr/>
          </p:nvGrpSpPr>
          <p:grpSpPr>
            <a:xfrm>
              <a:off x="252028" y="2246056"/>
              <a:ext cx="2196000" cy="388631"/>
              <a:chOff x="252028" y="2246056"/>
              <a:chExt cx="2196000" cy="388631"/>
            </a:xfrm>
          </p:grpSpPr>
          <p:cxnSp>
            <p:nvCxnSpPr>
              <p:cNvPr id="121" name="AutoShape 78"/>
              <p:cNvCxnSpPr>
                <a:cxnSpLocks noChangeShapeType="1"/>
              </p:cNvCxnSpPr>
              <p:nvPr/>
            </p:nvCxnSpPr>
            <p:spPr bwMode="auto">
              <a:xfrm>
                <a:off x="252028" y="2520280"/>
                <a:ext cx="2196000" cy="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22" name="Text Box 66"/>
              <p:cNvSpPr txBox="1">
                <a:spLocks noChangeArrowheads="1"/>
              </p:cNvSpPr>
              <p:nvPr/>
            </p:nvSpPr>
            <p:spPr bwMode="auto">
              <a:xfrm>
                <a:off x="1115988" y="2246056"/>
                <a:ext cx="149893" cy="388631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fontAlgn="base">
                  <a:spcAft>
                    <a:spcPts val="1000"/>
                  </a:spcAft>
                </a:pPr>
                <a:r>
                  <a:rPr lang="pl-PL" sz="1400" i="1" kern="1200">
                    <a:solidFill>
                      <a:srgbClr val="000000"/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n</a:t>
                </a:r>
                <a:r>
                  <a:rPr lang="pl-PL" sz="1400" i="1" kern="1200" baseline="-25000">
                    <a:solidFill>
                      <a:srgbClr val="000000"/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0</a:t>
                </a:r>
                <a:endParaRPr lang="pl-PL" sz="1200">
                  <a:effectLst/>
                  <a:latin typeface="Times New Roman"/>
                  <a:ea typeface="Times New Roman"/>
                </a:endParaRPr>
              </a:p>
            </p:txBody>
          </p:sp>
        </p:grpSp>
        <p:grpSp>
          <p:nvGrpSpPr>
            <p:cNvPr id="71" name="I'-II'"/>
            <p:cNvGrpSpPr/>
            <p:nvPr/>
          </p:nvGrpSpPr>
          <p:grpSpPr>
            <a:xfrm>
              <a:off x="-144048" y="360120"/>
              <a:ext cx="504072" cy="1440120"/>
              <a:chOff x="-144048" y="360120"/>
              <a:chExt cx="504072" cy="1440120"/>
            </a:xfrm>
          </p:grpSpPr>
          <p:grpSp>
            <p:nvGrpSpPr>
              <p:cNvPr id="116" name="Grupa 115"/>
              <p:cNvGrpSpPr/>
              <p:nvPr/>
            </p:nvGrpSpPr>
            <p:grpSpPr>
              <a:xfrm rot="5400000">
                <a:off x="-432036" y="1008180"/>
                <a:ext cx="1440120" cy="144000"/>
                <a:chOff x="-432036" y="1008180"/>
                <a:chExt cx="1440120" cy="144000"/>
              </a:xfrm>
            </p:grpSpPr>
            <p:sp>
              <p:nvSpPr>
                <p:cNvPr id="118" name="Rectangle 75"/>
                <p:cNvSpPr>
                  <a:spLocks noChangeArrowheads="1"/>
                </p:cNvSpPr>
                <p:nvPr/>
              </p:nvSpPr>
              <p:spPr bwMode="auto">
                <a:xfrm>
                  <a:off x="36028" y="1008180"/>
                  <a:ext cx="504000" cy="144000"/>
                </a:xfrm>
                <a:prstGeom prst="rect">
                  <a:avLst/>
                </a:prstGeom>
                <a:noFill/>
                <a:ln w="19050" algn="ctr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cxnSp>
              <p:nvCxnSpPr>
                <p:cNvPr id="119" name="AutoShape 76"/>
                <p:cNvCxnSpPr>
                  <a:cxnSpLocks noChangeShapeType="1"/>
                </p:cNvCxnSpPr>
                <p:nvPr/>
              </p:nvCxnSpPr>
              <p:spPr bwMode="auto">
                <a:xfrm>
                  <a:off x="540084" y="1080188"/>
                  <a:ext cx="468000" cy="0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20" name="AutoShape 76"/>
                <p:cNvCxnSpPr>
                  <a:cxnSpLocks noChangeShapeType="1"/>
                </p:cNvCxnSpPr>
                <p:nvPr/>
              </p:nvCxnSpPr>
              <p:spPr bwMode="auto">
                <a:xfrm>
                  <a:off x="-432036" y="1080188"/>
                  <a:ext cx="468000" cy="0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sp>
            <p:nvSpPr>
              <p:cNvPr id="117" name="Text Box 66"/>
              <p:cNvSpPr txBox="1">
                <a:spLocks noChangeArrowheads="1"/>
              </p:cNvSpPr>
              <p:nvPr/>
            </p:nvSpPr>
            <p:spPr bwMode="auto">
              <a:xfrm>
                <a:off x="-144048" y="972082"/>
                <a:ext cx="262374" cy="246228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fontAlgn="base">
                  <a:spcAft>
                    <a:spcPts val="1000"/>
                  </a:spcAft>
                </a:pPr>
                <a:r>
                  <a:rPr lang="pl-PL" sz="1600" b="1" i="1" kern="1200">
                    <a:solidFill>
                      <a:srgbClr val="FF0000"/>
                    </a:solidFill>
                    <a:effectLst/>
                    <a:latin typeface="Calibri" panose="020F0502020204030204" pitchFamily="34" charset="0"/>
                    <a:ea typeface="Times New Roman"/>
                  </a:rPr>
                  <a:t>-</a:t>
                </a:r>
                <a:r>
                  <a:rPr lang="pl-PL" sz="1600" b="1" i="1" u="sng" kern="1200">
                    <a:solidFill>
                      <a:srgbClr val="FF0000"/>
                    </a:solidFill>
                    <a:effectLst/>
                    <a:latin typeface="Calibri" panose="020F0502020204030204" pitchFamily="34" charset="0"/>
                    <a:ea typeface="Times New Roman"/>
                  </a:rPr>
                  <a:t>y</a:t>
                </a:r>
                <a:r>
                  <a:rPr lang="pl-PL" sz="1600" b="1" i="1" kern="1200" baseline="-25000">
                    <a:solidFill>
                      <a:srgbClr val="FF0000"/>
                    </a:solidFill>
                    <a:effectLst/>
                    <a:latin typeface="Calibri" panose="020F0502020204030204" pitchFamily="34" charset="0"/>
                    <a:ea typeface="Times New Roman"/>
                  </a:rPr>
                  <a:t>w</a:t>
                </a:r>
                <a:endParaRPr lang="pl-PL" sz="1200">
                  <a:effectLst/>
                  <a:latin typeface="Calibri" panose="020F0502020204030204" pitchFamily="34" charset="0"/>
                  <a:ea typeface="Times New Roman"/>
                </a:endParaRPr>
              </a:p>
            </p:txBody>
          </p:sp>
        </p:grpSp>
        <p:grpSp>
          <p:nvGrpSpPr>
            <p:cNvPr id="72" name="I&quot;-II&quot;"/>
            <p:cNvGrpSpPr/>
            <p:nvPr/>
          </p:nvGrpSpPr>
          <p:grpSpPr>
            <a:xfrm>
              <a:off x="2376280" y="360040"/>
              <a:ext cx="492110" cy="1440120"/>
              <a:chOff x="2376280" y="360040"/>
              <a:chExt cx="492110" cy="1440120"/>
            </a:xfrm>
          </p:grpSpPr>
          <p:grpSp>
            <p:nvGrpSpPr>
              <p:cNvPr id="111" name="Grupa 110"/>
              <p:cNvGrpSpPr/>
              <p:nvPr/>
            </p:nvGrpSpPr>
            <p:grpSpPr>
              <a:xfrm rot="5400000">
                <a:off x="1728220" y="1008100"/>
                <a:ext cx="1440120" cy="144000"/>
                <a:chOff x="1728220" y="1008100"/>
                <a:chExt cx="1440120" cy="144000"/>
              </a:xfrm>
            </p:grpSpPr>
            <p:sp>
              <p:nvSpPr>
                <p:cNvPr id="113" name="Rectangle 75"/>
                <p:cNvSpPr>
                  <a:spLocks noChangeArrowheads="1"/>
                </p:cNvSpPr>
                <p:nvPr/>
              </p:nvSpPr>
              <p:spPr bwMode="auto">
                <a:xfrm>
                  <a:off x="2196284" y="1008100"/>
                  <a:ext cx="504000" cy="144000"/>
                </a:xfrm>
                <a:prstGeom prst="rect">
                  <a:avLst/>
                </a:prstGeom>
                <a:noFill/>
                <a:ln w="19050" algn="ctr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cxnSp>
              <p:nvCxnSpPr>
                <p:cNvPr id="114" name="AutoShape 76"/>
                <p:cNvCxnSpPr>
                  <a:cxnSpLocks noChangeShapeType="1"/>
                </p:cNvCxnSpPr>
                <p:nvPr/>
              </p:nvCxnSpPr>
              <p:spPr bwMode="auto">
                <a:xfrm>
                  <a:off x="2700340" y="1080108"/>
                  <a:ext cx="468000" cy="0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15" name="AutoShape 76"/>
                <p:cNvCxnSpPr>
                  <a:cxnSpLocks noChangeShapeType="1"/>
                </p:cNvCxnSpPr>
                <p:nvPr/>
              </p:nvCxnSpPr>
              <p:spPr bwMode="auto">
                <a:xfrm>
                  <a:off x="1728220" y="1080108"/>
                  <a:ext cx="468000" cy="0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sp>
            <p:nvSpPr>
              <p:cNvPr id="112" name="Text Box 66"/>
              <p:cNvSpPr txBox="1">
                <a:spLocks noChangeArrowheads="1"/>
              </p:cNvSpPr>
              <p:nvPr/>
            </p:nvSpPr>
            <p:spPr bwMode="auto">
              <a:xfrm>
                <a:off x="2606017" y="972082"/>
                <a:ext cx="262373" cy="246228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fontAlgn="base">
                  <a:spcAft>
                    <a:spcPts val="1000"/>
                  </a:spcAft>
                </a:pPr>
                <a:r>
                  <a:rPr lang="pl-PL" sz="1600" b="1" i="1" kern="1200">
                    <a:solidFill>
                      <a:srgbClr val="FF0000"/>
                    </a:solidFill>
                    <a:effectLst/>
                    <a:latin typeface="Calibri" panose="020F0502020204030204" pitchFamily="34" charset="0"/>
                    <a:ea typeface="Times New Roman"/>
                  </a:rPr>
                  <a:t>-</a:t>
                </a:r>
                <a:r>
                  <a:rPr lang="pl-PL" sz="1600" b="1" i="1" u="sng" kern="1200">
                    <a:solidFill>
                      <a:srgbClr val="FF0000"/>
                    </a:solidFill>
                    <a:effectLst/>
                    <a:latin typeface="Calibri" panose="020F0502020204030204" pitchFamily="34" charset="0"/>
                    <a:ea typeface="Times New Roman"/>
                  </a:rPr>
                  <a:t>y</a:t>
                </a:r>
                <a:r>
                  <a:rPr lang="pl-PL" sz="1600" b="1" i="1" kern="1200" baseline="-25000">
                    <a:solidFill>
                      <a:srgbClr val="FF0000"/>
                    </a:solidFill>
                    <a:effectLst/>
                    <a:latin typeface="Calibri" panose="020F0502020204030204" pitchFamily="34" charset="0"/>
                    <a:ea typeface="Times New Roman"/>
                  </a:rPr>
                  <a:t>w</a:t>
                </a:r>
                <a:endParaRPr lang="pl-PL" sz="1200">
                  <a:effectLst/>
                  <a:latin typeface="Calibri" panose="020F0502020204030204" pitchFamily="34" charset="0"/>
                  <a:ea typeface="Times New Roman"/>
                </a:endParaRPr>
              </a:p>
            </p:txBody>
          </p:sp>
        </p:grpSp>
        <p:grpSp>
          <p:nvGrpSpPr>
            <p:cNvPr id="73" name="II'-I&quot;"/>
            <p:cNvGrpSpPr/>
            <p:nvPr/>
          </p:nvGrpSpPr>
          <p:grpSpPr>
            <a:xfrm>
              <a:off x="288032" y="360040"/>
              <a:ext cx="2160240" cy="1440160"/>
              <a:chOff x="288032" y="360040"/>
              <a:chExt cx="2160240" cy="1440160"/>
            </a:xfrm>
          </p:grpSpPr>
          <p:grpSp>
            <p:nvGrpSpPr>
              <p:cNvPr id="104" name="Grupa 103"/>
              <p:cNvGrpSpPr/>
              <p:nvPr/>
            </p:nvGrpSpPr>
            <p:grpSpPr>
              <a:xfrm>
                <a:off x="288032" y="360040"/>
                <a:ext cx="2160240" cy="1440160"/>
                <a:chOff x="288032" y="360040"/>
                <a:chExt cx="2160240" cy="1440160"/>
              </a:xfrm>
            </p:grpSpPr>
            <p:sp>
              <p:nvSpPr>
                <p:cNvPr id="106" name="Rectangle 75"/>
                <p:cNvSpPr>
                  <a:spLocks noChangeArrowheads="1"/>
                </p:cNvSpPr>
                <p:nvPr/>
              </p:nvSpPr>
              <p:spPr bwMode="auto">
                <a:xfrm>
                  <a:off x="1116124" y="1260156"/>
                  <a:ext cx="504000" cy="144000"/>
                </a:xfrm>
                <a:prstGeom prst="rect">
                  <a:avLst/>
                </a:prstGeom>
                <a:noFill/>
                <a:ln w="19050" algn="ctr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cxnSp>
              <p:nvCxnSpPr>
                <p:cNvPr id="107" name="AutoShape 76"/>
                <p:cNvCxnSpPr>
                  <a:cxnSpLocks noChangeShapeType="1"/>
                  <a:stCxn id="106" idx="3"/>
                </p:cNvCxnSpPr>
                <p:nvPr/>
              </p:nvCxnSpPr>
              <p:spPr bwMode="auto">
                <a:xfrm flipV="1">
                  <a:off x="1620124" y="1332148"/>
                  <a:ext cx="396000" cy="8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08" name="AutoShape 76"/>
                <p:cNvCxnSpPr>
                  <a:cxnSpLocks noChangeShapeType="1"/>
                </p:cNvCxnSpPr>
                <p:nvPr/>
              </p:nvCxnSpPr>
              <p:spPr bwMode="auto">
                <a:xfrm flipV="1">
                  <a:off x="2016224" y="360040"/>
                  <a:ext cx="432048" cy="972108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09" name="AutoShape 76"/>
                <p:cNvCxnSpPr>
                  <a:cxnSpLocks noChangeShapeType="1"/>
                </p:cNvCxnSpPr>
                <p:nvPr/>
              </p:nvCxnSpPr>
              <p:spPr bwMode="auto">
                <a:xfrm flipV="1">
                  <a:off x="612012" y="1332148"/>
                  <a:ext cx="504060" cy="8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10" name="AutoShape 76"/>
                <p:cNvCxnSpPr>
                  <a:cxnSpLocks noChangeShapeType="1"/>
                </p:cNvCxnSpPr>
                <p:nvPr/>
              </p:nvCxnSpPr>
              <p:spPr bwMode="auto">
                <a:xfrm flipH="1">
                  <a:off x="288032" y="1332148"/>
                  <a:ext cx="324036" cy="468052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sp>
            <p:nvSpPr>
              <p:cNvPr id="105" name="Text Box 66"/>
              <p:cNvSpPr txBox="1">
                <a:spLocks noChangeArrowheads="1"/>
              </p:cNvSpPr>
              <p:nvPr/>
            </p:nvSpPr>
            <p:spPr bwMode="auto">
              <a:xfrm>
                <a:off x="1259864" y="977888"/>
                <a:ext cx="199842" cy="246228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fontAlgn="base">
                  <a:spcAft>
                    <a:spcPts val="1000"/>
                  </a:spcAft>
                </a:pPr>
                <a:r>
                  <a:rPr lang="pl-PL" sz="1600" b="1" i="1" u="sng" kern="1200">
                    <a:solidFill>
                      <a:srgbClr val="FF0000"/>
                    </a:solidFill>
                    <a:effectLst/>
                    <a:latin typeface="Calibri" panose="020F0502020204030204" pitchFamily="34" charset="0"/>
                    <a:ea typeface="Times New Roman"/>
                  </a:rPr>
                  <a:t>y</a:t>
                </a:r>
                <a:r>
                  <a:rPr lang="pl-PL" sz="1600" b="1" i="1" kern="1200" baseline="-25000">
                    <a:solidFill>
                      <a:srgbClr val="FF0000"/>
                    </a:solidFill>
                    <a:effectLst/>
                    <a:latin typeface="Calibri" panose="020F0502020204030204" pitchFamily="34" charset="0"/>
                    <a:ea typeface="Times New Roman"/>
                  </a:rPr>
                  <a:t>w</a:t>
                </a:r>
                <a:endParaRPr lang="pl-PL" sz="1200">
                  <a:effectLst/>
                  <a:latin typeface="Calibri" panose="020F0502020204030204" pitchFamily="34" charset="0"/>
                  <a:ea typeface="Times New Roman"/>
                </a:endParaRPr>
              </a:p>
            </p:txBody>
          </p:sp>
        </p:grpSp>
        <p:grpSp>
          <p:nvGrpSpPr>
            <p:cNvPr id="74" name="I'-II&quot;"/>
            <p:cNvGrpSpPr/>
            <p:nvPr/>
          </p:nvGrpSpPr>
          <p:grpSpPr>
            <a:xfrm>
              <a:off x="288032" y="360040"/>
              <a:ext cx="2160240" cy="1440160"/>
              <a:chOff x="288032" y="360040"/>
              <a:chExt cx="2160240" cy="1440160"/>
            </a:xfrm>
          </p:grpSpPr>
          <p:grpSp>
            <p:nvGrpSpPr>
              <p:cNvPr id="97" name="Grupa 96"/>
              <p:cNvGrpSpPr/>
              <p:nvPr/>
            </p:nvGrpSpPr>
            <p:grpSpPr>
              <a:xfrm>
                <a:off x="288032" y="360040"/>
                <a:ext cx="2160240" cy="1440160"/>
                <a:chOff x="288032" y="360040"/>
                <a:chExt cx="2160240" cy="1440160"/>
              </a:xfrm>
            </p:grpSpPr>
            <p:sp>
              <p:nvSpPr>
                <p:cNvPr id="99" name="Rectangle 75"/>
                <p:cNvSpPr>
                  <a:spLocks noChangeArrowheads="1"/>
                </p:cNvSpPr>
                <p:nvPr/>
              </p:nvSpPr>
              <p:spPr bwMode="auto">
                <a:xfrm>
                  <a:off x="1116180" y="756100"/>
                  <a:ext cx="504000" cy="144000"/>
                </a:xfrm>
                <a:prstGeom prst="rect">
                  <a:avLst/>
                </a:prstGeom>
                <a:noFill/>
                <a:ln w="19050" algn="ctr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  <p:cxnSp>
              <p:nvCxnSpPr>
                <p:cNvPr id="100" name="AutoShape 76"/>
                <p:cNvCxnSpPr>
                  <a:cxnSpLocks noChangeShapeType="1"/>
                </p:cNvCxnSpPr>
                <p:nvPr/>
              </p:nvCxnSpPr>
              <p:spPr bwMode="auto">
                <a:xfrm>
                  <a:off x="1620180" y="828092"/>
                  <a:ext cx="360000" cy="0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01" name="AutoShape 76"/>
                <p:cNvCxnSpPr>
                  <a:cxnSpLocks noChangeShapeType="1"/>
                </p:cNvCxnSpPr>
                <p:nvPr/>
              </p:nvCxnSpPr>
              <p:spPr bwMode="auto">
                <a:xfrm>
                  <a:off x="1980220" y="828092"/>
                  <a:ext cx="468052" cy="972108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02" name="AutoShape 76"/>
                <p:cNvCxnSpPr>
                  <a:cxnSpLocks noChangeShapeType="1"/>
                </p:cNvCxnSpPr>
                <p:nvPr/>
              </p:nvCxnSpPr>
              <p:spPr bwMode="auto">
                <a:xfrm>
                  <a:off x="648072" y="828092"/>
                  <a:ext cx="468000" cy="0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03" name="AutoShape 76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288032" y="360040"/>
                  <a:ext cx="360040" cy="468052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sp>
            <p:nvSpPr>
              <p:cNvPr id="98" name="Text Box 66"/>
              <p:cNvSpPr txBox="1">
                <a:spLocks noChangeArrowheads="1"/>
              </p:cNvSpPr>
              <p:nvPr/>
            </p:nvSpPr>
            <p:spPr bwMode="auto">
              <a:xfrm>
                <a:off x="1295861" y="468039"/>
                <a:ext cx="199842" cy="246228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fontAlgn="base">
                  <a:spcAft>
                    <a:spcPts val="1000"/>
                  </a:spcAft>
                </a:pPr>
                <a:r>
                  <a:rPr lang="pl-PL" sz="1600" b="1" i="1" u="sng" kern="1200">
                    <a:solidFill>
                      <a:srgbClr val="FF0000"/>
                    </a:solidFill>
                    <a:effectLst/>
                    <a:latin typeface="Calibri" panose="020F0502020204030204" pitchFamily="34" charset="0"/>
                    <a:ea typeface="Times New Roman"/>
                  </a:rPr>
                  <a:t>y</a:t>
                </a:r>
                <a:r>
                  <a:rPr lang="pl-PL" sz="1600" b="1" i="1" kern="1200" baseline="-25000">
                    <a:solidFill>
                      <a:srgbClr val="FF0000"/>
                    </a:solidFill>
                    <a:effectLst/>
                    <a:latin typeface="Calibri" panose="020F0502020204030204" pitchFamily="34" charset="0"/>
                    <a:ea typeface="Times New Roman"/>
                  </a:rPr>
                  <a:t>w</a:t>
                </a:r>
                <a:endParaRPr lang="pl-PL" sz="1200">
                  <a:effectLst/>
                  <a:latin typeface="Calibri" panose="020F0502020204030204" pitchFamily="34" charset="0"/>
                  <a:ea typeface="Times New Roman"/>
                </a:endParaRPr>
              </a:p>
            </p:txBody>
          </p:sp>
        </p:grpSp>
        <p:grpSp>
          <p:nvGrpSpPr>
            <p:cNvPr id="75" name="II'-II&quot;"/>
            <p:cNvGrpSpPr/>
            <p:nvPr/>
          </p:nvGrpSpPr>
          <p:grpSpPr>
            <a:xfrm>
              <a:off x="19055" y="1692362"/>
              <a:ext cx="2675440" cy="395827"/>
              <a:chOff x="19055" y="1692362"/>
              <a:chExt cx="2675440" cy="395827"/>
            </a:xfrm>
          </p:grpSpPr>
          <p:sp>
            <p:nvSpPr>
              <p:cNvPr id="87" name="Text Box 66"/>
              <p:cNvSpPr txBox="1">
                <a:spLocks noChangeArrowheads="1"/>
              </p:cNvSpPr>
              <p:nvPr/>
            </p:nvSpPr>
            <p:spPr bwMode="auto">
              <a:xfrm>
                <a:off x="19055" y="1692362"/>
                <a:ext cx="278205" cy="246228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/>
              <a:p>
                <a:pPr fontAlgn="base">
                  <a:spcAft>
                    <a:spcPts val="1000"/>
                  </a:spcAft>
                </a:pPr>
                <a:r>
                  <a:rPr lang="pl-PL" b="1" i="1" kern="1200">
                    <a:solidFill>
                      <a:srgbClr val="FF0000"/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IIp</a:t>
                </a:r>
                <a:endParaRPr lang="pl-PL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88" name="Text Box 66"/>
              <p:cNvSpPr txBox="1">
                <a:spLocks noChangeArrowheads="1"/>
              </p:cNvSpPr>
              <p:nvPr/>
            </p:nvSpPr>
            <p:spPr bwMode="auto">
              <a:xfrm>
                <a:off x="2519729" y="1692362"/>
                <a:ext cx="174766" cy="246228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fontAlgn="base">
                  <a:spcAft>
                    <a:spcPts val="1000"/>
                  </a:spcAft>
                </a:pPr>
                <a:r>
                  <a:rPr lang="pl-PL" b="1" i="1" kern="1200">
                    <a:solidFill>
                      <a:srgbClr val="FF0000"/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II</a:t>
                </a:r>
                <a:r>
                  <a:rPr lang="pl-PL" b="1" i="1" kern="1200" baseline="30000">
                    <a:solidFill>
                      <a:srgbClr val="FF0000"/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k</a:t>
                </a:r>
                <a:endParaRPr lang="pl-PL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89" name="Elipsa 88"/>
              <p:cNvSpPr/>
              <p:nvPr/>
            </p:nvSpPr>
            <p:spPr>
              <a:xfrm rot="5400000">
                <a:off x="252028" y="1764204"/>
                <a:ext cx="72000" cy="72000"/>
              </a:xfrm>
              <a:prstGeom prst="ellipse">
                <a:avLst/>
              </a:prstGeom>
              <a:solidFill>
                <a:schemeClr val="tx1"/>
              </a:solidFill>
              <a:ln w="127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pl-PL"/>
              </a:p>
            </p:txBody>
          </p:sp>
          <p:sp>
            <p:nvSpPr>
              <p:cNvPr id="90" name="Elipsa 89"/>
              <p:cNvSpPr/>
              <p:nvPr/>
            </p:nvSpPr>
            <p:spPr>
              <a:xfrm rot="5400000">
                <a:off x="2412276" y="1764196"/>
                <a:ext cx="72000" cy="72000"/>
              </a:xfrm>
              <a:prstGeom prst="ellipse">
                <a:avLst/>
              </a:prstGeom>
              <a:solidFill>
                <a:schemeClr val="tx1"/>
              </a:solidFill>
              <a:ln w="127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pl-PL"/>
              </a:p>
            </p:txBody>
          </p:sp>
          <p:grpSp>
            <p:nvGrpSpPr>
              <p:cNvPr id="91" name="II'-II&quot;"/>
              <p:cNvGrpSpPr/>
              <p:nvPr/>
            </p:nvGrpSpPr>
            <p:grpSpPr>
              <a:xfrm>
                <a:off x="288032" y="1728208"/>
                <a:ext cx="2160148" cy="359981"/>
                <a:chOff x="288032" y="1728208"/>
                <a:chExt cx="2160148" cy="359981"/>
              </a:xfrm>
            </p:grpSpPr>
            <p:sp>
              <p:nvSpPr>
                <p:cNvPr id="92" name="Text Box 66"/>
                <p:cNvSpPr txBox="1">
                  <a:spLocks noChangeArrowheads="1"/>
                </p:cNvSpPr>
                <p:nvPr/>
              </p:nvSpPr>
              <p:spPr bwMode="auto">
                <a:xfrm>
                  <a:off x="1331857" y="1841961"/>
                  <a:ext cx="238900" cy="24622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fontAlgn="base">
                    <a:spcAft>
                      <a:spcPts val="1000"/>
                    </a:spcAft>
                  </a:pPr>
                  <a:r>
                    <a:rPr lang="pl-PL" sz="1600" b="1" i="1" u="sng" kern="1200" smtClean="0">
                      <a:solidFill>
                        <a:srgbClr val="FF0000"/>
                      </a:solidFill>
                      <a:effectLst/>
                      <a:latin typeface="Calibri" panose="020F0502020204030204" pitchFamily="34" charset="0"/>
                      <a:ea typeface="Times New Roman"/>
                    </a:rPr>
                    <a:t>y</a:t>
                  </a:r>
                  <a:r>
                    <a:rPr lang="pl-PL" sz="1600" b="1" i="1" kern="1200" baseline="-25000" smtClean="0">
                      <a:solidFill>
                        <a:srgbClr val="FF0000"/>
                      </a:solidFill>
                      <a:effectLst/>
                      <a:latin typeface="Calibri" panose="020F0502020204030204" pitchFamily="34" charset="0"/>
                      <a:ea typeface="Times New Roman"/>
                    </a:rPr>
                    <a:t>0II</a:t>
                  </a:r>
                  <a:endParaRPr lang="pl-PL" sz="1200">
                    <a:effectLst/>
                    <a:latin typeface="Calibri" panose="020F0502020204030204" pitchFamily="34" charset="0"/>
                    <a:ea typeface="Times New Roman"/>
                  </a:endParaRPr>
                </a:p>
              </p:txBody>
            </p:sp>
            <p:grpSp>
              <p:nvGrpSpPr>
                <p:cNvPr id="93" name="Grupa 92"/>
                <p:cNvGrpSpPr/>
                <p:nvPr/>
              </p:nvGrpSpPr>
              <p:grpSpPr>
                <a:xfrm>
                  <a:off x="288032" y="1728208"/>
                  <a:ext cx="2160148" cy="144000"/>
                  <a:chOff x="288032" y="1728208"/>
                  <a:chExt cx="2160148" cy="144000"/>
                </a:xfrm>
              </p:grpSpPr>
              <p:sp>
                <p:nvSpPr>
                  <p:cNvPr id="94" name="Rectangle 75"/>
                  <p:cNvSpPr>
                    <a:spLocks noChangeArrowheads="1"/>
                  </p:cNvSpPr>
                  <p:nvPr/>
                </p:nvSpPr>
                <p:spPr bwMode="auto">
                  <a:xfrm>
                    <a:off x="1116124" y="1728208"/>
                    <a:ext cx="504000" cy="144000"/>
                  </a:xfrm>
                  <a:prstGeom prst="rect">
                    <a:avLst/>
                  </a:prstGeom>
                  <a:noFill/>
                  <a:ln w="19050" algn="ctr">
                    <a:solidFill>
                      <a:srgbClr val="00000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pl-PL"/>
                  </a:p>
                </p:txBody>
              </p:sp>
              <p:cxnSp>
                <p:nvCxnSpPr>
                  <p:cNvPr id="95" name="AutoShape 76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1620180" y="1800216"/>
                    <a:ext cx="828000" cy="0"/>
                  </a:xfrm>
                  <a:prstGeom prst="straightConnector1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96" name="AutoShape 76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288032" y="1800216"/>
                    <a:ext cx="828000" cy="0"/>
                  </a:xfrm>
                  <a:prstGeom prst="straightConnector1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</p:grpSp>
        </p:grpSp>
        <p:grpSp>
          <p:nvGrpSpPr>
            <p:cNvPr id="76" name="I'-I&quot;"/>
            <p:cNvGrpSpPr/>
            <p:nvPr/>
          </p:nvGrpSpPr>
          <p:grpSpPr>
            <a:xfrm>
              <a:off x="36012" y="0"/>
              <a:ext cx="2639965" cy="498775"/>
              <a:chOff x="36012" y="0"/>
              <a:chExt cx="2639965" cy="498775"/>
            </a:xfrm>
          </p:grpSpPr>
          <p:sp>
            <p:nvSpPr>
              <p:cNvPr id="77" name="Text Box 66"/>
              <p:cNvSpPr txBox="1">
                <a:spLocks noChangeArrowheads="1"/>
              </p:cNvSpPr>
              <p:nvPr/>
            </p:nvSpPr>
            <p:spPr bwMode="auto">
              <a:xfrm>
                <a:off x="36012" y="252493"/>
                <a:ext cx="126666" cy="246228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fontAlgn="base">
                  <a:spcAft>
                    <a:spcPts val="1000"/>
                  </a:spcAft>
                </a:pPr>
                <a:r>
                  <a:rPr lang="pl-PL" b="1" i="1" kern="1200">
                    <a:solidFill>
                      <a:srgbClr val="FF0000"/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I</a:t>
                </a:r>
                <a:r>
                  <a:rPr lang="pl-PL" b="1" i="1" kern="1200" baseline="30000">
                    <a:solidFill>
                      <a:srgbClr val="FF0000"/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p</a:t>
                </a:r>
                <a:endParaRPr lang="pl-PL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78" name="Text Box 66"/>
              <p:cNvSpPr txBox="1">
                <a:spLocks noChangeArrowheads="1"/>
              </p:cNvSpPr>
              <p:nvPr/>
            </p:nvSpPr>
            <p:spPr bwMode="auto">
              <a:xfrm>
                <a:off x="2555725" y="252547"/>
                <a:ext cx="120252" cy="246228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fontAlgn="base">
                  <a:spcAft>
                    <a:spcPts val="1000"/>
                  </a:spcAft>
                </a:pPr>
                <a:r>
                  <a:rPr lang="pl-PL" b="1" i="1" kern="1200">
                    <a:solidFill>
                      <a:srgbClr val="FF0000"/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I</a:t>
                </a:r>
                <a:r>
                  <a:rPr lang="pl-PL" b="1" i="1" kern="1200" baseline="30000">
                    <a:solidFill>
                      <a:srgbClr val="FF0000"/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k</a:t>
                </a:r>
                <a:endParaRPr lang="pl-PL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79" name="Elipsa 78"/>
              <p:cNvSpPr/>
              <p:nvPr/>
            </p:nvSpPr>
            <p:spPr>
              <a:xfrm rot="5400000">
                <a:off x="252028" y="324044"/>
                <a:ext cx="72000" cy="72000"/>
              </a:xfrm>
              <a:prstGeom prst="ellipse">
                <a:avLst/>
              </a:prstGeom>
              <a:solidFill>
                <a:schemeClr val="tx1"/>
              </a:solidFill>
              <a:ln w="127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pl-PL"/>
              </a:p>
            </p:txBody>
          </p:sp>
          <p:sp>
            <p:nvSpPr>
              <p:cNvPr id="80" name="Elipsa 79"/>
              <p:cNvSpPr/>
              <p:nvPr/>
            </p:nvSpPr>
            <p:spPr>
              <a:xfrm rot="5400000">
                <a:off x="2412276" y="324036"/>
                <a:ext cx="72000" cy="72000"/>
              </a:xfrm>
              <a:prstGeom prst="ellipse">
                <a:avLst/>
              </a:prstGeom>
              <a:solidFill>
                <a:schemeClr val="tx1"/>
              </a:solidFill>
              <a:ln w="127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pl-PL"/>
              </a:p>
            </p:txBody>
          </p:sp>
          <p:grpSp>
            <p:nvGrpSpPr>
              <p:cNvPr id="81" name="I'-I&quot;'"/>
              <p:cNvGrpSpPr/>
              <p:nvPr/>
            </p:nvGrpSpPr>
            <p:grpSpPr>
              <a:xfrm>
                <a:off x="288032" y="0"/>
                <a:ext cx="2160148" cy="432048"/>
                <a:chOff x="288032" y="0"/>
                <a:chExt cx="2160148" cy="432048"/>
              </a:xfrm>
            </p:grpSpPr>
            <p:grpSp>
              <p:nvGrpSpPr>
                <p:cNvPr id="82" name="Grupa 81"/>
                <p:cNvGrpSpPr/>
                <p:nvPr/>
              </p:nvGrpSpPr>
              <p:grpSpPr>
                <a:xfrm>
                  <a:off x="288032" y="288048"/>
                  <a:ext cx="2160148" cy="144000"/>
                  <a:chOff x="288032" y="288048"/>
                  <a:chExt cx="2160148" cy="144000"/>
                </a:xfrm>
              </p:grpSpPr>
              <p:sp>
                <p:nvSpPr>
                  <p:cNvPr id="84" name="Rectangle 75"/>
                  <p:cNvSpPr>
                    <a:spLocks noChangeArrowheads="1"/>
                  </p:cNvSpPr>
                  <p:nvPr/>
                </p:nvSpPr>
                <p:spPr bwMode="auto">
                  <a:xfrm>
                    <a:off x="1116124" y="288048"/>
                    <a:ext cx="504000" cy="144000"/>
                  </a:xfrm>
                  <a:prstGeom prst="rect">
                    <a:avLst/>
                  </a:prstGeom>
                  <a:noFill/>
                  <a:ln w="19050" algn="ctr">
                    <a:solidFill>
                      <a:srgbClr val="00000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pl-PL"/>
                  </a:p>
                </p:txBody>
              </p:sp>
              <p:cxnSp>
                <p:nvCxnSpPr>
                  <p:cNvPr id="85" name="AutoShape 76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1620180" y="360056"/>
                    <a:ext cx="828000" cy="0"/>
                  </a:xfrm>
                  <a:prstGeom prst="straightConnector1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86" name="AutoShape 76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288032" y="360056"/>
                    <a:ext cx="828000" cy="0"/>
                  </a:xfrm>
                  <a:prstGeom prst="straightConnector1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  <p:sp>
              <p:nvSpPr>
                <p:cNvPr id="83" name="Text Box 66"/>
                <p:cNvSpPr txBox="1">
                  <a:spLocks noChangeArrowheads="1"/>
                </p:cNvSpPr>
                <p:nvPr/>
              </p:nvSpPr>
              <p:spPr bwMode="auto">
                <a:xfrm>
                  <a:off x="1295861" y="0"/>
                  <a:ext cx="287655" cy="24622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0" tIns="0" rIns="0" bIns="0">
                  <a:spAutoFit/>
                </a:bodyPr>
                <a:lstStyle/>
                <a:p>
                  <a:pPr fontAlgn="base">
                    <a:spcAft>
                      <a:spcPts val="1000"/>
                    </a:spcAft>
                  </a:pPr>
                  <a:r>
                    <a:rPr lang="pl-PL" b="1" i="1" u="sng" kern="1200" smtClean="0">
                      <a:solidFill>
                        <a:srgbClr val="FF0000"/>
                      </a:solidFill>
                      <a:effectLst/>
                      <a:latin typeface="Calibri" panose="020F0502020204030204" pitchFamily="34" charset="0"/>
                      <a:ea typeface="Times New Roman"/>
                    </a:rPr>
                    <a:t>y</a:t>
                  </a:r>
                  <a:r>
                    <a:rPr lang="pl-PL" b="1" i="1" kern="1200" baseline="-25000" smtClean="0">
                      <a:solidFill>
                        <a:srgbClr val="FF0000"/>
                      </a:solidFill>
                      <a:effectLst/>
                      <a:latin typeface="Calibri" panose="020F0502020204030204" pitchFamily="34" charset="0"/>
                      <a:ea typeface="Times New Roman"/>
                    </a:rPr>
                    <a:t>oI</a:t>
                  </a:r>
                  <a:endParaRPr lang="pl-PL">
                    <a:effectLst/>
                    <a:latin typeface="Calibri" panose="020F0502020204030204" pitchFamily="34" charset="0"/>
                    <a:ea typeface="Times New Roman"/>
                  </a:endParaRPr>
                </a:p>
              </p:txBody>
            </p:sp>
          </p:grpSp>
        </p:grpSp>
      </p:grpSp>
      <p:sp>
        <p:nvSpPr>
          <p:cNvPr id="68" name="Txt_Sch_Zer"/>
          <p:cNvSpPr>
            <a:spLocks noChangeArrowheads="1"/>
          </p:cNvSpPr>
          <p:nvPr/>
        </p:nvSpPr>
        <p:spPr bwMode="auto">
          <a:xfrm>
            <a:off x="4944206" y="2868905"/>
            <a:ext cx="3856825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z"/>
              <a:defRPr kumimoji="1" sz="27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y"/>
              <a:defRPr kumimoji="1" sz="2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x"/>
              <a:defRPr kumimoji="1" sz="21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sz="21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kumimoji="0" lang="pl-PL" altLang="pl-PL" sz="1300" b="1" i="1" smtClean="0">
                <a:solidFill>
                  <a:srgbClr val="333399"/>
                </a:solidFill>
                <a:latin typeface="Times New Roman" pitchFamily="18" charset="0"/>
              </a:rPr>
              <a:t>Schemat zastępczy admitancyjny dla składowej zerowej:</a:t>
            </a:r>
            <a:endParaRPr kumimoji="0" lang="pl-PL" altLang="pl-PL" sz="1300" b="1" i="1">
              <a:solidFill>
                <a:srgbClr val="333399"/>
              </a:solidFill>
              <a:latin typeface="Times New Roman" pitchFamily="18" charset="0"/>
            </a:endParaRPr>
          </a:p>
        </p:txBody>
      </p:sp>
      <p:grpSp>
        <p:nvGrpSpPr>
          <p:cNvPr id="50" name="Mac_Y0_Zer"/>
          <p:cNvGrpSpPr/>
          <p:nvPr/>
        </p:nvGrpSpPr>
        <p:grpSpPr>
          <a:xfrm>
            <a:off x="5256076" y="1016732"/>
            <a:ext cx="2956908" cy="1398349"/>
            <a:chOff x="1794416" y="1670611"/>
            <a:chExt cx="2956908" cy="1398349"/>
          </a:xfrm>
        </p:grpSpPr>
        <p:grpSp>
          <p:nvGrpSpPr>
            <p:cNvPr id="51" name="Nawias_Lewy"/>
            <p:cNvGrpSpPr/>
            <p:nvPr/>
          </p:nvGrpSpPr>
          <p:grpSpPr>
            <a:xfrm>
              <a:off x="4608005" y="1886635"/>
              <a:ext cx="143319" cy="1152000"/>
              <a:chOff x="-390636" y="-56015"/>
              <a:chExt cx="143512" cy="2055555"/>
            </a:xfrm>
          </p:grpSpPr>
          <p:cxnSp>
            <p:nvCxnSpPr>
              <p:cNvPr id="63" name="Łącznik prostoliniowy 62"/>
              <p:cNvCxnSpPr/>
              <p:nvPr/>
            </p:nvCxnSpPr>
            <p:spPr>
              <a:xfrm>
                <a:off x="-247128" y="-54109"/>
                <a:ext cx="0" cy="2052393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Łącznik prostoliniowy 63"/>
              <p:cNvCxnSpPr/>
              <p:nvPr/>
            </p:nvCxnSpPr>
            <p:spPr bwMode="auto">
              <a:xfrm>
                <a:off x="-390636" y="-56015"/>
                <a:ext cx="143510" cy="127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5" name="Łącznik prostoliniowy 64"/>
              <p:cNvCxnSpPr/>
              <p:nvPr/>
            </p:nvCxnSpPr>
            <p:spPr bwMode="auto">
              <a:xfrm>
                <a:off x="-390634" y="1998270"/>
                <a:ext cx="143510" cy="127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52" name="Y_II"/>
            <p:cNvSpPr>
              <a:spLocks noChangeArrowheads="1"/>
            </p:cNvSpPr>
            <p:nvPr/>
          </p:nvSpPr>
          <p:spPr bwMode="auto">
            <a:xfrm>
              <a:off x="3563888" y="2492896"/>
              <a:ext cx="1107676" cy="492443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/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pl-PL" sz="160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pl-PL" sz="1600" u="sng" smtClean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y</a:t>
              </a:r>
              <a:r>
                <a:rPr lang="pl-PL" sz="1600" baseline="-2500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0</a:t>
              </a:r>
              <a:r>
                <a:rPr lang="pl-PL" sz="1600" baseline="-25000" smtClean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II</a:t>
              </a:r>
              <a:r>
                <a:rPr lang="pl-PL" sz="1600" smtClean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–</a:t>
              </a:r>
              <a:r>
                <a:rPr lang="pl-PL" sz="1600" u="sng" smtClean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y</a:t>
              </a:r>
              <a:r>
                <a:rPr lang="pl-PL" sz="1600" baseline="-2500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0</a:t>
              </a:r>
              <a:r>
                <a:rPr lang="pl-PL" sz="1600" baseline="-25000" smtClean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II</a:t>
              </a:r>
              <a:endParaRPr lang="pl-PL" sz="1600" smtClean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pPr eaLnBrk="1" hangingPunct="1">
                <a:spcBef>
                  <a:spcPct val="0"/>
                </a:spcBef>
                <a:buClrTx/>
                <a:buNone/>
              </a:pPr>
              <a:r>
                <a:rPr lang="pl-PL" sz="1600" smtClean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-</a:t>
              </a:r>
              <a:r>
                <a:rPr lang="pl-PL" sz="1600" u="sng" smtClean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y</a:t>
              </a:r>
              <a:r>
                <a:rPr lang="pl-PL" sz="1600" baseline="-2500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0</a:t>
              </a:r>
              <a:r>
                <a:rPr lang="pl-PL" sz="1600" baseline="-25000" smtClean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II</a:t>
              </a:r>
              <a:r>
                <a:rPr lang="pl-PL" sz="1600" smtClean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 </a:t>
              </a:r>
              <a:r>
                <a:rPr lang="pl-PL" sz="1600" u="sng" smtClean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y</a:t>
              </a:r>
              <a:r>
                <a:rPr lang="pl-PL" sz="1600" baseline="-2500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0</a:t>
              </a:r>
              <a:r>
                <a:rPr lang="pl-PL" sz="1600" baseline="-25000" smtClean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II</a:t>
              </a:r>
              <a:endParaRPr lang="pl-PL" sz="1600" u="sng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53" name="Zer_2"/>
            <p:cNvSpPr>
              <a:spLocks noChangeArrowheads="1"/>
            </p:cNvSpPr>
            <p:nvPr/>
          </p:nvSpPr>
          <p:spPr bwMode="auto">
            <a:xfrm>
              <a:off x="2591780" y="2504509"/>
              <a:ext cx="930939" cy="492443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/>
          </p:spPr>
          <p:txBody>
            <a:bodyPr wrap="squar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pl-PL" sz="1600">
                  <a:solidFill>
                    <a:srgbClr val="FF3737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pl-PL" sz="1600" u="sng" smtClean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y</a:t>
              </a:r>
              <a:r>
                <a:rPr lang="pl-PL" sz="1600" baseline="-25000" smtClean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w</a:t>
              </a:r>
              <a:r>
                <a:rPr lang="pl-PL" sz="1600" smtClean="0">
                  <a:solidFill>
                    <a:srgbClr val="FF3737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 </a:t>
              </a:r>
              <a:r>
                <a:rPr lang="pl-PL" sz="1600" smtClean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–</a:t>
              </a:r>
              <a:r>
                <a:rPr lang="pl-PL" sz="1600" u="sng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y</a:t>
              </a:r>
              <a:r>
                <a:rPr lang="pl-PL" sz="1600" baseline="-2500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w</a:t>
              </a:r>
              <a:r>
                <a:rPr lang="pl-PL" sz="1600">
                  <a:solidFill>
                    <a:srgbClr val="FF3737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</a:p>
            <a:p>
              <a:pPr eaLnBrk="1" hangingPunct="1">
                <a:spcBef>
                  <a:spcPct val="0"/>
                </a:spcBef>
                <a:buClrTx/>
                <a:buNone/>
              </a:pPr>
              <a:r>
                <a:rPr lang="pl-PL" sz="1600" u="sng" smtClean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-y</a:t>
              </a:r>
              <a:r>
                <a:rPr lang="pl-PL" sz="1600" baseline="-25000" smtClean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w</a:t>
              </a:r>
              <a:r>
                <a:rPr lang="pl-PL" sz="1600" smtClean="0">
                  <a:solidFill>
                    <a:srgbClr val="FF3737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  </a:t>
              </a:r>
              <a:r>
                <a:rPr lang="pl-PL" sz="1600" u="sng" smtClean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y</a:t>
              </a:r>
              <a:r>
                <a:rPr lang="pl-PL" sz="1600" baseline="-25000" smtClean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w</a:t>
              </a:r>
              <a:r>
                <a:rPr lang="pl-PL" sz="1600" smtClean="0">
                  <a:solidFill>
                    <a:srgbClr val="FF3737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pl-PL" sz="1600" smtClean="0">
                  <a:solidFill>
                    <a:srgbClr val="FF414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endParaRPr lang="pl-PL" sz="1600" u="sng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54" name="Zer_1"/>
            <p:cNvSpPr>
              <a:spLocks noChangeArrowheads="1"/>
            </p:cNvSpPr>
            <p:nvPr/>
          </p:nvSpPr>
          <p:spPr bwMode="auto">
            <a:xfrm>
              <a:off x="3563888" y="1964449"/>
              <a:ext cx="1116124" cy="492443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/>
          </p:spPr>
          <p:txBody>
            <a:bodyPr wrap="squar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pl-PL" sz="1600" smtClean="0">
                  <a:solidFill>
                    <a:srgbClr val="FF3737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pl-PL" sz="1600" u="sng" smtClean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y</a:t>
              </a:r>
              <a:r>
                <a:rPr lang="pl-PL" sz="1600" baseline="-25000" smtClean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w</a:t>
              </a:r>
              <a:r>
                <a:rPr lang="pl-PL" sz="1600" smtClean="0">
                  <a:solidFill>
                    <a:srgbClr val="FF3737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 </a:t>
              </a:r>
              <a:r>
                <a:rPr lang="pl-PL" sz="1600" smtClean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–</a:t>
              </a:r>
              <a:r>
                <a:rPr lang="pl-PL" sz="1600" u="sng" smtClean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y</a:t>
              </a:r>
              <a:r>
                <a:rPr lang="pl-PL" sz="1600" baseline="-25000" smtClean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w</a:t>
              </a:r>
              <a:r>
                <a:rPr lang="pl-PL" sz="1600" smtClean="0">
                  <a:solidFill>
                    <a:srgbClr val="FF3737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endParaRPr lang="pl-PL" sz="1600">
                <a:solidFill>
                  <a:srgbClr val="FF3737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pl-PL" sz="1600" smtClean="0">
                  <a:solidFill>
                    <a:srgbClr val="FF414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-</a:t>
              </a:r>
              <a:r>
                <a:rPr lang="pl-PL" sz="1600" u="sng" smtClean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y</a:t>
              </a:r>
              <a:r>
                <a:rPr lang="pl-PL" sz="1600" baseline="-25000" smtClean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w</a:t>
              </a:r>
              <a:r>
                <a:rPr lang="pl-PL" sz="1600" smtClean="0">
                  <a:solidFill>
                    <a:srgbClr val="FF3737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  </a:t>
              </a:r>
              <a:r>
                <a:rPr lang="pl-PL" sz="1600" u="sng" smtClean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y</a:t>
              </a:r>
              <a:r>
                <a:rPr lang="pl-PL" sz="1600" baseline="-25000" smtClean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w</a:t>
              </a:r>
              <a:r>
                <a:rPr lang="pl-PL" sz="1600" smtClean="0">
                  <a:solidFill>
                    <a:srgbClr val="FF3737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endParaRPr lang="pl-PL" sz="1600">
                <a:solidFill>
                  <a:srgbClr val="FF3737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55" name="Y_I"/>
            <p:cNvSpPr>
              <a:spLocks noChangeArrowheads="1"/>
            </p:cNvSpPr>
            <p:nvPr/>
          </p:nvSpPr>
          <p:spPr bwMode="auto">
            <a:xfrm>
              <a:off x="2593460" y="1952836"/>
              <a:ext cx="944169" cy="492443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/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pl-PL" sz="160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pl-PL" sz="1600" u="sng" smtClean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y</a:t>
              </a:r>
              <a:r>
                <a:rPr lang="pl-PL" sz="1600" baseline="-25000" smtClean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0I</a:t>
              </a:r>
              <a:r>
                <a:rPr lang="pl-PL" sz="1600" smtClean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–</a:t>
              </a:r>
              <a:r>
                <a:rPr lang="pl-PL" sz="1600" u="sng" smtClean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y</a:t>
              </a:r>
              <a:r>
                <a:rPr lang="pl-PL" sz="1600" baseline="-2500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0</a:t>
              </a:r>
              <a:r>
                <a:rPr lang="pl-PL" sz="1600" baseline="-25000" smtClean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I</a:t>
              </a:r>
              <a:endParaRPr lang="pl-PL" sz="1600" smtClean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pPr eaLnBrk="1" hangingPunct="1">
                <a:spcBef>
                  <a:spcPct val="0"/>
                </a:spcBef>
                <a:buClrTx/>
                <a:buNone/>
              </a:pPr>
              <a:r>
                <a:rPr lang="pl-PL" sz="1600" smtClean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-</a:t>
              </a:r>
              <a:r>
                <a:rPr lang="pl-PL" sz="1600" u="sng" smtClean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y</a:t>
              </a:r>
              <a:r>
                <a:rPr lang="pl-PL" sz="1600" baseline="-2500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0</a:t>
              </a:r>
              <a:r>
                <a:rPr lang="pl-PL" sz="1600" baseline="-25000" smtClean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I</a:t>
              </a:r>
              <a:r>
                <a:rPr lang="pl-PL" sz="1600" smtClean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 </a:t>
              </a:r>
              <a:r>
                <a:rPr lang="pl-PL" sz="1600" u="sng" smtClean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y</a:t>
              </a:r>
              <a:r>
                <a:rPr lang="pl-PL" sz="1600" baseline="-2500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0</a:t>
              </a:r>
              <a:r>
                <a:rPr lang="pl-PL" sz="1600" baseline="-25000" smtClean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I</a:t>
              </a:r>
              <a:endParaRPr lang="pl-PL" sz="1600" u="sng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grpSp>
          <p:nvGrpSpPr>
            <p:cNvPr id="56" name="Nawias_Prawy"/>
            <p:cNvGrpSpPr/>
            <p:nvPr/>
          </p:nvGrpSpPr>
          <p:grpSpPr>
            <a:xfrm>
              <a:off x="2519048" y="1916960"/>
              <a:ext cx="144740" cy="1152000"/>
              <a:chOff x="-1733" y="-38100"/>
              <a:chExt cx="145243" cy="2064949"/>
            </a:xfrm>
          </p:grpSpPr>
          <p:cxnSp>
            <p:nvCxnSpPr>
              <p:cNvPr id="60" name="Łącznik prostoliniowy 59"/>
              <p:cNvCxnSpPr/>
              <p:nvPr/>
            </p:nvCxnSpPr>
            <p:spPr bwMode="auto">
              <a:xfrm>
                <a:off x="-1733" y="-37061"/>
                <a:ext cx="867" cy="2052195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1" name="Łącznik prostoliniowy 60"/>
              <p:cNvCxnSpPr/>
              <p:nvPr/>
            </p:nvCxnSpPr>
            <p:spPr bwMode="auto">
              <a:xfrm>
                <a:off x="0" y="-38100"/>
                <a:ext cx="143510" cy="127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2" name="Łącznik prostoliniowy 61"/>
              <p:cNvCxnSpPr/>
              <p:nvPr/>
            </p:nvCxnSpPr>
            <p:spPr bwMode="auto">
              <a:xfrm>
                <a:off x="0" y="2025579"/>
                <a:ext cx="143510" cy="127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57" name="Ip,k_Pion"/>
            <p:cNvSpPr>
              <a:spLocks noChangeArrowheads="1"/>
            </p:cNvSpPr>
            <p:nvPr/>
          </p:nvSpPr>
          <p:spPr bwMode="auto">
            <a:xfrm>
              <a:off x="2123728" y="1937591"/>
              <a:ext cx="468052" cy="102335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squar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pl-PL" sz="1600" smtClean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I</a:t>
              </a:r>
              <a:r>
                <a:rPr lang="pl-PL" sz="1600" baseline="30000" smtClean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p</a:t>
              </a:r>
            </a:p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pl-PL" sz="1600" smtClean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I</a:t>
              </a:r>
              <a:r>
                <a:rPr lang="pl-PL" sz="1600" baseline="30000" smtClean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k</a:t>
              </a:r>
            </a:p>
            <a:p>
              <a:pPr eaLnBrk="1" hangingPunct="1">
                <a:spcBef>
                  <a:spcPts val="300"/>
                </a:spcBef>
                <a:buClrTx/>
                <a:buNone/>
              </a:pPr>
              <a:r>
                <a:rPr lang="pl-PL" sz="1600" smtClean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II</a:t>
              </a:r>
              <a:r>
                <a:rPr lang="pl-PL" sz="1600" baseline="30000" smtClean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p</a:t>
              </a:r>
              <a:endParaRPr lang="pl-PL" sz="1600" baseline="3000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pPr eaLnBrk="1" hangingPunct="1">
                <a:spcBef>
                  <a:spcPct val="0"/>
                </a:spcBef>
                <a:buClrTx/>
                <a:buNone/>
              </a:pPr>
              <a:r>
                <a:rPr lang="pl-PL" sz="1600" smtClean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II</a:t>
              </a:r>
              <a:r>
                <a:rPr lang="pl-PL" sz="1600" baseline="3000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k</a:t>
              </a:r>
            </a:p>
          </p:txBody>
        </p:sp>
        <p:sp>
          <p:nvSpPr>
            <p:cNvPr id="58" name="Ip,k_poz"/>
            <p:cNvSpPr>
              <a:spLocks noChangeArrowheads="1"/>
            </p:cNvSpPr>
            <p:nvPr/>
          </p:nvSpPr>
          <p:spPr bwMode="auto">
            <a:xfrm>
              <a:off x="2668751" y="1670611"/>
              <a:ext cx="1641475" cy="246221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pl-PL" sz="1600" smtClean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I</a:t>
              </a:r>
              <a:r>
                <a:rPr lang="pl-PL" sz="1600" baseline="30000" smtClean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p  </a:t>
              </a:r>
              <a:r>
                <a:rPr lang="pl-PL" sz="1600" smtClean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I</a:t>
              </a:r>
              <a:r>
                <a:rPr lang="pl-PL" sz="1600" baseline="30000" smtClean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k</a:t>
              </a:r>
              <a:r>
                <a:rPr lang="pl-PL" sz="1600" smtClean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 II</a:t>
              </a:r>
              <a:r>
                <a:rPr lang="pl-PL" sz="1600" baseline="30000" smtClean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p  </a:t>
              </a:r>
              <a:r>
                <a:rPr lang="pl-PL" sz="1600" smtClean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II</a:t>
              </a:r>
              <a:r>
                <a:rPr lang="pl-PL" sz="1600" baseline="3000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k</a:t>
              </a:r>
            </a:p>
          </p:txBody>
        </p:sp>
        <p:sp>
          <p:nvSpPr>
            <p:cNvPr id="59" name="Txt_Y1,Y2"/>
            <p:cNvSpPr>
              <a:spLocks noChangeArrowheads="1"/>
            </p:cNvSpPr>
            <p:nvPr/>
          </p:nvSpPr>
          <p:spPr bwMode="auto">
            <a:xfrm>
              <a:off x="1794416" y="2348880"/>
              <a:ext cx="328616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None/>
              </a:pPr>
              <a:r>
                <a:rPr lang="pl-PL" sz="1600" b="1" i="1" u="sng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Y</a:t>
              </a:r>
              <a:r>
                <a:rPr lang="pl-PL" sz="1600" b="1" i="1" baseline="-2500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0</a:t>
              </a:r>
              <a:r>
                <a:rPr lang="pl-PL" sz="1600" b="1" i="1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=</a:t>
              </a:r>
              <a:endParaRPr lang="pl-PL" sz="1600" b="1" i="1" u="sng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  <p:sp>
        <p:nvSpPr>
          <p:cNvPr id="66" name="Txt_Mac_Adm_Zero"/>
          <p:cNvSpPr>
            <a:spLocks noChangeArrowheads="1"/>
          </p:cNvSpPr>
          <p:nvPr/>
        </p:nvSpPr>
        <p:spPr bwMode="auto">
          <a:xfrm>
            <a:off x="5488337" y="636657"/>
            <a:ext cx="3116238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z"/>
              <a:defRPr kumimoji="1" sz="27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y"/>
              <a:defRPr kumimoji="1" sz="2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x"/>
              <a:defRPr kumimoji="1" sz="21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sz="21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kumimoji="0" lang="pl-PL" altLang="pl-PL" sz="1300" b="1" i="1" smtClean="0">
                <a:solidFill>
                  <a:srgbClr val="333399"/>
                </a:solidFill>
                <a:latin typeface="Times New Roman" pitchFamily="18" charset="0"/>
              </a:rPr>
              <a:t>Macierz admitancyjna dla składowej zerowej:</a:t>
            </a:r>
            <a:endParaRPr kumimoji="0" lang="pl-PL" altLang="pl-PL" sz="1300" b="1" i="1">
              <a:solidFill>
                <a:srgbClr val="333399"/>
              </a:solidFill>
              <a:latin typeface="Times New Roman" pitchFamily="18" charset="0"/>
            </a:endParaRPr>
          </a:p>
        </p:txBody>
      </p:sp>
      <p:grpSp>
        <p:nvGrpSpPr>
          <p:cNvPr id="25" name="Schemat_Zast_Zgod"/>
          <p:cNvGrpSpPr/>
          <p:nvPr/>
        </p:nvGrpSpPr>
        <p:grpSpPr>
          <a:xfrm>
            <a:off x="1403648" y="3436561"/>
            <a:ext cx="2793366" cy="1884682"/>
            <a:chOff x="-86845" y="20673"/>
            <a:chExt cx="2794369" cy="1884803"/>
          </a:xfrm>
        </p:grpSpPr>
        <p:grpSp>
          <p:nvGrpSpPr>
            <p:cNvPr id="26" name="Ziemia"/>
            <p:cNvGrpSpPr/>
            <p:nvPr/>
          </p:nvGrpSpPr>
          <p:grpSpPr>
            <a:xfrm>
              <a:off x="198646" y="1547953"/>
              <a:ext cx="2196000" cy="357523"/>
              <a:chOff x="198646" y="1547953"/>
              <a:chExt cx="2196000" cy="357523"/>
            </a:xfrm>
          </p:grpSpPr>
          <p:cxnSp>
            <p:nvCxnSpPr>
              <p:cNvPr id="46" name="AutoShape 78"/>
              <p:cNvCxnSpPr>
                <a:cxnSpLocks noChangeShapeType="1"/>
              </p:cNvCxnSpPr>
              <p:nvPr/>
            </p:nvCxnSpPr>
            <p:spPr bwMode="auto">
              <a:xfrm>
                <a:off x="198646" y="1800200"/>
                <a:ext cx="2196000" cy="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47" name="Text Box 66"/>
              <p:cNvSpPr txBox="1">
                <a:spLocks noChangeArrowheads="1"/>
              </p:cNvSpPr>
              <p:nvPr/>
            </p:nvSpPr>
            <p:spPr bwMode="auto">
              <a:xfrm>
                <a:off x="1061891" y="1547953"/>
                <a:ext cx="453527" cy="357523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/>
              <a:p>
                <a:pPr fontAlgn="base">
                  <a:spcAft>
                    <a:spcPts val="1000"/>
                  </a:spcAft>
                </a:pPr>
                <a:r>
                  <a:rPr lang="pl-PL" sz="1200" i="1" kern="1200">
                    <a:solidFill>
                      <a:srgbClr val="000000"/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n</a:t>
                </a:r>
                <a:r>
                  <a:rPr lang="pl-PL" sz="1200" i="1" kern="1200" baseline="-25000">
                    <a:solidFill>
                      <a:srgbClr val="000000"/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1</a:t>
                </a:r>
                <a:r>
                  <a:rPr lang="pl-PL" sz="1200" i="1" kern="1200">
                    <a:solidFill>
                      <a:srgbClr val="000000"/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=n</a:t>
                </a:r>
                <a:r>
                  <a:rPr lang="pl-PL" sz="1200" i="1" kern="1200" baseline="-25000">
                    <a:solidFill>
                      <a:srgbClr val="000000"/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2</a:t>
                </a:r>
                <a:endParaRPr lang="pl-PL" sz="1200">
                  <a:effectLst/>
                  <a:latin typeface="Times New Roman"/>
                  <a:ea typeface="Times New Roman"/>
                </a:endParaRPr>
              </a:p>
            </p:txBody>
          </p:sp>
        </p:grpSp>
        <p:grpSp>
          <p:nvGrpSpPr>
            <p:cNvPr id="27" name="Węzły"/>
            <p:cNvGrpSpPr/>
            <p:nvPr/>
          </p:nvGrpSpPr>
          <p:grpSpPr>
            <a:xfrm>
              <a:off x="-86845" y="223711"/>
              <a:ext cx="2794369" cy="814481"/>
              <a:chOff x="-86845" y="223711"/>
              <a:chExt cx="2794369" cy="814481"/>
            </a:xfrm>
          </p:grpSpPr>
          <p:sp>
            <p:nvSpPr>
              <p:cNvPr id="42" name="Text Box 66"/>
              <p:cNvSpPr txBox="1">
                <a:spLocks noChangeArrowheads="1"/>
              </p:cNvSpPr>
              <p:nvPr/>
            </p:nvSpPr>
            <p:spPr bwMode="auto">
              <a:xfrm>
                <a:off x="-77391" y="223711"/>
                <a:ext cx="167674" cy="246237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/>
              <a:p>
                <a:pPr fontAlgn="base">
                  <a:spcAft>
                    <a:spcPts val="1000"/>
                  </a:spcAft>
                </a:pPr>
                <a:r>
                  <a:rPr lang="pl-PL" b="1" i="1" kern="1200">
                    <a:solidFill>
                      <a:srgbClr val="FF0000"/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I</a:t>
                </a:r>
                <a:r>
                  <a:rPr lang="pl-PL" b="1" i="1" kern="1200" baseline="30000">
                    <a:solidFill>
                      <a:srgbClr val="FF0000"/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p</a:t>
                </a:r>
                <a:endParaRPr lang="pl-PL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43" name="Text Box 66"/>
              <p:cNvSpPr txBox="1">
                <a:spLocks noChangeArrowheads="1"/>
              </p:cNvSpPr>
              <p:nvPr/>
            </p:nvSpPr>
            <p:spPr bwMode="auto">
              <a:xfrm>
                <a:off x="-86845" y="733328"/>
                <a:ext cx="190539" cy="246237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/>
              <a:p>
                <a:pPr fontAlgn="base">
                  <a:spcAft>
                    <a:spcPts val="1000"/>
                  </a:spcAft>
                </a:pPr>
                <a:r>
                  <a:rPr lang="pl-PL" b="1" i="1" kern="1200">
                    <a:solidFill>
                      <a:srgbClr val="FF0000"/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II</a:t>
                </a:r>
                <a:r>
                  <a:rPr lang="pl-PL" b="1" i="1" kern="1200" baseline="30000">
                    <a:solidFill>
                      <a:srgbClr val="FF0000"/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p</a:t>
                </a:r>
                <a:endParaRPr lang="pl-PL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44" name="Text Box 66"/>
              <p:cNvSpPr txBox="1">
                <a:spLocks noChangeArrowheads="1"/>
              </p:cNvSpPr>
              <p:nvPr/>
            </p:nvSpPr>
            <p:spPr bwMode="auto">
              <a:xfrm>
                <a:off x="2487135" y="230392"/>
                <a:ext cx="220389" cy="246237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/>
              <a:p>
                <a:pPr fontAlgn="base">
                  <a:spcAft>
                    <a:spcPts val="1000"/>
                  </a:spcAft>
                </a:pPr>
                <a:r>
                  <a:rPr lang="pl-PL" b="1" i="1" kern="1200">
                    <a:solidFill>
                      <a:srgbClr val="FF0000"/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I</a:t>
                </a:r>
                <a:r>
                  <a:rPr lang="pl-PL" b="1" i="1" kern="1200" baseline="30000">
                    <a:solidFill>
                      <a:srgbClr val="FF0000"/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k</a:t>
                </a:r>
                <a:endParaRPr lang="pl-PL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45" name="Text Box 66"/>
              <p:cNvSpPr txBox="1">
                <a:spLocks noChangeArrowheads="1"/>
              </p:cNvSpPr>
              <p:nvPr/>
            </p:nvSpPr>
            <p:spPr bwMode="auto">
              <a:xfrm>
                <a:off x="2466320" y="791955"/>
                <a:ext cx="225470" cy="246237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/>
              <a:p>
                <a:pPr fontAlgn="base">
                  <a:spcAft>
                    <a:spcPts val="1000"/>
                  </a:spcAft>
                </a:pPr>
                <a:r>
                  <a:rPr lang="pl-PL" sz="1200" b="1" i="1" kern="1200">
                    <a:solidFill>
                      <a:srgbClr val="FF0000"/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I</a:t>
                </a:r>
                <a:r>
                  <a:rPr lang="pl-PL" b="1" i="1" kern="1200">
                    <a:solidFill>
                      <a:srgbClr val="FF0000"/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I</a:t>
                </a:r>
                <a:r>
                  <a:rPr lang="pl-PL" b="1" i="1" kern="1200" baseline="30000">
                    <a:solidFill>
                      <a:srgbClr val="FF0000"/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k</a:t>
                </a:r>
                <a:endParaRPr lang="pl-PL">
                  <a:effectLst/>
                  <a:latin typeface="Times New Roman"/>
                  <a:ea typeface="Times New Roman"/>
                </a:endParaRPr>
              </a:p>
            </p:txBody>
          </p:sp>
        </p:grpSp>
        <p:grpSp>
          <p:nvGrpSpPr>
            <p:cNvPr id="28" name="Z_II"/>
            <p:cNvGrpSpPr/>
            <p:nvPr/>
          </p:nvGrpSpPr>
          <p:grpSpPr>
            <a:xfrm>
              <a:off x="162642" y="568106"/>
              <a:ext cx="2268244" cy="404002"/>
              <a:chOff x="162642" y="568106"/>
              <a:chExt cx="2268244" cy="404002"/>
            </a:xfrm>
          </p:grpSpPr>
          <p:sp>
            <p:nvSpPr>
              <p:cNvPr id="36" name="Text Box 66"/>
              <p:cNvSpPr txBox="1">
                <a:spLocks noChangeArrowheads="1"/>
              </p:cNvSpPr>
              <p:nvPr/>
            </p:nvSpPr>
            <p:spPr bwMode="auto">
              <a:xfrm>
                <a:off x="962123" y="568106"/>
                <a:ext cx="724362" cy="247739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noAutofit/>
              </a:bodyPr>
              <a:lstStyle/>
              <a:p>
                <a:pPr fontAlgn="base">
                  <a:spcAft>
                    <a:spcPts val="1000"/>
                  </a:spcAft>
                </a:pPr>
                <a:r>
                  <a:rPr lang="pl-PL" sz="1400" b="1" i="1" u="sng" kern="1200">
                    <a:solidFill>
                      <a:srgbClr val="FF0000"/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Z</a:t>
                </a:r>
                <a:r>
                  <a:rPr lang="pl-PL" sz="1400" b="1" i="1" kern="1200" baseline="-25000">
                    <a:solidFill>
                      <a:srgbClr val="FF0000"/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1II</a:t>
                </a:r>
                <a:r>
                  <a:rPr lang="pl-PL" sz="1400" b="1" i="1" kern="1200">
                    <a:solidFill>
                      <a:srgbClr val="FF0000"/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= </a:t>
                </a:r>
                <a:r>
                  <a:rPr lang="pl-PL" sz="1400" b="1" i="1" u="sng" kern="1200">
                    <a:solidFill>
                      <a:srgbClr val="FF0000"/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Z</a:t>
                </a:r>
                <a:r>
                  <a:rPr lang="pl-PL" sz="1400" b="1" i="1" kern="1200" baseline="-25000">
                    <a:solidFill>
                      <a:srgbClr val="FF0000"/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2I</a:t>
                </a:r>
                <a:r>
                  <a:rPr lang="pl-PL" sz="1400" b="1" i="1" u="sng" kern="1200" baseline="-25000">
                    <a:solidFill>
                      <a:srgbClr val="FF0000"/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I</a:t>
                </a:r>
                <a:endParaRPr lang="pl-PL" sz="140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37" name="Rectangle 75"/>
              <p:cNvSpPr>
                <a:spLocks noChangeArrowheads="1"/>
              </p:cNvSpPr>
              <p:nvPr/>
            </p:nvSpPr>
            <p:spPr bwMode="auto">
              <a:xfrm>
                <a:off x="929021" y="828108"/>
                <a:ext cx="720000" cy="144000"/>
              </a:xfrm>
              <a:prstGeom prst="rect">
                <a:avLst/>
              </a:prstGeom>
              <a:noFill/>
              <a:ln w="19050" algn="ctr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cxnSp>
            <p:nvCxnSpPr>
              <p:cNvPr id="38" name="AutoShape 76"/>
              <p:cNvCxnSpPr>
                <a:cxnSpLocks noChangeShapeType="1"/>
              </p:cNvCxnSpPr>
              <p:nvPr/>
            </p:nvCxnSpPr>
            <p:spPr bwMode="auto">
              <a:xfrm>
                <a:off x="198646" y="900116"/>
                <a:ext cx="720000" cy="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39" name="Elipsa 38"/>
              <p:cNvSpPr/>
              <p:nvPr/>
            </p:nvSpPr>
            <p:spPr>
              <a:xfrm>
                <a:off x="162642" y="864120"/>
                <a:ext cx="72000" cy="72000"/>
              </a:xfrm>
              <a:prstGeom prst="ellipse">
                <a:avLst/>
              </a:prstGeom>
              <a:solidFill>
                <a:schemeClr val="tx1"/>
              </a:solidFill>
              <a:ln w="127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pl-PL"/>
              </a:p>
            </p:txBody>
          </p:sp>
          <p:sp>
            <p:nvSpPr>
              <p:cNvPr id="40" name="Elipsa 39"/>
              <p:cNvSpPr/>
              <p:nvPr/>
            </p:nvSpPr>
            <p:spPr>
              <a:xfrm>
                <a:off x="2358886" y="864120"/>
                <a:ext cx="72000" cy="72000"/>
              </a:xfrm>
              <a:prstGeom prst="ellipse">
                <a:avLst/>
              </a:prstGeom>
              <a:solidFill>
                <a:schemeClr val="tx1"/>
              </a:solidFill>
              <a:ln w="127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pl-PL"/>
              </a:p>
            </p:txBody>
          </p:sp>
          <p:cxnSp>
            <p:nvCxnSpPr>
              <p:cNvPr id="41" name="AutoShape 76"/>
              <p:cNvCxnSpPr>
                <a:cxnSpLocks noChangeShapeType="1"/>
              </p:cNvCxnSpPr>
              <p:nvPr/>
            </p:nvCxnSpPr>
            <p:spPr bwMode="auto">
              <a:xfrm>
                <a:off x="1638806" y="900116"/>
                <a:ext cx="720000" cy="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29" name="Z_I"/>
            <p:cNvGrpSpPr/>
            <p:nvPr/>
          </p:nvGrpSpPr>
          <p:grpSpPr>
            <a:xfrm>
              <a:off x="162642" y="20673"/>
              <a:ext cx="2268244" cy="411359"/>
              <a:chOff x="162642" y="20673"/>
              <a:chExt cx="2268244" cy="411359"/>
            </a:xfrm>
          </p:grpSpPr>
          <p:sp>
            <p:nvSpPr>
              <p:cNvPr id="30" name="Text Box 66"/>
              <p:cNvSpPr txBox="1">
                <a:spLocks noChangeArrowheads="1"/>
              </p:cNvSpPr>
              <p:nvPr/>
            </p:nvSpPr>
            <p:spPr bwMode="auto">
              <a:xfrm>
                <a:off x="1010029" y="20673"/>
                <a:ext cx="463009" cy="246502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noAutofit/>
              </a:bodyPr>
              <a:lstStyle/>
              <a:p>
                <a:pPr fontAlgn="base">
                  <a:spcAft>
                    <a:spcPts val="1000"/>
                  </a:spcAft>
                </a:pPr>
                <a:r>
                  <a:rPr lang="pl-PL" sz="1400" b="1" i="1" u="sng" kern="1200">
                    <a:solidFill>
                      <a:srgbClr val="FF0000"/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Z</a:t>
                </a:r>
                <a:r>
                  <a:rPr lang="pl-PL" sz="1400" b="1" i="1" kern="1200" baseline="-25000">
                    <a:solidFill>
                      <a:srgbClr val="FF0000"/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1I</a:t>
                </a:r>
                <a:r>
                  <a:rPr lang="pl-PL" sz="1400" b="1" i="1" kern="1200">
                    <a:solidFill>
                      <a:srgbClr val="FF0000"/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= </a:t>
                </a:r>
                <a:r>
                  <a:rPr lang="pl-PL" sz="1400" b="1" i="1" u="sng" kern="1200">
                    <a:solidFill>
                      <a:srgbClr val="FF0000"/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Z</a:t>
                </a:r>
                <a:r>
                  <a:rPr lang="pl-PL" sz="1400" b="1" i="1" kern="1200" baseline="-25000">
                    <a:solidFill>
                      <a:srgbClr val="FF0000"/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2I</a:t>
                </a:r>
                <a:endParaRPr lang="pl-PL" sz="140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31" name="Rectangle 75"/>
              <p:cNvSpPr>
                <a:spLocks noChangeArrowheads="1"/>
              </p:cNvSpPr>
              <p:nvPr/>
            </p:nvSpPr>
            <p:spPr bwMode="auto">
              <a:xfrm>
                <a:off x="929021" y="288032"/>
                <a:ext cx="720000" cy="144000"/>
              </a:xfrm>
              <a:prstGeom prst="rect">
                <a:avLst/>
              </a:prstGeom>
              <a:noFill/>
              <a:ln w="19050" algn="ctr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cxnSp>
            <p:nvCxnSpPr>
              <p:cNvPr id="32" name="AutoShape 76"/>
              <p:cNvCxnSpPr>
                <a:cxnSpLocks noChangeShapeType="1"/>
              </p:cNvCxnSpPr>
              <p:nvPr/>
            </p:nvCxnSpPr>
            <p:spPr bwMode="auto">
              <a:xfrm>
                <a:off x="198646" y="360040"/>
                <a:ext cx="720000" cy="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33" name="Elipsa 32"/>
              <p:cNvSpPr/>
              <p:nvPr/>
            </p:nvSpPr>
            <p:spPr>
              <a:xfrm>
                <a:off x="162642" y="324044"/>
                <a:ext cx="72000" cy="72000"/>
              </a:xfrm>
              <a:prstGeom prst="ellipse">
                <a:avLst/>
              </a:prstGeom>
              <a:solidFill>
                <a:schemeClr val="tx1"/>
              </a:solidFill>
              <a:ln w="127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pl-PL"/>
              </a:p>
            </p:txBody>
          </p:sp>
          <p:sp>
            <p:nvSpPr>
              <p:cNvPr id="34" name="Elipsa 33"/>
              <p:cNvSpPr/>
              <p:nvPr/>
            </p:nvSpPr>
            <p:spPr>
              <a:xfrm>
                <a:off x="2358886" y="324044"/>
                <a:ext cx="72000" cy="72000"/>
              </a:xfrm>
              <a:prstGeom prst="ellipse">
                <a:avLst/>
              </a:prstGeom>
              <a:solidFill>
                <a:schemeClr val="tx1"/>
              </a:solidFill>
              <a:ln w="127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pl-PL"/>
              </a:p>
            </p:txBody>
          </p:sp>
          <p:cxnSp>
            <p:nvCxnSpPr>
              <p:cNvPr id="35" name="AutoShape 76"/>
              <p:cNvCxnSpPr>
                <a:cxnSpLocks noChangeShapeType="1"/>
              </p:cNvCxnSpPr>
              <p:nvPr/>
            </p:nvCxnSpPr>
            <p:spPr bwMode="auto">
              <a:xfrm>
                <a:off x="1638806" y="360040"/>
                <a:ext cx="720000" cy="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sp>
        <p:nvSpPr>
          <p:cNvPr id="24" name="Txt_Sch_Zgod"/>
          <p:cNvSpPr>
            <a:spLocks noChangeArrowheads="1"/>
          </p:cNvSpPr>
          <p:nvPr/>
        </p:nvSpPr>
        <p:spPr bwMode="auto">
          <a:xfrm>
            <a:off x="899592" y="2868905"/>
            <a:ext cx="3717364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z"/>
              <a:defRPr kumimoji="1" sz="27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y"/>
              <a:defRPr kumimoji="1" sz="2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x"/>
              <a:defRPr kumimoji="1" sz="21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sz="21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kumimoji="0" lang="pl-PL" altLang="pl-PL" sz="1300" b="1" i="1" smtClean="0">
                <a:solidFill>
                  <a:srgbClr val="333399"/>
                </a:solidFill>
                <a:latin typeface="Times New Roman" pitchFamily="18" charset="0"/>
              </a:rPr>
              <a:t>Schemat zastępczy dla składowej zgodnej i przeciwnej:</a:t>
            </a:r>
            <a:endParaRPr kumimoji="0" lang="pl-PL" altLang="pl-PL" sz="1300" b="1" i="1">
              <a:solidFill>
                <a:srgbClr val="333399"/>
              </a:solidFill>
              <a:latin typeface="Times New Roman" pitchFamily="18" charset="0"/>
            </a:endParaRPr>
          </a:p>
        </p:txBody>
      </p:sp>
      <p:grpSp>
        <p:nvGrpSpPr>
          <p:cNvPr id="49" name="Mac_Y1,2_Zgod"/>
          <p:cNvGrpSpPr/>
          <p:nvPr/>
        </p:nvGrpSpPr>
        <p:grpSpPr>
          <a:xfrm>
            <a:off x="1296332" y="1016732"/>
            <a:ext cx="3347676" cy="1398349"/>
            <a:chOff x="1403648" y="1670611"/>
            <a:chExt cx="3347676" cy="1398349"/>
          </a:xfrm>
        </p:grpSpPr>
        <p:grpSp>
          <p:nvGrpSpPr>
            <p:cNvPr id="10" name="Nawias_Lewy"/>
            <p:cNvGrpSpPr/>
            <p:nvPr/>
          </p:nvGrpSpPr>
          <p:grpSpPr>
            <a:xfrm>
              <a:off x="4608005" y="1886635"/>
              <a:ext cx="143319" cy="1152000"/>
              <a:chOff x="-390636" y="-56015"/>
              <a:chExt cx="143512" cy="2055555"/>
            </a:xfrm>
          </p:grpSpPr>
          <p:cxnSp>
            <p:nvCxnSpPr>
              <p:cNvPr id="15" name="Łącznik prostoliniowy 14"/>
              <p:cNvCxnSpPr/>
              <p:nvPr/>
            </p:nvCxnSpPr>
            <p:spPr>
              <a:xfrm>
                <a:off x="-247128" y="-54109"/>
                <a:ext cx="0" cy="2052393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Łącznik prostoliniowy 15"/>
              <p:cNvCxnSpPr/>
              <p:nvPr/>
            </p:nvCxnSpPr>
            <p:spPr bwMode="auto">
              <a:xfrm>
                <a:off x="-390636" y="-56015"/>
                <a:ext cx="143510" cy="127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7" name="Łącznik prostoliniowy 16"/>
              <p:cNvCxnSpPr/>
              <p:nvPr/>
            </p:nvCxnSpPr>
            <p:spPr bwMode="auto">
              <a:xfrm>
                <a:off x="-390634" y="1998270"/>
                <a:ext cx="143510" cy="127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21" name="Y_II"/>
            <p:cNvSpPr>
              <a:spLocks noChangeArrowheads="1"/>
            </p:cNvSpPr>
            <p:nvPr/>
          </p:nvSpPr>
          <p:spPr bwMode="auto">
            <a:xfrm>
              <a:off x="3563888" y="2492896"/>
              <a:ext cx="1107676" cy="492443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/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pl-PL" sz="160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pl-PL" sz="1600" u="sng" smtClean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y</a:t>
              </a:r>
              <a:r>
                <a:rPr lang="pl-PL" sz="1600" baseline="-25000" smtClean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1II</a:t>
              </a:r>
              <a:r>
                <a:rPr lang="pl-PL" sz="1600" smtClean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–</a:t>
              </a:r>
              <a:r>
                <a:rPr lang="pl-PL" sz="1600" u="sng" smtClean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y</a:t>
              </a:r>
              <a:r>
                <a:rPr lang="pl-PL" sz="1600" baseline="-25000" smtClean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1II</a:t>
              </a:r>
              <a:endParaRPr lang="pl-PL" sz="1600" smtClean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pPr eaLnBrk="1" hangingPunct="1">
                <a:spcBef>
                  <a:spcPct val="0"/>
                </a:spcBef>
                <a:buClrTx/>
                <a:buNone/>
              </a:pPr>
              <a:r>
                <a:rPr lang="pl-PL" sz="1600" smtClean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-</a:t>
              </a:r>
              <a:r>
                <a:rPr lang="pl-PL" sz="1600" u="sng" smtClean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y</a:t>
              </a:r>
              <a:r>
                <a:rPr lang="pl-PL" sz="1600" baseline="-25000" smtClean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1II</a:t>
              </a:r>
              <a:r>
                <a:rPr lang="pl-PL" sz="1600" smtClean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 </a:t>
              </a:r>
              <a:r>
                <a:rPr lang="pl-PL" sz="1600" u="sng" smtClean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y</a:t>
              </a:r>
              <a:r>
                <a:rPr lang="pl-PL" sz="1600" baseline="-25000" smtClean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1II</a:t>
              </a:r>
              <a:endParaRPr lang="pl-PL" sz="1600" u="sng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7" name="Zer_2"/>
            <p:cNvSpPr>
              <a:spLocks noChangeArrowheads="1"/>
            </p:cNvSpPr>
            <p:nvPr/>
          </p:nvSpPr>
          <p:spPr bwMode="auto">
            <a:xfrm>
              <a:off x="2591780" y="2504509"/>
              <a:ext cx="930939" cy="492443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/>
          </p:spPr>
          <p:txBody>
            <a:bodyPr wrap="squar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pl-PL" sz="1600" smtClean="0">
                  <a:solidFill>
                    <a:srgbClr val="FF3737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 0   0 </a:t>
              </a:r>
              <a:endParaRPr lang="pl-PL" sz="1600">
                <a:solidFill>
                  <a:srgbClr val="FF3737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pl-PL" sz="1600" smtClean="0">
                  <a:solidFill>
                    <a:srgbClr val="FF414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 0   0 </a:t>
              </a:r>
              <a:endParaRPr lang="pl-PL" sz="1600" u="sng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20" name="Zer_1"/>
            <p:cNvSpPr>
              <a:spLocks noChangeArrowheads="1"/>
            </p:cNvSpPr>
            <p:nvPr/>
          </p:nvSpPr>
          <p:spPr bwMode="auto">
            <a:xfrm>
              <a:off x="3563888" y="1964449"/>
              <a:ext cx="1116124" cy="492443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/>
          </p:spPr>
          <p:txBody>
            <a:bodyPr wrap="squar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pl-PL" sz="1600" smtClean="0">
                  <a:solidFill>
                    <a:srgbClr val="FF3737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0    0 </a:t>
              </a:r>
              <a:endParaRPr lang="pl-PL" sz="1600">
                <a:solidFill>
                  <a:srgbClr val="FF3737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pl-PL" sz="1600" smtClean="0">
                  <a:solidFill>
                    <a:srgbClr val="FF414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0    0 </a:t>
              </a:r>
              <a:endParaRPr lang="pl-PL" sz="1600" u="sng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6" name="Y_I"/>
            <p:cNvSpPr>
              <a:spLocks noChangeArrowheads="1"/>
            </p:cNvSpPr>
            <p:nvPr/>
          </p:nvSpPr>
          <p:spPr bwMode="auto">
            <a:xfrm>
              <a:off x="2593460" y="1952836"/>
              <a:ext cx="944169" cy="492443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/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pl-PL" sz="160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pl-PL" sz="1600" u="sng" smtClean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y</a:t>
              </a:r>
              <a:r>
                <a:rPr lang="pl-PL" sz="1600" baseline="-25000" smtClean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1I</a:t>
              </a:r>
              <a:r>
                <a:rPr lang="pl-PL" sz="1600" smtClean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–</a:t>
              </a:r>
              <a:r>
                <a:rPr lang="pl-PL" sz="1600" u="sng" smtClean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y</a:t>
              </a:r>
              <a:r>
                <a:rPr lang="pl-PL" sz="1600" baseline="-25000" smtClean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1I</a:t>
              </a:r>
              <a:endParaRPr lang="pl-PL" sz="1600" smtClean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pPr eaLnBrk="1" hangingPunct="1">
                <a:spcBef>
                  <a:spcPct val="0"/>
                </a:spcBef>
                <a:buClrTx/>
                <a:buNone/>
              </a:pPr>
              <a:r>
                <a:rPr lang="pl-PL" sz="1600" smtClean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-</a:t>
              </a:r>
              <a:r>
                <a:rPr lang="pl-PL" sz="1600" u="sng" smtClean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y</a:t>
              </a:r>
              <a:r>
                <a:rPr lang="pl-PL" sz="1600" baseline="-25000" smtClean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1I</a:t>
              </a:r>
              <a:r>
                <a:rPr lang="pl-PL" sz="1600" smtClean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 </a:t>
              </a:r>
              <a:r>
                <a:rPr lang="pl-PL" sz="1600" u="sng" smtClean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y</a:t>
              </a:r>
              <a:r>
                <a:rPr lang="pl-PL" sz="1600" baseline="-25000" smtClean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1I</a:t>
              </a:r>
              <a:endParaRPr lang="pl-PL" sz="1600" u="sng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grpSp>
          <p:nvGrpSpPr>
            <p:cNvPr id="11" name="Nawias_Prawy"/>
            <p:cNvGrpSpPr/>
            <p:nvPr/>
          </p:nvGrpSpPr>
          <p:grpSpPr>
            <a:xfrm>
              <a:off x="2519048" y="1916960"/>
              <a:ext cx="144740" cy="1152000"/>
              <a:chOff x="-1733" y="-38100"/>
              <a:chExt cx="145243" cy="2064949"/>
            </a:xfrm>
          </p:grpSpPr>
          <p:cxnSp>
            <p:nvCxnSpPr>
              <p:cNvPr id="12" name="Łącznik prostoliniowy 11"/>
              <p:cNvCxnSpPr/>
              <p:nvPr/>
            </p:nvCxnSpPr>
            <p:spPr bwMode="auto">
              <a:xfrm>
                <a:off x="-1733" y="-37061"/>
                <a:ext cx="867" cy="2052195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3" name="Łącznik prostoliniowy 12"/>
              <p:cNvCxnSpPr/>
              <p:nvPr/>
            </p:nvCxnSpPr>
            <p:spPr bwMode="auto">
              <a:xfrm>
                <a:off x="0" y="-38100"/>
                <a:ext cx="143510" cy="127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4" name="Łącznik prostoliniowy 13"/>
              <p:cNvCxnSpPr/>
              <p:nvPr/>
            </p:nvCxnSpPr>
            <p:spPr bwMode="auto">
              <a:xfrm>
                <a:off x="0" y="2025579"/>
                <a:ext cx="143510" cy="127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19" name="Ip,k_Pion"/>
            <p:cNvSpPr>
              <a:spLocks noChangeArrowheads="1"/>
            </p:cNvSpPr>
            <p:nvPr/>
          </p:nvSpPr>
          <p:spPr bwMode="auto">
            <a:xfrm>
              <a:off x="2123728" y="1937591"/>
              <a:ext cx="468052" cy="102335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squar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pl-PL" sz="1600" smtClean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I</a:t>
              </a:r>
              <a:r>
                <a:rPr lang="pl-PL" sz="1600" baseline="30000" smtClean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p</a:t>
              </a:r>
            </a:p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pl-PL" sz="1600" smtClean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I</a:t>
              </a:r>
              <a:r>
                <a:rPr lang="pl-PL" sz="1600" baseline="30000" smtClean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k</a:t>
              </a:r>
            </a:p>
            <a:p>
              <a:pPr eaLnBrk="1" hangingPunct="1">
                <a:spcBef>
                  <a:spcPts val="300"/>
                </a:spcBef>
                <a:buClrTx/>
                <a:buNone/>
              </a:pPr>
              <a:r>
                <a:rPr lang="pl-PL" sz="1600" smtClean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II</a:t>
              </a:r>
              <a:r>
                <a:rPr lang="pl-PL" sz="1600" baseline="30000" smtClean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p</a:t>
              </a:r>
              <a:endParaRPr lang="pl-PL" sz="1600" baseline="3000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pPr eaLnBrk="1" hangingPunct="1">
                <a:spcBef>
                  <a:spcPct val="0"/>
                </a:spcBef>
                <a:buClrTx/>
                <a:buNone/>
              </a:pPr>
              <a:r>
                <a:rPr lang="pl-PL" sz="1600" smtClean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II</a:t>
              </a:r>
              <a:r>
                <a:rPr lang="pl-PL" sz="1600" baseline="3000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k</a:t>
              </a:r>
            </a:p>
          </p:txBody>
        </p:sp>
        <p:sp>
          <p:nvSpPr>
            <p:cNvPr id="22" name="Ip,k_poz"/>
            <p:cNvSpPr>
              <a:spLocks noChangeArrowheads="1"/>
            </p:cNvSpPr>
            <p:nvPr/>
          </p:nvSpPr>
          <p:spPr bwMode="auto">
            <a:xfrm>
              <a:off x="2668751" y="1670611"/>
              <a:ext cx="1641475" cy="246221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pl-PL" sz="1600" smtClean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I</a:t>
              </a:r>
              <a:r>
                <a:rPr lang="pl-PL" sz="1600" baseline="30000" smtClean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p  </a:t>
              </a:r>
              <a:r>
                <a:rPr lang="pl-PL" sz="1600" smtClean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I</a:t>
              </a:r>
              <a:r>
                <a:rPr lang="pl-PL" sz="1600" baseline="30000" smtClean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k</a:t>
              </a:r>
              <a:r>
                <a:rPr lang="pl-PL" sz="1600" smtClean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 II</a:t>
              </a:r>
              <a:r>
                <a:rPr lang="pl-PL" sz="1600" baseline="30000" smtClean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p  </a:t>
              </a:r>
              <a:r>
                <a:rPr lang="pl-PL" sz="1600" smtClean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II</a:t>
              </a:r>
              <a:r>
                <a:rPr lang="pl-PL" sz="1600" baseline="3000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k</a:t>
              </a:r>
            </a:p>
          </p:txBody>
        </p:sp>
        <p:sp>
          <p:nvSpPr>
            <p:cNvPr id="18" name="Txt_Y1,Y2"/>
            <p:cNvSpPr>
              <a:spLocks noChangeArrowheads="1"/>
            </p:cNvSpPr>
            <p:nvPr/>
          </p:nvSpPr>
          <p:spPr bwMode="auto">
            <a:xfrm>
              <a:off x="1403648" y="2348880"/>
              <a:ext cx="657231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None/>
              </a:pPr>
              <a:r>
                <a:rPr lang="pl-PL" sz="1600" b="1" i="1" u="sng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Y</a:t>
              </a:r>
              <a:r>
                <a:rPr lang="pl-PL" sz="1600" b="1" i="1" baseline="-2500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  <a:r>
                <a:rPr lang="pl-PL" sz="1600" b="1" i="1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=</a:t>
              </a:r>
              <a:r>
                <a:rPr lang="pl-PL" sz="1600" b="1" i="1" u="sng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Y</a:t>
              </a:r>
              <a:r>
                <a:rPr lang="pl-PL" sz="1600" b="1" i="1" baseline="-25000">
                  <a:latin typeface="Courier New" panose="02070309020205020404" pitchFamily="49" charset="0"/>
                  <a:cs typeface="Courier New" panose="02070309020205020404" pitchFamily="49" charset="0"/>
                </a:rPr>
                <a:t>2</a:t>
              </a:r>
              <a:r>
                <a:rPr lang="pl-PL" sz="1600" b="1" i="1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=</a:t>
              </a:r>
              <a:endParaRPr lang="pl-PL" sz="1600" b="1" i="1" u="sng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  <p:sp>
        <p:nvSpPr>
          <p:cNvPr id="23" name="Txt_Mac_Adm_Zgod"/>
          <p:cNvSpPr>
            <a:spLocks noChangeArrowheads="1"/>
          </p:cNvSpPr>
          <p:nvPr/>
        </p:nvSpPr>
        <p:spPr bwMode="auto">
          <a:xfrm>
            <a:off x="971600" y="636657"/>
            <a:ext cx="4028347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z"/>
              <a:defRPr kumimoji="1" sz="27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y"/>
              <a:defRPr kumimoji="1" sz="2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x"/>
              <a:defRPr kumimoji="1" sz="21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sz="21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kumimoji="0" lang="pl-PL" altLang="pl-PL" sz="1300" b="1" i="1" smtClean="0">
                <a:solidFill>
                  <a:srgbClr val="333399"/>
                </a:solidFill>
                <a:latin typeface="Times New Roman" pitchFamily="18" charset="0"/>
              </a:rPr>
              <a:t>Macierz admitancyjna dla składowej  zgodnej i przeciwnej:</a:t>
            </a:r>
            <a:endParaRPr kumimoji="0" lang="pl-PL" altLang="pl-PL" sz="1300" b="1" i="1">
              <a:solidFill>
                <a:srgbClr val="333399"/>
              </a:solidFill>
              <a:latin typeface="Times New Roman" pitchFamily="18" charset="0"/>
            </a:endParaRPr>
          </a:p>
        </p:txBody>
      </p:sp>
      <p:sp>
        <p:nvSpPr>
          <p:cNvPr id="2" name="Tytuł"/>
          <p:cNvSpPr txBox="1">
            <a:spLocks noChangeArrowheads="1"/>
          </p:cNvSpPr>
          <p:nvPr/>
        </p:nvSpPr>
        <p:spPr bwMode="auto">
          <a:xfrm>
            <a:off x="3497988" y="229111"/>
            <a:ext cx="314188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defTabSz="912813" eaLnBrk="0" hangingPunct="0">
              <a:defRPr/>
            </a:pPr>
            <a:r>
              <a:rPr kumimoji="1" lang="pl-PL" sz="1400" b="1" i="1" kern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Schematy zastępcze linii dwutorowej</a:t>
            </a:r>
            <a:endParaRPr kumimoji="1" lang="pl-PL" sz="1400" b="1" i="1" kern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515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  <p:bldP spid="66" grpId="0"/>
      <p:bldP spid="24" grpId="0"/>
      <p:bldP spid="2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8" name="Imp_Schem_Zer"/>
          <p:cNvGrpSpPr/>
          <p:nvPr/>
        </p:nvGrpSpPr>
        <p:grpSpPr>
          <a:xfrm>
            <a:off x="4968691" y="2842717"/>
            <a:ext cx="3851781" cy="2818531"/>
            <a:chOff x="-76532" y="-107686"/>
            <a:chExt cx="3851899" cy="281881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9" name="Text Box 66"/>
                <p:cNvSpPr txBox="1">
                  <a:spLocks noChangeArrowheads="1"/>
                </p:cNvSpPr>
                <p:nvPr/>
              </p:nvSpPr>
              <p:spPr bwMode="auto">
                <a:xfrm flipH="1">
                  <a:off x="1435682" y="493060"/>
                  <a:ext cx="794280" cy="45369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1240B29-F687-4F45-9708-019B960494DF}">
                    <a14:hiddenLine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fontAlgn="base">
                    <a:spcAft>
                      <a:spcPts val="10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l-PL" sz="1000" b="1" i="1" kern="1200">
                                <a:solidFill>
                                  <a:srgbClr val="FF0000"/>
                                </a:solidFill>
                                <a:effectLst/>
                                <a:latin typeface="Cambria Math"/>
                                <a:ea typeface="Cambria Math"/>
                                <a:cs typeface="Aparajita"/>
                              </a:rPr>
                            </m:ctrlPr>
                          </m:sSubPr>
                          <m:e>
                            <m:bar>
                              <m:barPr>
                                <m:ctrlPr>
                                  <a:rPr lang="pl-PL" sz="1000" b="1" i="1" kern="120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/>
                                    <a:ea typeface="Cambria Math"/>
                                    <a:cs typeface="Aparajita"/>
                                  </a:rPr>
                                </m:ctrlPr>
                              </m:barPr>
                              <m:e>
                                <m:r>
                                  <a:rPr lang="pl-PL" sz="1000" b="1" i="1" kern="120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/>
                                    <a:ea typeface="Cambria Math"/>
                                    <a:cs typeface="Aparajita"/>
                                  </a:rPr>
                                  <m:t>𝒁</m:t>
                                </m:r>
                              </m:e>
                            </m:bar>
                          </m:e>
                          <m:sub>
                            <m:r>
                              <a:rPr lang="pl-PL" sz="1000" b="1" i="1" kern="1200">
                                <a:solidFill>
                                  <a:srgbClr val="FF0000"/>
                                </a:solidFill>
                                <a:effectLst/>
                                <a:latin typeface="Cambria Math"/>
                                <a:ea typeface="Cambria Math"/>
                                <a:cs typeface="Aparajita"/>
                              </a:rPr>
                              <m:t>𝒎</m:t>
                            </m:r>
                          </m:sub>
                        </m:sSub>
                        <m:r>
                          <a:rPr lang="pl-PL" sz="1000" b="1" i="1" kern="1200">
                            <a:solidFill>
                              <a:srgbClr val="FF0000"/>
                            </a:solidFill>
                            <a:effectLst/>
                            <a:latin typeface="Cambria Math"/>
                            <a:ea typeface="Cambria Math"/>
                            <a:cs typeface="Aparajita"/>
                          </a:rPr>
                          <m:t>−</m:t>
                        </m:r>
                        <m:f>
                          <m:fPr>
                            <m:ctrlPr>
                              <a:rPr lang="pl-PL" sz="1000" b="1" i="1" kern="1200">
                                <a:solidFill>
                                  <a:srgbClr val="FF0000"/>
                                </a:solidFill>
                                <a:effectLst/>
                                <a:latin typeface="Cambria Math"/>
                                <a:ea typeface="Cambria Math"/>
                                <a:cs typeface="Aparajita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pl-PL" sz="1000" b="1" i="1" kern="120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/>
                                    <a:ea typeface="Cambria Math"/>
                                    <a:cs typeface="Aparajita"/>
                                  </a:rPr>
                                </m:ctrlPr>
                              </m:sSubPr>
                              <m:e>
                                <m:bar>
                                  <m:barPr>
                                    <m:ctrlPr>
                                      <a:rPr lang="pl-PL" sz="1000" b="1" i="1" kern="120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/>
                                        <a:ea typeface="Cambria Math"/>
                                        <a:cs typeface="Aparajita"/>
                                      </a:rPr>
                                    </m:ctrlPr>
                                  </m:barPr>
                                  <m:e>
                                    <m:r>
                                      <a:rPr lang="pl-PL" sz="1000" b="1" i="1" kern="120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/>
                                        <a:ea typeface="Cambria Math"/>
                                        <a:cs typeface="Aparajita"/>
                                      </a:rPr>
                                      <m:t>𝒁</m:t>
                                    </m:r>
                                  </m:e>
                                </m:bar>
                              </m:e>
                              <m:sub>
                                <m:r>
                                  <a:rPr lang="pl-PL" sz="1000" b="1" i="1" kern="120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/>
                                    <a:ea typeface="Cambria Math"/>
                                    <a:cs typeface="Aparajita"/>
                                  </a:rPr>
                                  <m:t>𝟎</m:t>
                                </m:r>
                                <m:r>
                                  <a:rPr lang="pl-PL" sz="1000" b="1" i="1" kern="120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/>
                                    <a:ea typeface="Cambria Math"/>
                                    <a:cs typeface="Aparajita"/>
                                  </a:rPr>
                                  <m:t>𝑰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pl-PL" sz="1000" b="1" i="1" kern="120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/>
                                    <a:ea typeface="Cambria Math"/>
                                    <a:cs typeface="Aparajita"/>
                                  </a:rPr>
                                </m:ctrlPr>
                              </m:sSubPr>
                              <m:e>
                                <m:r>
                                  <a:rPr lang="pl-PL" sz="1000" b="1" i="1" kern="120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/>
                                    <a:ea typeface="Cambria Math"/>
                                    <a:cs typeface="Aparajita"/>
                                  </a:rPr>
                                  <m:t> </m:t>
                                </m:r>
                                <m:bar>
                                  <m:barPr>
                                    <m:ctrlPr>
                                      <a:rPr lang="pl-PL" sz="1000" b="1" i="1" kern="120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/>
                                        <a:ea typeface="Cambria Math"/>
                                        <a:cs typeface="Aparajita"/>
                                      </a:rPr>
                                    </m:ctrlPr>
                                  </m:barPr>
                                  <m:e>
                                    <m:r>
                                      <a:rPr lang="pl-PL" sz="1000" b="1" i="1" kern="120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/>
                                        <a:ea typeface="Cambria Math"/>
                                        <a:cs typeface="Aparajita"/>
                                      </a:rPr>
                                      <m:t>𝒁</m:t>
                                    </m:r>
                                  </m:e>
                                </m:bar>
                              </m:e>
                              <m:sub>
                                <m:r>
                                  <a:rPr lang="pl-PL" sz="1000" b="1" i="1" kern="120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/>
                                    <a:ea typeface="Cambria Math"/>
                                    <a:cs typeface="Aparajita"/>
                                  </a:rPr>
                                  <m:t>𝟎</m:t>
                                </m:r>
                                <m:r>
                                  <a:rPr lang="pl-PL" sz="1000" b="1" i="1" kern="120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/>
                                    <a:ea typeface="Cambria Math"/>
                                    <a:cs typeface="Aparajita"/>
                                  </a:rPr>
                                  <m:t>𝑰𝑰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pl-PL" sz="1000" b="1" i="1" kern="120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/>
                                    <a:ea typeface="Cambria Math"/>
                                    <a:cs typeface="Aparajita"/>
                                  </a:rPr>
                                </m:ctrlPr>
                              </m:sSubPr>
                              <m:e>
                                <m:bar>
                                  <m:barPr>
                                    <m:ctrlPr>
                                      <a:rPr lang="pl-PL" sz="1000" b="1" i="1" kern="120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/>
                                        <a:ea typeface="Cambria Math"/>
                                        <a:cs typeface="Aparajita"/>
                                      </a:rPr>
                                    </m:ctrlPr>
                                  </m:barPr>
                                  <m:e>
                                    <m:r>
                                      <a:rPr lang="pl-PL" sz="1000" b="1" i="1" kern="120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/>
                                        <a:ea typeface="Cambria Math"/>
                                        <a:cs typeface="Aparajita"/>
                                      </a:rPr>
                                      <m:t>𝒁</m:t>
                                    </m:r>
                                  </m:e>
                                </m:bar>
                              </m:e>
                              <m:sub>
                                <m:r>
                                  <a:rPr lang="pl-PL" sz="1000" b="1" i="1" kern="120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/>
                                    <a:ea typeface="Cambria Math"/>
                                    <a:cs typeface="Aparajita"/>
                                  </a:rPr>
                                  <m:t>𝐦</m:t>
                                </m:r>
                              </m:sub>
                            </m:sSub>
                          </m:den>
                        </m:f>
                      </m:oMath>
                    </m:oMathPara>
                  </a14:m>
                  <a:endParaRPr lang="pl-PL" sz="1000">
                    <a:effectLst/>
                    <a:latin typeface="Times New Roman"/>
                    <a:ea typeface="Times New Roman"/>
                  </a:endParaRPr>
                </a:p>
              </p:txBody>
            </p:sp>
          </mc:Choice>
          <mc:Fallback xmlns="">
            <p:sp>
              <p:nvSpPr>
                <p:cNvPr id="179" name="Text Box 6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flipH="1">
                  <a:off x="1435682" y="493060"/>
                  <a:ext cx="794280" cy="453696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pl-PL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80" name="Text Box 66"/>
            <p:cNvSpPr txBox="1">
              <a:spLocks noChangeArrowheads="1"/>
            </p:cNvSpPr>
            <p:nvPr/>
          </p:nvSpPr>
          <p:spPr bwMode="auto">
            <a:xfrm>
              <a:off x="535555" y="1701580"/>
              <a:ext cx="137862" cy="184685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Aft>
                  <a:spcPts val="1000"/>
                </a:spcAft>
              </a:pPr>
              <a:r>
                <a:rPr lang="pl-PL" sz="1200" b="1" i="1" kern="1200">
                  <a:solidFill>
                    <a:srgbClr val="FF0000"/>
                  </a:solidFill>
                  <a:effectLst/>
                  <a:latin typeface="Calibri"/>
                  <a:ea typeface="Times New Roman"/>
                  <a:cs typeface="Times New Roman"/>
                </a:rPr>
                <a:t>II</a:t>
              </a:r>
              <a:r>
                <a:rPr lang="pl-PL" sz="1200" b="1" i="1" kern="1200" baseline="30000">
                  <a:solidFill>
                    <a:srgbClr val="FF0000"/>
                  </a:solidFill>
                  <a:effectLst/>
                  <a:latin typeface="Calibri"/>
                  <a:ea typeface="Times New Roman"/>
                  <a:cs typeface="Times New Roman"/>
                </a:rPr>
                <a:t>p</a:t>
              </a:r>
              <a:endParaRPr lang="pl-PL" sz="1200" baseline="30000">
                <a:effectLst/>
                <a:latin typeface="Times New Roman"/>
                <a:ea typeface="Times New Roman"/>
              </a:endParaRPr>
            </a:p>
          </p:txBody>
        </p:sp>
        <p:cxnSp>
          <p:nvCxnSpPr>
            <p:cNvPr id="181" name="AutoShape 76"/>
            <p:cNvCxnSpPr>
              <a:cxnSpLocks noChangeShapeType="1"/>
            </p:cNvCxnSpPr>
            <p:nvPr/>
          </p:nvCxnSpPr>
          <p:spPr bwMode="auto">
            <a:xfrm flipV="1">
              <a:off x="1113182" y="1240404"/>
              <a:ext cx="504046" cy="8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2" name="AutoShape 76"/>
            <p:cNvCxnSpPr>
              <a:cxnSpLocks noChangeShapeType="1"/>
            </p:cNvCxnSpPr>
            <p:nvPr/>
          </p:nvCxnSpPr>
          <p:spPr bwMode="auto">
            <a:xfrm flipH="1">
              <a:off x="787179" y="1240404"/>
              <a:ext cx="324027" cy="576056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3" name="AutoShape 76"/>
            <p:cNvCxnSpPr>
              <a:cxnSpLocks noChangeShapeType="1"/>
            </p:cNvCxnSpPr>
            <p:nvPr/>
          </p:nvCxnSpPr>
          <p:spPr bwMode="auto">
            <a:xfrm>
              <a:off x="1152939" y="914400"/>
              <a:ext cx="467987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84" name="Elipsa 183"/>
            <p:cNvSpPr/>
            <p:nvPr/>
          </p:nvSpPr>
          <p:spPr>
            <a:xfrm rot="5400000">
              <a:off x="755374" y="1773141"/>
              <a:ext cx="71999" cy="71998"/>
            </a:xfrm>
            <a:prstGeom prst="ellipse">
              <a:avLst/>
            </a:prstGeom>
            <a:solidFill>
              <a:schemeClr val="tx1"/>
            </a:solidFill>
            <a:ln w="127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5" name="Text Box 66"/>
                <p:cNvSpPr txBox="1">
                  <a:spLocks noChangeArrowheads="1"/>
                </p:cNvSpPr>
                <p:nvPr/>
              </p:nvSpPr>
              <p:spPr bwMode="auto">
                <a:xfrm flipH="1">
                  <a:off x="1469519" y="1321236"/>
                  <a:ext cx="794280" cy="45369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1240B29-F687-4F45-9708-019B960494DF}">
                    <a14:hiddenLine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fontAlgn="base">
                    <a:spcAft>
                      <a:spcPts val="10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l-PL" sz="1000" b="1" i="1" kern="1200">
                                <a:solidFill>
                                  <a:srgbClr val="FF0000"/>
                                </a:solidFill>
                                <a:effectLst/>
                                <a:latin typeface="Cambria Math"/>
                                <a:ea typeface="Times New Roman"/>
                                <a:cs typeface="Aparajita"/>
                              </a:rPr>
                            </m:ctrlPr>
                          </m:sSubPr>
                          <m:e>
                            <m:bar>
                              <m:barPr>
                                <m:ctrlPr>
                                  <a:rPr lang="pl-PL" sz="1000" b="1" i="1" kern="120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  <a:cs typeface="Aparajita"/>
                                  </a:rPr>
                                </m:ctrlPr>
                              </m:barPr>
                              <m:e>
                                <m:r>
                                  <a:rPr lang="pl-PL" sz="1000" b="1" i="1" kern="120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  <a:cs typeface="Aparajita"/>
                                  </a:rPr>
                                  <m:t>𝒁</m:t>
                                </m:r>
                              </m:e>
                            </m:bar>
                          </m:e>
                          <m:sub>
                            <m:r>
                              <a:rPr lang="pl-PL" sz="1000" b="1" i="1" kern="1200">
                                <a:solidFill>
                                  <a:srgbClr val="FF0000"/>
                                </a:solidFill>
                                <a:effectLst/>
                                <a:latin typeface="Cambria Math"/>
                                <a:ea typeface="Times New Roman"/>
                                <a:cs typeface="Aparajita"/>
                              </a:rPr>
                              <m:t>𝒎</m:t>
                            </m:r>
                          </m:sub>
                        </m:sSub>
                        <m:r>
                          <a:rPr lang="pl-PL" sz="1000" b="1" i="1" kern="1200">
                            <a:solidFill>
                              <a:srgbClr val="FF0000"/>
                            </a:solidFill>
                            <a:effectLst/>
                            <a:latin typeface="Cambria Math"/>
                            <a:ea typeface="Times New Roman"/>
                            <a:cs typeface="Aparajita"/>
                          </a:rPr>
                          <m:t>−</m:t>
                        </m:r>
                        <m:f>
                          <m:fPr>
                            <m:ctrlPr>
                              <a:rPr lang="pl-PL" sz="1000" b="1" i="1" kern="1200">
                                <a:solidFill>
                                  <a:srgbClr val="FF0000"/>
                                </a:solidFill>
                                <a:effectLst/>
                                <a:latin typeface="Cambria Math"/>
                                <a:ea typeface="Times New Roman"/>
                                <a:cs typeface="Aparajita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pl-PL" sz="1000" b="1" i="1" kern="120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  <a:cs typeface="Aparajita"/>
                                  </a:rPr>
                                </m:ctrlPr>
                              </m:sSubPr>
                              <m:e>
                                <m:bar>
                                  <m:barPr>
                                    <m:ctrlPr>
                                      <a:rPr lang="pl-PL" sz="1000" b="1" i="1" kern="120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Aparajita"/>
                                      </a:rPr>
                                    </m:ctrlPr>
                                  </m:barPr>
                                  <m:e>
                                    <m:r>
                                      <a:rPr lang="pl-PL" sz="1000" b="1" i="1" kern="120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Aparajita"/>
                                      </a:rPr>
                                      <m:t>𝒁</m:t>
                                    </m:r>
                                  </m:e>
                                </m:bar>
                              </m:e>
                              <m:sub>
                                <m:r>
                                  <a:rPr lang="pl-PL" sz="1000" b="1" i="1" kern="120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  <a:cs typeface="Aparajita"/>
                                  </a:rPr>
                                  <m:t>𝟎</m:t>
                                </m:r>
                                <m:r>
                                  <a:rPr lang="pl-PL" sz="1000" b="1" i="1" kern="120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  <a:cs typeface="Aparajita"/>
                                  </a:rPr>
                                  <m:t>𝑰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pl-PL" sz="1000" b="1" i="1" kern="120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  <a:cs typeface="Aparajita"/>
                                  </a:rPr>
                                </m:ctrlPr>
                              </m:sSubPr>
                              <m:e>
                                <m:r>
                                  <a:rPr lang="pl-PL" sz="1000" b="1" i="1" kern="120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  <a:cs typeface="Aparajita"/>
                                  </a:rPr>
                                  <m:t> </m:t>
                                </m:r>
                                <m:bar>
                                  <m:barPr>
                                    <m:ctrlPr>
                                      <a:rPr lang="pl-PL" sz="1000" b="1" i="1" kern="120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Aparajita"/>
                                      </a:rPr>
                                    </m:ctrlPr>
                                  </m:barPr>
                                  <m:e>
                                    <m:r>
                                      <a:rPr lang="pl-PL" sz="1000" b="1" i="1" kern="120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Aparajita"/>
                                      </a:rPr>
                                      <m:t>𝒁</m:t>
                                    </m:r>
                                  </m:e>
                                </m:bar>
                              </m:e>
                              <m:sub>
                                <m:r>
                                  <a:rPr lang="pl-PL" sz="1000" b="1" i="1" kern="120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  <a:cs typeface="Aparajita"/>
                                  </a:rPr>
                                  <m:t>𝟎</m:t>
                                </m:r>
                                <m:r>
                                  <a:rPr lang="pl-PL" sz="1000" b="1" i="1" kern="120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  <a:cs typeface="Aparajita"/>
                                  </a:rPr>
                                  <m:t>𝑰𝑰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pl-PL" sz="1000" b="1" i="1" kern="120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  <a:cs typeface="Aparajita"/>
                                  </a:rPr>
                                </m:ctrlPr>
                              </m:sSubPr>
                              <m:e>
                                <m:bar>
                                  <m:barPr>
                                    <m:ctrlPr>
                                      <a:rPr lang="pl-PL" sz="1000" b="1" i="1" kern="120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Aparajita"/>
                                      </a:rPr>
                                    </m:ctrlPr>
                                  </m:barPr>
                                  <m:e>
                                    <m:r>
                                      <a:rPr lang="pl-PL" sz="1000" b="1" i="1" kern="120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Aparajita"/>
                                      </a:rPr>
                                      <m:t>𝒁</m:t>
                                    </m:r>
                                  </m:e>
                                </m:bar>
                              </m:e>
                              <m:sub>
                                <m:r>
                                  <a:rPr lang="pl-PL" sz="1000" b="1" i="1" kern="120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  <a:cs typeface="Aparajita"/>
                                  </a:rPr>
                                  <m:t>𝐦</m:t>
                                </m:r>
                              </m:sub>
                            </m:sSub>
                          </m:den>
                        </m:f>
                      </m:oMath>
                    </m:oMathPara>
                  </a14:m>
                  <a:endParaRPr lang="pl-PL" sz="1000">
                    <a:effectLst/>
                    <a:latin typeface="Times New Roman"/>
                    <a:ea typeface="Times New Roman"/>
                  </a:endParaRPr>
                </a:p>
              </p:txBody>
            </p:sp>
          </mc:Choice>
          <mc:Fallback xmlns="">
            <p:sp>
              <p:nvSpPr>
                <p:cNvPr id="185" name="Text Box 6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flipH="1">
                  <a:off x="1469519" y="1321236"/>
                  <a:ext cx="794280" cy="453696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pl-P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6" name="Text Box 66"/>
                <p:cNvSpPr txBox="1">
                  <a:spLocks noChangeArrowheads="1"/>
                </p:cNvSpPr>
                <p:nvPr/>
              </p:nvSpPr>
              <p:spPr bwMode="auto">
                <a:xfrm flipH="1">
                  <a:off x="1584841" y="-107686"/>
                  <a:ext cx="570944" cy="47832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1240B29-F687-4F45-9708-019B960494DF}">
                    <a14:hiddenLine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fontAlgn="base">
                    <a:spcAft>
                      <a:spcPts val="10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l-PL" sz="1000" b="1" i="1" kern="1200">
                                <a:solidFill>
                                  <a:srgbClr val="FF0000"/>
                                </a:solidFill>
                                <a:effectLst/>
                                <a:latin typeface="Cambria Math"/>
                                <a:ea typeface="Cambria Math"/>
                                <a:cs typeface="Aparajita"/>
                              </a:rPr>
                            </m:ctrlPr>
                          </m:sSubPr>
                          <m:e>
                            <m:bar>
                              <m:barPr>
                                <m:ctrlPr>
                                  <a:rPr lang="pl-PL" sz="1000" b="1" i="1" kern="120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/>
                                    <a:ea typeface="Cambria Math"/>
                                    <a:cs typeface="Aparajita"/>
                                  </a:rPr>
                                </m:ctrlPr>
                              </m:barPr>
                              <m:e>
                                <m:r>
                                  <a:rPr lang="pl-PL" sz="1000" b="1" i="1" kern="120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/>
                                    <a:ea typeface="Cambria Math"/>
                                    <a:cs typeface="Aparajita"/>
                                  </a:rPr>
                                  <m:t>𝒁</m:t>
                                </m:r>
                              </m:e>
                            </m:bar>
                          </m:e>
                          <m:sub>
                            <m:r>
                              <a:rPr lang="pl-PL" sz="1000" b="1" i="1" kern="1200">
                                <a:solidFill>
                                  <a:srgbClr val="FF0000"/>
                                </a:solidFill>
                                <a:effectLst/>
                                <a:latin typeface="Cambria Math"/>
                                <a:ea typeface="Cambria Math"/>
                                <a:cs typeface="Aparajita"/>
                              </a:rPr>
                              <m:t>𝟎</m:t>
                            </m:r>
                            <m:r>
                              <a:rPr lang="pl-PL" sz="1000" b="1" i="1" kern="1200">
                                <a:solidFill>
                                  <a:srgbClr val="FF0000"/>
                                </a:solidFill>
                                <a:effectLst/>
                                <a:latin typeface="Cambria Math"/>
                                <a:ea typeface="Cambria Math"/>
                                <a:cs typeface="Aparajita"/>
                              </a:rPr>
                              <m:t>𝑰</m:t>
                            </m:r>
                          </m:sub>
                        </m:sSub>
                        <m:r>
                          <a:rPr lang="pl-PL" sz="1000" b="1" i="1" kern="1200">
                            <a:solidFill>
                              <a:srgbClr val="FF0000"/>
                            </a:solidFill>
                            <a:effectLst/>
                            <a:latin typeface="Cambria Math"/>
                            <a:ea typeface="Cambria Math"/>
                            <a:cs typeface="Aparajita"/>
                          </a:rPr>
                          <m:t>−</m:t>
                        </m:r>
                        <m:f>
                          <m:fPr>
                            <m:ctrlPr>
                              <a:rPr lang="pl-PL" sz="1000" b="1" i="1" kern="1200">
                                <a:solidFill>
                                  <a:srgbClr val="FF0000"/>
                                </a:solidFill>
                                <a:effectLst/>
                                <a:latin typeface="Cambria Math"/>
                                <a:ea typeface="Cambria Math"/>
                                <a:cs typeface="Aparajita"/>
                              </a:rPr>
                            </m:ctrlPr>
                          </m:fPr>
                          <m:num>
                            <m:sSubSup>
                              <m:sSubSupPr>
                                <m:ctrlPr>
                                  <a:rPr lang="pl-PL" sz="1000" b="1" i="1" kern="120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/>
                                    <a:ea typeface="Cambria Math"/>
                                    <a:cs typeface="Times New Roman"/>
                                  </a:rPr>
                                </m:ctrlPr>
                              </m:sSubSupPr>
                              <m:e>
                                <m:r>
                                  <a:rPr lang="pl-PL" sz="1000" b="1" i="1" kern="120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/>
                                    <a:ea typeface="Cambria Math"/>
                                    <a:cs typeface="Times New Roman"/>
                                  </a:rPr>
                                  <m:t>𝒁</m:t>
                                </m:r>
                              </m:e>
                              <m:sub>
                                <m:r>
                                  <a:rPr lang="pl-PL" sz="1000" b="1" i="1" kern="120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/>
                                    <a:ea typeface="Cambria Math"/>
                                    <a:cs typeface="Times New Roman"/>
                                  </a:rPr>
                                  <m:t>𝒎</m:t>
                                </m:r>
                              </m:sub>
                              <m:sup>
                                <m:r>
                                  <a:rPr lang="pl-PL" sz="1000" b="1" i="1" kern="120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/>
                                    <a:ea typeface="Cambria Math"/>
                                    <a:cs typeface="Times New Roman"/>
                                  </a:rPr>
                                  <m:t>𝟐</m:t>
                                </m:r>
                              </m:sup>
                            </m:sSubSup>
                            <m:r>
                              <a:rPr lang="pl-PL" sz="1000" b="1" i="1" kern="1200">
                                <a:solidFill>
                                  <a:srgbClr val="FF0000"/>
                                </a:solidFill>
                                <a:effectLst/>
                                <a:latin typeface="Cambria Math"/>
                                <a:ea typeface="Cambria Math"/>
                                <a:cs typeface="Courier New"/>
                              </a:rPr>
                              <m:t> </m:t>
                            </m:r>
                          </m:num>
                          <m:den>
                            <m:sSub>
                              <m:sSubPr>
                                <m:ctrlPr>
                                  <a:rPr lang="pl-PL" sz="1000" b="1" i="1" kern="120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/>
                                    <a:ea typeface="Cambria Math"/>
                                    <a:cs typeface="Aparajita"/>
                                  </a:rPr>
                                </m:ctrlPr>
                              </m:sSubPr>
                              <m:e>
                                <m:bar>
                                  <m:barPr>
                                    <m:ctrlPr>
                                      <a:rPr lang="pl-PL" sz="1000" b="1" i="1" kern="120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/>
                                        <a:ea typeface="Cambria Math"/>
                                        <a:cs typeface="Aparajita"/>
                                      </a:rPr>
                                    </m:ctrlPr>
                                  </m:barPr>
                                  <m:e>
                                    <m:r>
                                      <a:rPr lang="pl-PL" sz="1000" b="1" i="1" kern="120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/>
                                        <a:ea typeface="Cambria Math"/>
                                        <a:cs typeface="Aparajita"/>
                                      </a:rPr>
                                      <m:t>𝒁</m:t>
                                    </m:r>
                                  </m:e>
                                </m:bar>
                              </m:e>
                              <m:sub>
                                <m:r>
                                  <a:rPr lang="pl-PL" sz="1000" b="1" i="1" kern="120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/>
                                    <a:ea typeface="Cambria Math"/>
                                    <a:cs typeface="Aparajita"/>
                                  </a:rPr>
                                  <m:t>𝟎</m:t>
                                </m:r>
                                <m:r>
                                  <a:rPr lang="pl-PL" sz="1000" b="1" i="1" kern="120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/>
                                    <a:ea typeface="Cambria Math"/>
                                    <a:cs typeface="Aparajita"/>
                                  </a:rPr>
                                  <m:t>𝑰</m:t>
                                </m:r>
                              </m:sub>
                            </m:sSub>
                          </m:den>
                        </m:f>
                      </m:oMath>
                    </m:oMathPara>
                  </a14:m>
                  <a:endParaRPr lang="pl-PL" sz="1000">
                    <a:effectLst/>
                    <a:latin typeface="Times New Roman"/>
                    <a:ea typeface="Times New Roman"/>
                  </a:endParaRPr>
                </a:p>
              </p:txBody>
            </p:sp>
          </mc:Choice>
          <mc:Fallback xmlns="">
            <p:sp>
              <p:nvSpPr>
                <p:cNvPr id="186" name="Text Box 6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flipH="1">
                  <a:off x="1584841" y="-107686"/>
                  <a:ext cx="570944" cy="478320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pl-P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7" name="Text Box 66"/>
                <p:cNvSpPr txBox="1">
                  <a:spLocks noChangeArrowheads="1"/>
                </p:cNvSpPr>
                <p:nvPr/>
              </p:nvSpPr>
              <p:spPr bwMode="auto">
                <a:xfrm flipH="1">
                  <a:off x="1543697" y="1892411"/>
                  <a:ext cx="631859" cy="47832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1240B29-F687-4F45-9708-019B960494DF}">
                    <a14:hiddenLine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fontAlgn="base">
                    <a:spcAft>
                      <a:spcPts val="10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l-PL" sz="1000" b="1" i="1" kern="1200">
                                <a:solidFill>
                                  <a:srgbClr val="FF0000"/>
                                </a:solidFill>
                                <a:effectLst/>
                                <a:latin typeface="Cambria Math"/>
                                <a:ea typeface="Times New Roman"/>
                                <a:cs typeface="Aparajita"/>
                              </a:rPr>
                            </m:ctrlPr>
                          </m:sSubPr>
                          <m:e>
                            <m:bar>
                              <m:barPr>
                                <m:ctrlPr>
                                  <a:rPr lang="pl-PL" sz="1000" b="1" i="1" kern="120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  <a:cs typeface="Aparajita"/>
                                  </a:rPr>
                                </m:ctrlPr>
                              </m:barPr>
                              <m:e>
                                <m:r>
                                  <a:rPr lang="pl-PL" sz="1000" b="1" i="1" kern="120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  <a:cs typeface="Aparajita"/>
                                  </a:rPr>
                                  <m:t>𝒁</m:t>
                                </m:r>
                              </m:e>
                            </m:bar>
                          </m:e>
                          <m:sub>
                            <m:r>
                              <a:rPr lang="pl-PL" sz="1000" b="1" i="1" kern="1200">
                                <a:solidFill>
                                  <a:srgbClr val="FF0000"/>
                                </a:solidFill>
                                <a:effectLst/>
                                <a:latin typeface="Cambria Math"/>
                                <a:ea typeface="Times New Roman"/>
                                <a:cs typeface="Aparajita"/>
                              </a:rPr>
                              <m:t>𝟎</m:t>
                            </m:r>
                            <m:r>
                              <a:rPr lang="pl-PL" sz="1000" b="1" i="1" kern="1200">
                                <a:solidFill>
                                  <a:srgbClr val="FF0000"/>
                                </a:solidFill>
                                <a:effectLst/>
                                <a:latin typeface="Cambria Math"/>
                                <a:ea typeface="Times New Roman"/>
                                <a:cs typeface="Aparajita"/>
                              </a:rPr>
                              <m:t>𝑰𝑰</m:t>
                            </m:r>
                          </m:sub>
                        </m:sSub>
                        <m:r>
                          <a:rPr lang="pl-PL" sz="1000" b="1" i="1" kern="1200">
                            <a:solidFill>
                              <a:srgbClr val="FF0000"/>
                            </a:solidFill>
                            <a:effectLst/>
                            <a:latin typeface="Cambria Math"/>
                            <a:ea typeface="Times New Roman"/>
                            <a:cs typeface="Aparajita"/>
                          </a:rPr>
                          <m:t>−</m:t>
                        </m:r>
                        <m:f>
                          <m:fPr>
                            <m:ctrlPr>
                              <a:rPr lang="pl-PL" sz="1000" b="1" i="1" kern="1200">
                                <a:solidFill>
                                  <a:srgbClr val="FF0000"/>
                                </a:solidFill>
                                <a:effectLst/>
                                <a:latin typeface="Cambria Math"/>
                                <a:ea typeface="Times New Roman"/>
                                <a:cs typeface="Aparajita"/>
                              </a:rPr>
                            </m:ctrlPr>
                          </m:fPr>
                          <m:num>
                            <m:sSubSup>
                              <m:sSubSupPr>
                                <m:ctrlPr>
                                  <a:rPr lang="pl-PL" sz="1000" b="1" i="1" kern="120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</m:ctrlPr>
                              </m:sSubSupPr>
                              <m:e>
                                <m:r>
                                  <a:rPr lang="pl-PL" sz="1000" b="1" i="1" kern="120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𝒁</m:t>
                                </m:r>
                              </m:e>
                              <m:sub>
                                <m:r>
                                  <a:rPr lang="pl-PL" sz="1000" b="1" i="1" kern="120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𝒎</m:t>
                                </m:r>
                              </m:sub>
                              <m:sup>
                                <m:r>
                                  <a:rPr lang="pl-PL" sz="1000" b="1" i="1" kern="120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𝟐</m:t>
                                </m:r>
                              </m:sup>
                            </m:sSubSup>
                            <m:r>
                              <a:rPr lang="pl-PL" sz="1000" b="1" i="1" kern="1200">
                                <a:solidFill>
                                  <a:srgbClr val="FF0000"/>
                                </a:solidFill>
                                <a:effectLst/>
                                <a:latin typeface="Cambria Math"/>
                                <a:ea typeface="Times New Roman"/>
                              </a:rPr>
                              <m:t> </m:t>
                            </m:r>
                          </m:num>
                          <m:den>
                            <m:sSub>
                              <m:sSubPr>
                                <m:ctrlPr>
                                  <a:rPr lang="pl-PL" sz="1000" b="1" i="1" kern="120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  <a:cs typeface="Aparajita"/>
                                  </a:rPr>
                                </m:ctrlPr>
                              </m:sSubPr>
                              <m:e>
                                <m:bar>
                                  <m:barPr>
                                    <m:ctrlPr>
                                      <a:rPr lang="pl-PL" sz="1000" b="1" i="1" kern="120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Aparajita"/>
                                      </a:rPr>
                                    </m:ctrlPr>
                                  </m:barPr>
                                  <m:e>
                                    <m:r>
                                      <a:rPr lang="pl-PL" sz="1000" b="1" i="1" kern="120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Aparajita"/>
                                      </a:rPr>
                                      <m:t>𝒁</m:t>
                                    </m:r>
                                  </m:e>
                                </m:bar>
                              </m:e>
                              <m:sub>
                                <m:r>
                                  <a:rPr lang="pl-PL" sz="1000" b="1" i="1" kern="120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  <a:cs typeface="Aparajita"/>
                                  </a:rPr>
                                  <m:t>𝟎</m:t>
                                </m:r>
                                <m:r>
                                  <a:rPr lang="pl-PL" sz="1000" b="1" i="1" kern="120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  <a:cs typeface="Aparajita"/>
                                  </a:rPr>
                                  <m:t>𝑰𝑰</m:t>
                                </m:r>
                              </m:sub>
                            </m:sSub>
                          </m:den>
                        </m:f>
                      </m:oMath>
                    </m:oMathPara>
                  </a14:m>
                  <a:endParaRPr lang="pl-PL" sz="1000">
                    <a:effectLst/>
                    <a:latin typeface="Times New Roman"/>
                    <a:ea typeface="Times New Roman"/>
                  </a:endParaRPr>
                </a:p>
              </p:txBody>
            </p:sp>
          </mc:Choice>
          <mc:Fallback xmlns="">
            <p:sp>
              <p:nvSpPr>
                <p:cNvPr id="187" name="Text Box 6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flipH="1">
                  <a:off x="1543697" y="1892411"/>
                  <a:ext cx="631859" cy="478320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pl-PL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88" name="Ziemia"/>
            <p:cNvGrpSpPr/>
            <p:nvPr/>
          </p:nvGrpSpPr>
          <p:grpSpPr>
            <a:xfrm>
              <a:off x="755374" y="2353621"/>
              <a:ext cx="2195939" cy="357510"/>
              <a:chOff x="648072" y="2448598"/>
              <a:chExt cx="2196000" cy="357510"/>
            </a:xfrm>
          </p:grpSpPr>
          <p:cxnSp>
            <p:nvCxnSpPr>
              <p:cNvPr id="220" name="AutoShape 78"/>
              <p:cNvCxnSpPr>
                <a:cxnSpLocks noChangeShapeType="1"/>
              </p:cNvCxnSpPr>
              <p:nvPr/>
            </p:nvCxnSpPr>
            <p:spPr bwMode="auto">
              <a:xfrm>
                <a:off x="648072" y="2700300"/>
                <a:ext cx="2196000" cy="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21" name="Text Box 66"/>
              <p:cNvSpPr txBox="1">
                <a:spLocks noChangeArrowheads="1"/>
              </p:cNvSpPr>
              <p:nvPr/>
            </p:nvSpPr>
            <p:spPr bwMode="auto">
              <a:xfrm>
                <a:off x="1682192" y="2448598"/>
                <a:ext cx="202322" cy="357510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/>
              <a:p>
                <a:pPr fontAlgn="base">
                  <a:spcAft>
                    <a:spcPts val="1000"/>
                  </a:spcAft>
                </a:pPr>
                <a:r>
                  <a:rPr lang="pl-PL" sz="1200" i="1" kern="1200">
                    <a:solidFill>
                      <a:srgbClr val="000000"/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n</a:t>
                </a:r>
                <a:r>
                  <a:rPr lang="pl-PL" sz="1200" i="1" kern="1200" baseline="-25000">
                    <a:solidFill>
                      <a:srgbClr val="000000"/>
                    </a:solidFill>
                    <a:effectLst/>
                    <a:latin typeface="Calibri"/>
                    <a:ea typeface="Times New Roman"/>
                    <a:cs typeface="Times New Roman"/>
                  </a:rPr>
                  <a:t>0</a:t>
                </a:r>
                <a:endParaRPr lang="pl-PL" sz="1200">
                  <a:effectLst/>
                  <a:latin typeface="Times New Roman"/>
                  <a:ea typeface="Times New Roman"/>
                </a:endParaRPr>
              </a:p>
            </p:txBody>
          </p:sp>
        </p:grpSp>
        <p:sp>
          <p:nvSpPr>
            <p:cNvPr id="189" name="Text Box 66"/>
            <p:cNvSpPr txBox="1">
              <a:spLocks noChangeArrowheads="1"/>
            </p:cNvSpPr>
            <p:nvPr/>
          </p:nvSpPr>
          <p:spPr bwMode="auto">
            <a:xfrm>
              <a:off x="612250" y="262393"/>
              <a:ext cx="94615" cy="313055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Aft>
                  <a:spcPts val="1000"/>
                </a:spcAft>
              </a:pPr>
              <a:r>
                <a:rPr lang="pl-PL" sz="1200" b="1" i="1" kern="1200">
                  <a:solidFill>
                    <a:srgbClr val="FF0000"/>
                  </a:solidFill>
                  <a:effectLst/>
                  <a:latin typeface="Calibri"/>
                  <a:ea typeface="Times New Roman"/>
                  <a:cs typeface="Times New Roman"/>
                </a:rPr>
                <a:t>I</a:t>
              </a:r>
              <a:r>
                <a:rPr lang="pl-PL" sz="1200" b="1" i="1" kern="1200" baseline="30000">
                  <a:solidFill>
                    <a:srgbClr val="FF0000"/>
                  </a:solidFill>
                  <a:effectLst/>
                  <a:latin typeface="Calibri"/>
                  <a:ea typeface="Times New Roman"/>
                  <a:cs typeface="Times New Roman"/>
                </a:rPr>
                <a:t>p</a:t>
              </a:r>
              <a:endParaRPr lang="pl-PL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190" name="Text Box 66"/>
            <p:cNvSpPr txBox="1">
              <a:spLocks noChangeArrowheads="1"/>
            </p:cNvSpPr>
            <p:nvPr/>
          </p:nvSpPr>
          <p:spPr bwMode="auto">
            <a:xfrm>
              <a:off x="3045349" y="262393"/>
              <a:ext cx="89536" cy="313055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Aft>
                  <a:spcPts val="1000"/>
                </a:spcAft>
              </a:pPr>
              <a:r>
                <a:rPr lang="pl-PL" sz="1200" b="1" i="1" kern="1200">
                  <a:solidFill>
                    <a:srgbClr val="FF0000"/>
                  </a:solidFill>
                  <a:effectLst/>
                  <a:latin typeface="Calibri"/>
                  <a:ea typeface="Times New Roman"/>
                  <a:cs typeface="Times New Roman"/>
                </a:rPr>
                <a:t>I</a:t>
              </a:r>
              <a:r>
                <a:rPr lang="pl-PL" sz="1200" b="1" i="1" kern="1200" baseline="30000">
                  <a:solidFill>
                    <a:srgbClr val="FF0000"/>
                  </a:solidFill>
                  <a:effectLst/>
                  <a:latin typeface="Calibri"/>
                  <a:ea typeface="Times New Roman"/>
                  <a:cs typeface="Times New Roman"/>
                </a:rPr>
                <a:t>k</a:t>
              </a:r>
              <a:endParaRPr lang="pl-PL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191" name="Text Box 66"/>
            <p:cNvSpPr txBox="1">
              <a:spLocks noChangeArrowheads="1"/>
            </p:cNvSpPr>
            <p:nvPr/>
          </p:nvSpPr>
          <p:spPr bwMode="auto">
            <a:xfrm>
              <a:off x="3021495" y="1701580"/>
              <a:ext cx="130175" cy="313055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Aft>
                  <a:spcPts val="1000"/>
                </a:spcAft>
              </a:pPr>
              <a:r>
                <a:rPr lang="pl-PL" sz="1200" b="1" i="1" kern="1200">
                  <a:solidFill>
                    <a:srgbClr val="FF0000"/>
                  </a:solidFill>
                  <a:effectLst/>
                  <a:latin typeface="Calibri"/>
                  <a:ea typeface="Times New Roman"/>
                  <a:cs typeface="Times New Roman"/>
                </a:rPr>
                <a:t>II</a:t>
              </a:r>
              <a:r>
                <a:rPr lang="pl-PL" sz="1200" b="1" i="1" kern="1200" baseline="30000">
                  <a:solidFill>
                    <a:srgbClr val="FF0000"/>
                  </a:solidFill>
                  <a:effectLst/>
                  <a:latin typeface="Calibri"/>
                  <a:ea typeface="Times New Roman"/>
                  <a:cs typeface="Times New Roman"/>
                </a:rPr>
                <a:t>k</a:t>
              </a:r>
              <a:endParaRPr lang="pl-PL" sz="1200">
                <a:effectLst/>
                <a:latin typeface="Times New Roman"/>
                <a:ea typeface="Times New Roman"/>
              </a:endParaRPr>
            </a:p>
          </p:txBody>
        </p:sp>
        <p:grpSp>
          <p:nvGrpSpPr>
            <p:cNvPr id="192" name="Grupa 191"/>
            <p:cNvGrpSpPr/>
            <p:nvPr/>
          </p:nvGrpSpPr>
          <p:grpSpPr>
            <a:xfrm>
              <a:off x="787179" y="302150"/>
              <a:ext cx="2160088" cy="143998"/>
              <a:chOff x="684076" y="396060"/>
              <a:chExt cx="2160148" cy="144000"/>
            </a:xfrm>
          </p:grpSpPr>
          <p:sp>
            <p:nvSpPr>
              <p:cNvPr id="217" name="Rectangle 75"/>
              <p:cNvSpPr>
                <a:spLocks noChangeArrowheads="1"/>
              </p:cNvSpPr>
              <p:nvPr/>
            </p:nvSpPr>
            <p:spPr bwMode="auto">
              <a:xfrm>
                <a:off x="1512168" y="396060"/>
                <a:ext cx="504000" cy="144000"/>
              </a:xfrm>
              <a:prstGeom prst="rect">
                <a:avLst/>
              </a:prstGeom>
              <a:noFill/>
              <a:ln w="19050" algn="ctr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cxnSp>
            <p:nvCxnSpPr>
              <p:cNvPr id="218" name="AutoShape 76"/>
              <p:cNvCxnSpPr>
                <a:cxnSpLocks noChangeShapeType="1"/>
              </p:cNvCxnSpPr>
              <p:nvPr/>
            </p:nvCxnSpPr>
            <p:spPr bwMode="auto">
              <a:xfrm>
                <a:off x="2016224" y="468068"/>
                <a:ext cx="828000" cy="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19" name="AutoShape 76"/>
              <p:cNvCxnSpPr>
                <a:cxnSpLocks noChangeShapeType="1"/>
              </p:cNvCxnSpPr>
              <p:nvPr/>
            </p:nvCxnSpPr>
            <p:spPr bwMode="auto">
              <a:xfrm>
                <a:off x="684076" y="468068"/>
                <a:ext cx="828000" cy="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193" name="Grupa 192"/>
            <p:cNvGrpSpPr/>
            <p:nvPr/>
          </p:nvGrpSpPr>
          <p:grpSpPr>
            <a:xfrm>
              <a:off x="787179" y="1741336"/>
              <a:ext cx="2160088" cy="143998"/>
              <a:chOff x="684076" y="1836220"/>
              <a:chExt cx="2160148" cy="144000"/>
            </a:xfrm>
          </p:grpSpPr>
          <p:sp>
            <p:nvSpPr>
              <p:cNvPr id="214" name="Rectangle 75"/>
              <p:cNvSpPr>
                <a:spLocks noChangeArrowheads="1"/>
              </p:cNvSpPr>
              <p:nvPr/>
            </p:nvSpPr>
            <p:spPr bwMode="auto">
              <a:xfrm>
                <a:off x="1512168" y="1836220"/>
                <a:ext cx="504000" cy="144000"/>
              </a:xfrm>
              <a:prstGeom prst="rect">
                <a:avLst/>
              </a:prstGeom>
              <a:noFill/>
              <a:ln w="19050" algn="ctr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cxnSp>
            <p:nvCxnSpPr>
              <p:cNvPr id="215" name="AutoShape 76"/>
              <p:cNvCxnSpPr>
                <a:cxnSpLocks noChangeShapeType="1"/>
              </p:cNvCxnSpPr>
              <p:nvPr/>
            </p:nvCxnSpPr>
            <p:spPr bwMode="auto">
              <a:xfrm>
                <a:off x="2016224" y="1908228"/>
                <a:ext cx="828000" cy="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16" name="AutoShape 76"/>
              <p:cNvCxnSpPr>
                <a:cxnSpLocks noChangeShapeType="1"/>
              </p:cNvCxnSpPr>
              <p:nvPr/>
            </p:nvCxnSpPr>
            <p:spPr bwMode="auto">
              <a:xfrm>
                <a:off x="684076" y="1908228"/>
                <a:ext cx="828000" cy="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194" name="Grupa 193"/>
            <p:cNvGrpSpPr/>
            <p:nvPr/>
          </p:nvGrpSpPr>
          <p:grpSpPr>
            <a:xfrm rot="5400000">
              <a:off x="67588" y="1021742"/>
              <a:ext cx="1440099" cy="143996"/>
              <a:chOff x="-35992" y="1116192"/>
              <a:chExt cx="1440120" cy="144000"/>
            </a:xfrm>
          </p:grpSpPr>
          <p:sp>
            <p:nvSpPr>
              <p:cNvPr id="211" name="Rectangle 75"/>
              <p:cNvSpPr>
                <a:spLocks noChangeArrowheads="1"/>
              </p:cNvSpPr>
              <p:nvPr/>
            </p:nvSpPr>
            <p:spPr bwMode="auto">
              <a:xfrm>
                <a:off x="432072" y="1116192"/>
                <a:ext cx="504000" cy="144000"/>
              </a:xfrm>
              <a:prstGeom prst="rect">
                <a:avLst/>
              </a:prstGeom>
              <a:noFill/>
              <a:ln w="19050" algn="ctr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cxnSp>
            <p:nvCxnSpPr>
              <p:cNvPr id="212" name="AutoShape 76"/>
              <p:cNvCxnSpPr>
                <a:cxnSpLocks noChangeShapeType="1"/>
              </p:cNvCxnSpPr>
              <p:nvPr/>
            </p:nvCxnSpPr>
            <p:spPr bwMode="auto">
              <a:xfrm>
                <a:off x="936128" y="1188200"/>
                <a:ext cx="468000" cy="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13" name="AutoShape 76"/>
              <p:cNvCxnSpPr>
                <a:cxnSpLocks noChangeShapeType="1"/>
              </p:cNvCxnSpPr>
              <p:nvPr/>
            </p:nvCxnSpPr>
            <p:spPr bwMode="auto">
              <a:xfrm>
                <a:off x="-35992" y="1188200"/>
                <a:ext cx="468000" cy="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195" name="Grupa 194"/>
            <p:cNvGrpSpPr/>
            <p:nvPr/>
          </p:nvGrpSpPr>
          <p:grpSpPr>
            <a:xfrm rot="5400000">
              <a:off x="2230343" y="1021741"/>
              <a:ext cx="1440099" cy="143996"/>
              <a:chOff x="2124264" y="1116112"/>
              <a:chExt cx="1440120" cy="144000"/>
            </a:xfrm>
          </p:grpSpPr>
          <p:sp>
            <p:nvSpPr>
              <p:cNvPr id="208" name="Rectangle 75"/>
              <p:cNvSpPr>
                <a:spLocks noChangeArrowheads="1"/>
              </p:cNvSpPr>
              <p:nvPr/>
            </p:nvSpPr>
            <p:spPr bwMode="auto">
              <a:xfrm>
                <a:off x="2592328" y="1116112"/>
                <a:ext cx="504000" cy="144000"/>
              </a:xfrm>
              <a:prstGeom prst="rect">
                <a:avLst/>
              </a:prstGeom>
              <a:noFill/>
              <a:ln w="19050" algn="ctr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cxnSp>
            <p:nvCxnSpPr>
              <p:cNvPr id="209" name="AutoShape 76"/>
              <p:cNvCxnSpPr>
                <a:cxnSpLocks noChangeShapeType="1"/>
              </p:cNvCxnSpPr>
              <p:nvPr/>
            </p:nvCxnSpPr>
            <p:spPr bwMode="auto">
              <a:xfrm>
                <a:off x="3096384" y="1188120"/>
                <a:ext cx="468000" cy="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10" name="AutoShape 76"/>
              <p:cNvCxnSpPr>
                <a:cxnSpLocks noChangeShapeType="1"/>
              </p:cNvCxnSpPr>
              <p:nvPr/>
            </p:nvCxnSpPr>
            <p:spPr bwMode="auto">
              <a:xfrm>
                <a:off x="2124264" y="1188120"/>
                <a:ext cx="468000" cy="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196" name="Rectangle 75"/>
            <p:cNvSpPr>
              <a:spLocks noChangeArrowheads="1"/>
            </p:cNvSpPr>
            <p:nvPr/>
          </p:nvSpPr>
          <p:spPr bwMode="auto">
            <a:xfrm>
              <a:off x="1614115" y="842839"/>
              <a:ext cx="503986" cy="143998"/>
            </a:xfrm>
            <a:prstGeom prst="rect">
              <a:avLst/>
            </a:prstGeom>
            <a:noFill/>
            <a:ln w="19050" algn="ctr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197" name="Rectangle 75"/>
            <p:cNvSpPr>
              <a:spLocks noChangeArrowheads="1"/>
            </p:cNvSpPr>
            <p:nvPr/>
          </p:nvSpPr>
          <p:spPr bwMode="auto">
            <a:xfrm>
              <a:off x="1614115" y="1160891"/>
              <a:ext cx="503986" cy="143998"/>
            </a:xfrm>
            <a:prstGeom prst="rect">
              <a:avLst/>
            </a:prstGeom>
            <a:noFill/>
            <a:ln w="19050" algn="ctr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cxnSp>
          <p:nvCxnSpPr>
            <p:cNvPr id="198" name="AutoShape 76"/>
            <p:cNvCxnSpPr>
              <a:cxnSpLocks noChangeShapeType="1"/>
            </p:cNvCxnSpPr>
            <p:nvPr/>
          </p:nvCxnSpPr>
          <p:spPr bwMode="auto">
            <a:xfrm>
              <a:off x="2122998" y="914400"/>
              <a:ext cx="359990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9" name="AutoShape 76"/>
            <p:cNvCxnSpPr>
              <a:cxnSpLocks noChangeShapeType="1"/>
            </p:cNvCxnSpPr>
            <p:nvPr/>
          </p:nvCxnSpPr>
          <p:spPr bwMode="auto">
            <a:xfrm>
              <a:off x="2480807" y="914400"/>
              <a:ext cx="468039" cy="900087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0" name="AutoShape 76"/>
            <p:cNvCxnSpPr>
              <a:cxnSpLocks noChangeShapeType="1"/>
            </p:cNvCxnSpPr>
            <p:nvPr/>
          </p:nvCxnSpPr>
          <p:spPr bwMode="auto">
            <a:xfrm flipV="1">
              <a:off x="2122998" y="1240404"/>
              <a:ext cx="395989" cy="8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1" name="AutoShape 76"/>
            <p:cNvCxnSpPr>
              <a:cxnSpLocks noChangeShapeType="1"/>
            </p:cNvCxnSpPr>
            <p:nvPr/>
          </p:nvCxnSpPr>
          <p:spPr bwMode="auto">
            <a:xfrm flipV="1">
              <a:off x="2520563" y="373712"/>
              <a:ext cx="432036" cy="864084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2" name="AutoShape 76"/>
            <p:cNvCxnSpPr>
              <a:cxnSpLocks noChangeShapeType="1"/>
            </p:cNvCxnSpPr>
            <p:nvPr/>
          </p:nvCxnSpPr>
          <p:spPr bwMode="auto">
            <a:xfrm flipH="1" flipV="1">
              <a:off x="787179" y="373712"/>
              <a:ext cx="360030" cy="540052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03" name="Elipsa 202"/>
            <p:cNvSpPr/>
            <p:nvPr/>
          </p:nvSpPr>
          <p:spPr>
            <a:xfrm rot="5400000">
              <a:off x="755374" y="333955"/>
              <a:ext cx="71999" cy="71998"/>
            </a:xfrm>
            <a:prstGeom prst="ellipse">
              <a:avLst/>
            </a:prstGeom>
            <a:solidFill>
              <a:schemeClr val="tx1"/>
            </a:solidFill>
            <a:ln w="127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04" name="Elipsa 203"/>
            <p:cNvSpPr/>
            <p:nvPr/>
          </p:nvSpPr>
          <p:spPr>
            <a:xfrm rot="5400000">
              <a:off x="2910177" y="333955"/>
              <a:ext cx="71999" cy="71998"/>
            </a:xfrm>
            <a:prstGeom prst="ellipse">
              <a:avLst/>
            </a:prstGeom>
            <a:solidFill>
              <a:schemeClr val="tx1"/>
            </a:solidFill>
            <a:ln w="127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05" name="Elipsa 204"/>
            <p:cNvSpPr/>
            <p:nvPr/>
          </p:nvSpPr>
          <p:spPr>
            <a:xfrm rot="5400000">
              <a:off x="2910177" y="1773141"/>
              <a:ext cx="71999" cy="71998"/>
            </a:xfrm>
            <a:prstGeom prst="ellipse">
              <a:avLst/>
            </a:prstGeom>
            <a:solidFill>
              <a:schemeClr val="tx1"/>
            </a:solidFill>
            <a:ln w="127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6" name="Text Box 66"/>
                <p:cNvSpPr txBox="1">
                  <a:spLocks noChangeArrowheads="1"/>
                </p:cNvSpPr>
                <p:nvPr/>
              </p:nvSpPr>
              <p:spPr bwMode="auto">
                <a:xfrm flipH="1">
                  <a:off x="-76532" y="858741"/>
                  <a:ext cx="749780" cy="45369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1240B29-F687-4F45-9708-019B960494DF}">
                    <a14:hiddenLine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fontAlgn="base">
                    <a:spcAft>
                      <a:spcPts val="10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pl-PL" sz="1000" b="1" i="1" kern="1200">
                                <a:solidFill>
                                  <a:srgbClr val="FF0000"/>
                                </a:solidFill>
                                <a:effectLst/>
                                <a:latin typeface="Cambria Math"/>
                                <a:ea typeface="Cambria Math"/>
                                <a:cs typeface="Aparajita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pl-PL" sz="1000" b="1" i="1" kern="120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/>
                                    <a:ea typeface="Cambria Math"/>
                                    <a:cs typeface="Aparajita"/>
                                  </a:rPr>
                                </m:ctrlPr>
                              </m:sSubPr>
                              <m:e>
                                <m:bar>
                                  <m:barPr>
                                    <m:ctrlPr>
                                      <a:rPr lang="pl-PL" sz="1000" b="1" i="1" kern="120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/>
                                        <a:ea typeface="Cambria Math"/>
                                        <a:cs typeface="Aparajita"/>
                                      </a:rPr>
                                    </m:ctrlPr>
                                  </m:barPr>
                                  <m:e>
                                    <m:r>
                                      <a:rPr lang="pl-PL" sz="1000" b="1" i="1" kern="120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/>
                                        <a:ea typeface="Cambria Math"/>
                                        <a:cs typeface="Aparajita"/>
                                      </a:rPr>
                                      <m:t>𝒁</m:t>
                                    </m:r>
                                  </m:e>
                                </m:bar>
                              </m:e>
                              <m:sub>
                                <m:r>
                                  <a:rPr lang="pl-PL" sz="1000" b="1" i="1" kern="120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/>
                                    <a:ea typeface="Cambria Math"/>
                                    <a:cs typeface="Aparajita"/>
                                  </a:rPr>
                                  <m:t>𝟎</m:t>
                                </m:r>
                                <m:r>
                                  <a:rPr lang="pl-PL" sz="1000" b="1" i="1" kern="120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/>
                                    <a:ea typeface="Cambria Math"/>
                                    <a:cs typeface="Aparajita"/>
                                  </a:rPr>
                                  <m:t>𝑰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pl-PL" sz="1000" b="1" i="1" kern="120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/>
                                    <a:ea typeface="Cambria Math"/>
                                    <a:cs typeface="Aparajita"/>
                                  </a:rPr>
                                </m:ctrlPr>
                              </m:sSubPr>
                              <m:e>
                                <m:r>
                                  <a:rPr lang="pl-PL" sz="1000" b="1" i="1" kern="120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/>
                                    <a:ea typeface="Cambria Math"/>
                                    <a:cs typeface="Aparajita"/>
                                  </a:rPr>
                                  <m:t> </m:t>
                                </m:r>
                                <m:bar>
                                  <m:barPr>
                                    <m:ctrlPr>
                                      <a:rPr lang="pl-PL" sz="1000" b="1" i="1" kern="120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/>
                                        <a:ea typeface="Cambria Math"/>
                                        <a:cs typeface="Aparajita"/>
                                      </a:rPr>
                                    </m:ctrlPr>
                                  </m:barPr>
                                  <m:e>
                                    <m:r>
                                      <a:rPr lang="pl-PL" sz="1000" b="1" i="1" kern="120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/>
                                        <a:ea typeface="Cambria Math"/>
                                        <a:cs typeface="Aparajita"/>
                                      </a:rPr>
                                      <m:t>𝒁</m:t>
                                    </m:r>
                                  </m:e>
                                </m:bar>
                              </m:e>
                              <m:sub>
                                <m:r>
                                  <a:rPr lang="pl-PL" sz="1000" b="1" i="1" kern="120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/>
                                    <a:ea typeface="Cambria Math"/>
                                    <a:cs typeface="Aparajita"/>
                                  </a:rPr>
                                  <m:t>𝟎</m:t>
                                </m:r>
                                <m:r>
                                  <a:rPr lang="pl-PL" sz="1000" b="1" i="1" kern="120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/>
                                    <a:ea typeface="Cambria Math"/>
                                    <a:cs typeface="Aparajita"/>
                                  </a:rPr>
                                  <m:t>𝑰𝑰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pl-PL" sz="1000" b="1" i="1" kern="120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/>
                                    <a:ea typeface="Cambria Math"/>
                                    <a:cs typeface="Aparajita"/>
                                  </a:rPr>
                                </m:ctrlPr>
                              </m:sSubPr>
                              <m:e>
                                <m:bar>
                                  <m:barPr>
                                    <m:ctrlPr>
                                      <a:rPr lang="pl-PL" sz="1000" b="1" i="1" kern="120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/>
                                        <a:ea typeface="Cambria Math"/>
                                        <a:cs typeface="Aparajita"/>
                                      </a:rPr>
                                    </m:ctrlPr>
                                  </m:barPr>
                                  <m:e>
                                    <m:r>
                                      <a:rPr lang="pl-PL" sz="1000" b="1" i="1" kern="120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/>
                                        <a:ea typeface="Cambria Math"/>
                                        <a:cs typeface="Aparajita"/>
                                      </a:rPr>
                                      <m:t>𝒁</m:t>
                                    </m:r>
                                  </m:e>
                                </m:bar>
                              </m:e>
                              <m:sub>
                                <m:r>
                                  <a:rPr lang="pl-PL" sz="1000" b="1" i="1" kern="120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/>
                                    <a:ea typeface="Cambria Math"/>
                                    <a:cs typeface="Aparajita"/>
                                  </a:rPr>
                                  <m:t>𝐦</m:t>
                                </m:r>
                              </m:sub>
                            </m:sSub>
                          </m:den>
                        </m:f>
                        <m:sSub>
                          <m:sSubPr>
                            <m:ctrlPr>
                              <a:rPr lang="pl-PL" sz="1000" b="1" i="1" kern="1200">
                                <a:solidFill>
                                  <a:srgbClr val="FF0000"/>
                                </a:solidFill>
                                <a:effectLst/>
                                <a:latin typeface="Cambria Math"/>
                                <a:ea typeface="Cambria Math"/>
                                <a:cs typeface="Courier New"/>
                              </a:rPr>
                            </m:ctrlPr>
                          </m:sSubPr>
                          <m:e>
                            <m:r>
                              <a:rPr lang="pl-PL" sz="1000" b="1" i="1" kern="1200">
                                <a:solidFill>
                                  <a:srgbClr val="FF0000"/>
                                </a:solidFill>
                                <a:effectLst/>
                                <a:latin typeface="Cambria Math"/>
                                <a:ea typeface="Cambria Math"/>
                                <a:cs typeface="Courier New"/>
                              </a:rPr>
                              <m:t>−</m:t>
                            </m:r>
                            <m:r>
                              <a:rPr lang="pl-PL" sz="1000" b="1" i="1" kern="1200">
                                <a:solidFill>
                                  <a:srgbClr val="FF0000"/>
                                </a:solidFill>
                                <a:effectLst/>
                                <a:latin typeface="Cambria Math"/>
                                <a:ea typeface="Cambria Math"/>
                                <a:cs typeface="Courier New"/>
                              </a:rPr>
                              <m:t>𝒛</m:t>
                            </m:r>
                          </m:e>
                          <m:sub>
                            <m:r>
                              <a:rPr lang="pl-PL" sz="1000" b="1" i="1" kern="1200">
                                <a:solidFill>
                                  <a:srgbClr val="FF0000"/>
                                </a:solidFill>
                                <a:effectLst/>
                                <a:latin typeface="Cambria Math"/>
                                <a:ea typeface="Cambria Math"/>
                                <a:cs typeface="Courier New"/>
                              </a:rPr>
                              <m:t>𝒎</m:t>
                            </m:r>
                          </m:sub>
                        </m:sSub>
                      </m:oMath>
                    </m:oMathPara>
                  </a14:m>
                  <a:endParaRPr lang="pl-PL" sz="1000">
                    <a:effectLst/>
                    <a:latin typeface="Times New Roman"/>
                    <a:ea typeface="Times New Roman"/>
                  </a:endParaRPr>
                </a:p>
              </p:txBody>
            </p:sp>
          </mc:Choice>
          <mc:Fallback xmlns="">
            <p:sp>
              <p:nvSpPr>
                <p:cNvPr id="206" name="Text Box 6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flipH="1">
                  <a:off x="-76532" y="858741"/>
                  <a:ext cx="749780" cy="453696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pl-P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7" name="Text Box 66"/>
                <p:cNvSpPr txBox="1">
                  <a:spLocks noChangeArrowheads="1"/>
                </p:cNvSpPr>
                <p:nvPr/>
              </p:nvSpPr>
              <p:spPr bwMode="auto">
                <a:xfrm flipH="1">
                  <a:off x="3055912" y="858653"/>
                  <a:ext cx="719455" cy="44894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1240B29-F687-4F45-9708-019B960494DF}">
                    <a14:hiddenLine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fontAlgn="base">
                    <a:spcAft>
                      <a:spcPts val="10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pl-PL" sz="1000" b="1" i="1" kern="1200">
                                <a:solidFill>
                                  <a:srgbClr val="FF0000"/>
                                </a:solidFill>
                                <a:effectLst/>
                                <a:latin typeface="Cambria Math"/>
                                <a:ea typeface="Cambria Math"/>
                                <a:cs typeface="Aparajita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pl-PL" sz="1000" b="1" i="1" kern="120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/>
                                    <a:ea typeface="Cambria Math"/>
                                    <a:cs typeface="Aparajita"/>
                                  </a:rPr>
                                </m:ctrlPr>
                              </m:sSubPr>
                              <m:e>
                                <m:bar>
                                  <m:barPr>
                                    <m:ctrlPr>
                                      <a:rPr lang="pl-PL" sz="1000" b="1" i="1" kern="120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/>
                                        <a:ea typeface="Cambria Math"/>
                                        <a:cs typeface="Aparajita"/>
                                      </a:rPr>
                                    </m:ctrlPr>
                                  </m:barPr>
                                  <m:e>
                                    <m:r>
                                      <a:rPr lang="pl-PL" sz="1000" b="1" i="1" kern="120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/>
                                        <a:ea typeface="Cambria Math"/>
                                        <a:cs typeface="Aparajita"/>
                                      </a:rPr>
                                      <m:t>𝒁</m:t>
                                    </m:r>
                                  </m:e>
                                </m:bar>
                              </m:e>
                              <m:sub>
                                <m:r>
                                  <a:rPr lang="pl-PL" sz="1000" b="1" i="1" kern="120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/>
                                    <a:ea typeface="Cambria Math"/>
                                    <a:cs typeface="Aparajita"/>
                                  </a:rPr>
                                  <m:t>𝟎</m:t>
                                </m:r>
                                <m:r>
                                  <a:rPr lang="pl-PL" sz="1000" b="1" i="1" kern="120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/>
                                    <a:ea typeface="Cambria Math"/>
                                    <a:cs typeface="Aparajita"/>
                                  </a:rPr>
                                  <m:t>𝑰</m:t>
                                </m:r>
                              </m:sub>
                            </m:sSub>
                            <m:r>
                              <a:rPr lang="pl-PL" sz="1000" b="1" i="1" kern="1200">
                                <a:solidFill>
                                  <a:srgbClr val="FF0000"/>
                                </a:solidFill>
                                <a:effectLst/>
                                <a:latin typeface="Cambria Math"/>
                                <a:ea typeface="Cambria Math"/>
                                <a:cs typeface="Aparajita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pl-PL" sz="1000" b="1" i="1" kern="120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/>
                                    <a:ea typeface="Cambria Math"/>
                                    <a:cs typeface="Aparajita"/>
                                  </a:rPr>
                                </m:ctrlPr>
                              </m:sSubPr>
                              <m:e>
                                <m:bar>
                                  <m:barPr>
                                    <m:ctrlPr>
                                      <a:rPr lang="pl-PL" sz="1000" b="1" i="1" kern="120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/>
                                        <a:ea typeface="Cambria Math"/>
                                        <a:cs typeface="Aparajita"/>
                                      </a:rPr>
                                    </m:ctrlPr>
                                  </m:barPr>
                                  <m:e>
                                    <m:r>
                                      <a:rPr lang="pl-PL" sz="1000" b="1" i="1" kern="120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/>
                                        <a:ea typeface="Cambria Math"/>
                                        <a:cs typeface="Aparajita"/>
                                      </a:rPr>
                                      <m:t>𝒁</m:t>
                                    </m:r>
                                  </m:e>
                                </m:bar>
                              </m:e>
                              <m:sub>
                                <m:r>
                                  <a:rPr lang="pl-PL" sz="1000" b="1" i="1" kern="120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/>
                                    <a:ea typeface="Cambria Math"/>
                                    <a:cs typeface="Aparajita"/>
                                  </a:rPr>
                                  <m:t>𝟎</m:t>
                                </m:r>
                                <m:r>
                                  <a:rPr lang="pl-PL" sz="1000" b="1" i="1" kern="120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/>
                                    <a:ea typeface="Cambria Math"/>
                                    <a:cs typeface="Aparajita"/>
                                  </a:rPr>
                                  <m:t>𝑰𝑰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pl-PL" sz="1000" b="1" i="1" kern="120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/>
                                    <a:ea typeface="Cambria Math"/>
                                    <a:cs typeface="Aparajita"/>
                                  </a:rPr>
                                </m:ctrlPr>
                              </m:sSubPr>
                              <m:e>
                                <m:bar>
                                  <m:barPr>
                                    <m:ctrlPr>
                                      <a:rPr lang="pl-PL" sz="1000" b="1" i="1" kern="120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/>
                                        <a:ea typeface="Cambria Math"/>
                                        <a:cs typeface="Aparajita"/>
                                      </a:rPr>
                                    </m:ctrlPr>
                                  </m:barPr>
                                  <m:e>
                                    <m:r>
                                      <a:rPr lang="pl-PL" sz="1000" b="1" i="1" kern="120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/>
                                        <a:ea typeface="Cambria Math"/>
                                        <a:cs typeface="Aparajita"/>
                                      </a:rPr>
                                      <m:t>𝒁</m:t>
                                    </m:r>
                                  </m:e>
                                </m:bar>
                              </m:e>
                              <m:sub>
                                <m:r>
                                  <a:rPr lang="pl-PL" sz="1000" b="1" i="1" kern="120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/>
                                    <a:ea typeface="Cambria Math"/>
                                    <a:cs typeface="Aparajita"/>
                                  </a:rPr>
                                  <m:t>𝐦</m:t>
                                </m:r>
                              </m:sub>
                            </m:sSub>
                          </m:den>
                        </m:f>
                        <m:sSub>
                          <m:sSubPr>
                            <m:ctrlPr>
                              <a:rPr lang="pl-PL" sz="1000" b="1" i="1" kern="1200">
                                <a:solidFill>
                                  <a:srgbClr val="FF0000"/>
                                </a:solidFill>
                                <a:effectLst/>
                                <a:latin typeface="Cambria Math"/>
                                <a:ea typeface="Cambria Math"/>
                                <a:cs typeface="Courier New"/>
                              </a:rPr>
                            </m:ctrlPr>
                          </m:sSubPr>
                          <m:e>
                            <m:r>
                              <a:rPr lang="pl-PL" sz="1000" b="1" i="1" kern="1200">
                                <a:solidFill>
                                  <a:srgbClr val="FF0000"/>
                                </a:solidFill>
                                <a:effectLst/>
                                <a:latin typeface="Cambria Math"/>
                                <a:ea typeface="Cambria Math"/>
                                <a:cs typeface="Courier New"/>
                              </a:rPr>
                              <m:t>−</m:t>
                            </m:r>
                            <m:r>
                              <a:rPr lang="pl-PL" sz="1000" b="1" i="1" kern="1200">
                                <a:solidFill>
                                  <a:srgbClr val="FF0000"/>
                                </a:solidFill>
                                <a:effectLst/>
                                <a:latin typeface="Cambria Math"/>
                                <a:ea typeface="Cambria Math"/>
                                <a:cs typeface="Courier New"/>
                              </a:rPr>
                              <m:t>𝒛</m:t>
                            </m:r>
                          </m:e>
                          <m:sub>
                            <m:r>
                              <a:rPr lang="pl-PL" sz="1000" b="1" i="1" kern="1200">
                                <a:solidFill>
                                  <a:srgbClr val="FF0000"/>
                                </a:solidFill>
                                <a:effectLst/>
                                <a:latin typeface="Cambria Math"/>
                                <a:ea typeface="Cambria Math"/>
                                <a:cs typeface="Courier New"/>
                              </a:rPr>
                              <m:t>𝒎</m:t>
                            </m:r>
                          </m:sub>
                        </m:sSub>
                      </m:oMath>
                    </m:oMathPara>
                  </a14:m>
                  <a:endParaRPr lang="pl-PL" sz="1200">
                    <a:effectLst/>
                    <a:latin typeface="Times New Roman"/>
                    <a:ea typeface="Times New Roman"/>
                  </a:endParaRPr>
                </a:p>
              </p:txBody>
            </p:sp>
          </mc:Choice>
          <mc:Fallback xmlns="">
            <p:sp>
              <p:nvSpPr>
                <p:cNvPr id="207" name="Text Box 6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flipH="1">
                  <a:off x="3055912" y="858653"/>
                  <a:ext cx="719455" cy="448945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pl-PL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8" name="Txt_Sch_Zer"/>
          <p:cNvSpPr>
            <a:spLocks noChangeArrowheads="1"/>
          </p:cNvSpPr>
          <p:nvPr/>
        </p:nvSpPr>
        <p:spPr bwMode="auto">
          <a:xfrm>
            <a:off x="4737914" y="2492896"/>
            <a:ext cx="3831177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z"/>
              <a:defRPr kumimoji="1" sz="27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y"/>
              <a:defRPr kumimoji="1" sz="2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x"/>
              <a:defRPr kumimoji="1" sz="21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sz="21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kumimoji="0" lang="pl-PL" altLang="pl-PL" sz="1300" b="1" i="1">
                <a:solidFill>
                  <a:srgbClr val="333399"/>
                </a:solidFill>
                <a:latin typeface="Times New Roman" pitchFamily="18" charset="0"/>
              </a:rPr>
              <a:t>I</a:t>
            </a:r>
            <a:r>
              <a:rPr kumimoji="0" lang="pl-PL" altLang="pl-PL" sz="1300" b="1" i="1" smtClean="0">
                <a:solidFill>
                  <a:srgbClr val="333399"/>
                </a:solidFill>
                <a:latin typeface="Times New Roman" pitchFamily="18" charset="0"/>
              </a:rPr>
              <a:t>mpedancyjny schemat zastępczy dla składowej zerowej:</a:t>
            </a:r>
            <a:endParaRPr kumimoji="0" lang="pl-PL" altLang="pl-PL" sz="1300" b="1" i="1">
              <a:solidFill>
                <a:srgbClr val="333399"/>
              </a:solidFill>
              <a:latin typeface="Times New Roman" pitchFamily="18" charset="0"/>
            </a:endParaRPr>
          </a:p>
        </p:txBody>
      </p:sp>
      <p:graphicFrame>
        <p:nvGraphicFramePr>
          <p:cNvPr id="226" name="1/yw_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673180"/>
              </p:ext>
            </p:extLst>
          </p:nvPr>
        </p:nvGraphicFramePr>
        <p:xfrm>
          <a:off x="3284614" y="4549043"/>
          <a:ext cx="1216025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897" name="Równanie" r:id="rId9" imgW="1104840" imgH="444240" progId="Equation.3">
                  <p:embed/>
                </p:oleObj>
              </mc:Choice>
              <mc:Fallback>
                <p:oleObj name="Równanie" r:id="rId9" imgW="1104840" imgH="444240" progId="Equation.3">
                  <p:embed/>
                  <p:pic>
                    <p:nvPicPr>
                      <p:cNvPr id="0" name="Obiekt 17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4614" y="4549043"/>
                        <a:ext cx="1216025" cy="48895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7" name="1/yw_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3112046"/>
              </p:ext>
            </p:extLst>
          </p:nvPr>
        </p:nvGraphicFramePr>
        <p:xfrm>
          <a:off x="1405205" y="4513684"/>
          <a:ext cx="189865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898" name="Równanie" r:id="rId11" imgW="1726920" imgH="520560" progId="Equation.3">
                  <p:embed/>
                </p:oleObj>
              </mc:Choice>
              <mc:Fallback>
                <p:oleObj name="Równanie" r:id="rId11" imgW="1726920" imgH="520560" progId="Equation.3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5205" y="4513684"/>
                        <a:ext cx="1898650" cy="571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" name="1/yoII_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0463479"/>
              </p:ext>
            </p:extLst>
          </p:nvPr>
        </p:nvGraphicFramePr>
        <p:xfrm>
          <a:off x="2052367" y="3828963"/>
          <a:ext cx="936625" cy="557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899" name="Równanie" r:id="rId13" imgW="850680" imgH="507960" progId="Equation.3">
                  <p:embed/>
                </p:oleObj>
              </mc:Choice>
              <mc:Fallback>
                <p:oleObj name="Równanie" r:id="rId13" imgW="850680" imgH="507960" progId="Equation.3">
                  <p:embed/>
                  <p:pic>
                    <p:nvPicPr>
                      <p:cNvPr id="0" name="Obiekt 1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2367" y="3828963"/>
                        <a:ext cx="936625" cy="557213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7" name="1/yoII_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4550590"/>
              </p:ext>
            </p:extLst>
          </p:nvPr>
        </p:nvGraphicFramePr>
        <p:xfrm>
          <a:off x="1405205" y="3872334"/>
          <a:ext cx="587375" cy="515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900" name="Równanie" r:id="rId15" imgW="533160" imgH="469800" progId="Equation.3">
                  <p:embed/>
                </p:oleObj>
              </mc:Choice>
              <mc:Fallback>
                <p:oleObj name="Równanie" r:id="rId15" imgW="533160" imgH="46980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5205" y="3872334"/>
                        <a:ext cx="587375" cy="5159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4" name="1/yoI_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9277553"/>
              </p:ext>
            </p:extLst>
          </p:nvPr>
        </p:nvGraphicFramePr>
        <p:xfrm>
          <a:off x="3348511" y="3162151"/>
          <a:ext cx="823912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901" name="Równanie" r:id="rId17" imgW="749160" imgH="507960" progId="Equation.3">
                  <p:embed/>
                </p:oleObj>
              </mc:Choice>
              <mc:Fallback>
                <p:oleObj name="Równanie" r:id="rId17" imgW="749160" imgH="507960" progId="Equation.3">
                  <p:embed/>
                  <p:pic>
                    <p:nvPicPr>
                      <p:cNvPr id="0" name="Obiekt 1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8511" y="3162151"/>
                        <a:ext cx="823912" cy="5588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5" name="1/yoI_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6467977"/>
              </p:ext>
            </p:extLst>
          </p:nvPr>
        </p:nvGraphicFramePr>
        <p:xfrm>
          <a:off x="1405205" y="3162151"/>
          <a:ext cx="1941513" cy="573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902" name="Równanie" r:id="rId19" imgW="1765080" imgH="520560" progId="Equation.3">
                  <p:embed/>
                </p:oleObj>
              </mc:Choice>
              <mc:Fallback>
                <p:oleObj name="Równanie" r:id="rId19" imgW="1765080" imgH="52056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5205" y="3162151"/>
                        <a:ext cx="1941513" cy="573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xt_Imp_Zer"/>
          <p:cNvSpPr>
            <a:spLocks noChangeArrowheads="1"/>
          </p:cNvSpPr>
          <p:nvPr/>
        </p:nvSpPr>
        <p:spPr bwMode="auto">
          <a:xfrm>
            <a:off x="1368244" y="2872824"/>
            <a:ext cx="2237792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z"/>
              <a:defRPr kumimoji="1" sz="27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y"/>
              <a:defRPr kumimoji="1" sz="2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x"/>
              <a:defRPr kumimoji="1" sz="21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sz="21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kumimoji="0" lang="pl-PL" altLang="pl-PL" sz="1300" b="1" i="1" smtClean="0">
                <a:solidFill>
                  <a:srgbClr val="333399"/>
                </a:solidFill>
                <a:latin typeface="Times New Roman" pitchFamily="18" charset="0"/>
              </a:rPr>
              <a:t>Impedancje schematu zerowego:</a:t>
            </a:r>
            <a:endParaRPr kumimoji="0" lang="pl-PL" altLang="pl-PL" sz="1300" b="1" i="1">
              <a:solidFill>
                <a:srgbClr val="333399"/>
              </a:solidFill>
              <a:latin typeface="Times New Roman" pitchFamily="18" charset="0"/>
            </a:endParaRPr>
          </a:p>
        </p:txBody>
      </p:sp>
      <p:graphicFrame>
        <p:nvGraphicFramePr>
          <p:cNvPr id="131" name="Z0,Zm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7792991"/>
              </p:ext>
            </p:extLst>
          </p:nvPr>
        </p:nvGraphicFramePr>
        <p:xfrm>
          <a:off x="2468563" y="2528888"/>
          <a:ext cx="1887537" cy="252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903" name="Równanie" r:id="rId21" imgW="1714320" imgH="228600" progId="Equation.3">
                  <p:embed/>
                </p:oleObj>
              </mc:Choice>
              <mc:Fallback>
                <p:oleObj name="Równanie" r:id="rId21" imgW="1714320" imgH="228600" progId="Equation.3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68563" y="2528888"/>
                        <a:ext cx="1887537" cy="2524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2" name="Txt_Ozn"/>
          <p:cNvSpPr>
            <a:spLocks noChangeArrowheads="1"/>
          </p:cNvSpPr>
          <p:nvPr/>
        </p:nvSpPr>
        <p:spPr bwMode="auto">
          <a:xfrm>
            <a:off x="1368244" y="2528900"/>
            <a:ext cx="851195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z"/>
              <a:defRPr kumimoji="1" sz="27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y"/>
              <a:defRPr kumimoji="1" sz="2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x"/>
              <a:defRPr kumimoji="1" sz="21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sz="21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kumimoji="0" lang="pl-PL" altLang="pl-PL" sz="1300" b="1" i="1" smtClean="0">
                <a:solidFill>
                  <a:srgbClr val="333399"/>
                </a:solidFill>
                <a:latin typeface="Times New Roman" pitchFamily="18" charset="0"/>
              </a:rPr>
              <a:t>Oznaczenia:</a:t>
            </a:r>
            <a:endParaRPr kumimoji="0" lang="pl-PL" altLang="pl-PL" sz="1300" b="1" i="1">
              <a:solidFill>
                <a:srgbClr val="333399"/>
              </a:solidFill>
              <a:latin typeface="Times New Roman" pitchFamily="18" charset="0"/>
            </a:endParaRPr>
          </a:p>
        </p:txBody>
      </p:sp>
      <p:graphicFrame>
        <p:nvGraphicFramePr>
          <p:cNvPr id="123" name="yw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9508747"/>
              </p:ext>
            </p:extLst>
          </p:nvPr>
        </p:nvGraphicFramePr>
        <p:xfrm>
          <a:off x="6057900" y="1773238"/>
          <a:ext cx="1746250" cy="50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904" name="Równanie" r:id="rId23" imgW="1587240" imgH="457200" progId="Equation.3">
                  <p:embed/>
                </p:oleObj>
              </mc:Choice>
              <mc:Fallback>
                <p:oleObj name="Równanie" r:id="rId23" imgW="1587240" imgH="4572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57900" y="1773238"/>
                        <a:ext cx="1746250" cy="5032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" name="y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5683222"/>
              </p:ext>
            </p:extLst>
          </p:nvPr>
        </p:nvGraphicFramePr>
        <p:xfrm>
          <a:off x="6057900" y="1125538"/>
          <a:ext cx="1690688" cy="50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905" name="Równanie" r:id="rId25" imgW="1536480" imgH="457200" progId="Equation.3">
                  <p:embed/>
                </p:oleObj>
              </mc:Choice>
              <mc:Fallback>
                <p:oleObj name="Równanie" r:id="rId25" imgW="1536480" imgH="4572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57900" y="1125538"/>
                        <a:ext cx="1690688" cy="5032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3" name="Txt_1"/>
          <p:cNvSpPr>
            <a:spLocks noChangeArrowheads="1"/>
          </p:cNvSpPr>
          <p:nvPr/>
        </p:nvSpPr>
        <p:spPr bwMode="auto">
          <a:xfrm>
            <a:off x="5432901" y="1520788"/>
            <a:ext cx="363882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z"/>
              <a:defRPr kumimoji="1" sz="27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y"/>
              <a:defRPr kumimoji="1" sz="2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x"/>
              <a:defRPr kumimoji="1" sz="21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sz="21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 b="1" i="1" smtClean="0">
                <a:solidFill>
                  <a:srgbClr val="333399"/>
                </a:solidFill>
                <a:latin typeface="Times New Roman" pitchFamily="18" charset="0"/>
              </a:rPr>
              <a:t>gdzie </a:t>
            </a:r>
            <a:endParaRPr kumimoji="0" lang="pl-PL" altLang="pl-PL" sz="1200" b="1" i="1">
              <a:solidFill>
                <a:srgbClr val="333399"/>
              </a:solidFill>
              <a:latin typeface="Times New Roman" pitchFamily="18" charset="0"/>
            </a:endParaRPr>
          </a:p>
        </p:txBody>
      </p:sp>
      <p:graphicFrame>
        <p:nvGraphicFramePr>
          <p:cNvPr id="8" name="Y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7343534"/>
              </p:ext>
            </p:extLst>
          </p:nvPr>
        </p:nvGraphicFramePr>
        <p:xfrm>
          <a:off x="3710369" y="1377908"/>
          <a:ext cx="169037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906" name="Równanie" r:id="rId27" imgW="1536700" imgH="508000" progId="Equation.3">
                  <p:embed/>
                </p:oleObj>
              </mc:Choice>
              <mc:Fallback>
                <p:oleObj name="Równanie" r:id="rId27" imgW="1536700" imgH="5080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10369" y="1377908"/>
                        <a:ext cx="1690370" cy="558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2" name="Strz_1"/>
          <p:cNvSpPr/>
          <p:nvPr/>
        </p:nvSpPr>
        <p:spPr bwMode="auto">
          <a:xfrm>
            <a:off x="3527904" y="1592796"/>
            <a:ext cx="180000" cy="72000"/>
          </a:xfrm>
          <a:prstGeom prst="rightArrow">
            <a:avLst/>
          </a:prstGeom>
          <a:solidFill>
            <a:srgbClr val="FF414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aphicFrame>
        <p:nvGraphicFramePr>
          <p:cNvPr id="4" name="Z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5456017"/>
              </p:ext>
            </p:extLst>
          </p:nvPr>
        </p:nvGraphicFramePr>
        <p:xfrm>
          <a:off x="1043608" y="1377950"/>
          <a:ext cx="2514600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907" name="Równanie" r:id="rId29" imgW="2286000" imgH="457200" progId="Equation.3">
                  <p:embed/>
                </p:oleObj>
              </mc:Choice>
              <mc:Fallback>
                <p:oleObj name="Równanie" r:id="rId29" imgW="2286000" imgH="4572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3608" y="1377950"/>
                        <a:ext cx="2514600" cy="5032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xt_Mac_Adm_Zer"/>
          <p:cNvSpPr>
            <a:spLocks noChangeArrowheads="1"/>
          </p:cNvSpPr>
          <p:nvPr/>
        </p:nvSpPr>
        <p:spPr bwMode="auto">
          <a:xfrm>
            <a:off x="1368244" y="925826"/>
            <a:ext cx="3204403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z"/>
              <a:defRPr kumimoji="1" sz="27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y"/>
              <a:defRPr kumimoji="1" sz="2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x"/>
              <a:defRPr kumimoji="1" sz="21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sz="21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kumimoji="0" lang="pl-PL" altLang="pl-PL" sz="1300" b="1" i="1" smtClean="0">
                <a:solidFill>
                  <a:srgbClr val="333399"/>
                </a:solidFill>
                <a:latin typeface="Times New Roman" pitchFamily="18" charset="0"/>
              </a:rPr>
              <a:t>Macierz admitancyjna dla składowej  zerowej:</a:t>
            </a:r>
            <a:endParaRPr kumimoji="0" lang="pl-PL" altLang="pl-PL" sz="1300" b="1" i="1">
              <a:solidFill>
                <a:srgbClr val="333399"/>
              </a:solidFill>
              <a:latin typeface="Times New Roman" pitchFamily="18" charset="0"/>
            </a:endParaRPr>
          </a:p>
        </p:txBody>
      </p:sp>
      <p:sp>
        <p:nvSpPr>
          <p:cNvPr id="2" name="Tytuł"/>
          <p:cNvSpPr txBox="1">
            <a:spLocks noChangeArrowheads="1"/>
          </p:cNvSpPr>
          <p:nvPr/>
        </p:nvSpPr>
        <p:spPr bwMode="auto">
          <a:xfrm>
            <a:off x="1505456" y="229111"/>
            <a:ext cx="6133089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defTabSz="912813" eaLnBrk="0" hangingPunct="0">
              <a:defRPr/>
            </a:pPr>
            <a:r>
              <a:rPr kumimoji="1" lang="pl-PL" sz="1400" b="1" i="1" kern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Impedancyjny schemat zastępczy linii dwutorowej dla składowej zerowej</a:t>
            </a:r>
            <a:endParaRPr kumimoji="1" lang="pl-PL" sz="1400" b="1" i="1" kern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221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  <p:bldP spid="24" grpId="0"/>
      <p:bldP spid="132" grpId="0"/>
      <p:bldP spid="223" grpId="0"/>
      <p:bldP spid="222" grpId="0" animBg="1"/>
      <p:bldP spid="2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PromPrzewOdgr"/>
          <p:cNvGrpSpPr/>
          <p:nvPr/>
        </p:nvGrpSpPr>
        <p:grpSpPr>
          <a:xfrm>
            <a:off x="2879812" y="4542903"/>
            <a:ext cx="3608015" cy="542281"/>
            <a:chOff x="3995936" y="3138747"/>
            <a:chExt cx="3608015" cy="542281"/>
          </a:xfrm>
        </p:grpSpPr>
        <p:graphicFrame>
          <p:nvGraphicFramePr>
            <p:cNvPr id="23" name="Obiekt 2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39483859"/>
                </p:ext>
              </p:extLst>
            </p:nvPr>
          </p:nvGraphicFramePr>
          <p:xfrm>
            <a:off x="4336876" y="3404803"/>
            <a:ext cx="3267075" cy="2762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146" name="Równanie" r:id="rId3" imgW="3263900" imgH="279400" progId="Equation.3">
                    <p:embed/>
                  </p:oleObj>
                </mc:Choice>
                <mc:Fallback>
                  <p:oleObj name="Równanie" r:id="rId3" imgW="3263900" imgH="2794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36876" y="3404803"/>
                          <a:ext cx="3267075" cy="2762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56" name="Txt_Bud_Prz_Pojed"/>
            <p:cNvSpPr txBox="1"/>
            <p:nvPr/>
          </p:nvSpPr>
          <p:spPr>
            <a:xfrm>
              <a:off x="3995936" y="3138747"/>
              <a:ext cx="3356688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pl-PL" sz="1400" b="1" i="1" smtClean="0">
                  <a:solidFill>
                    <a:srgbClr val="006600"/>
                  </a:solidFill>
                </a:rPr>
                <a:t>Zastępczy promień przewodu  odgromowego</a:t>
              </a:r>
              <a:endParaRPr lang="pl-PL" sz="1400" b="1" i="1" dirty="0">
                <a:solidFill>
                  <a:srgbClr val="006600"/>
                </a:solidFill>
              </a:endParaRPr>
            </a:p>
          </p:txBody>
        </p:sp>
      </p:grpSp>
      <p:grpSp>
        <p:nvGrpSpPr>
          <p:cNvPr id="26" name="PromPrzewFaz"/>
          <p:cNvGrpSpPr/>
          <p:nvPr/>
        </p:nvGrpSpPr>
        <p:grpSpPr>
          <a:xfrm>
            <a:off x="2879812" y="3877877"/>
            <a:ext cx="3518216" cy="523231"/>
            <a:chOff x="3971435" y="2564904"/>
            <a:chExt cx="3518216" cy="523231"/>
          </a:xfrm>
        </p:grpSpPr>
        <p:graphicFrame>
          <p:nvGraphicFramePr>
            <p:cNvPr id="15" name="Obiekt 1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51779319"/>
                </p:ext>
              </p:extLst>
            </p:nvPr>
          </p:nvGraphicFramePr>
          <p:xfrm>
            <a:off x="4336876" y="2830960"/>
            <a:ext cx="3152775" cy="2571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147" name="Równanie" r:id="rId5" imgW="3149600" imgH="254000" progId="Equation.3">
                    <p:embed/>
                  </p:oleObj>
                </mc:Choice>
                <mc:Fallback>
                  <p:oleObj name="Równanie" r:id="rId5" imgW="3149600" imgH="2540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36876" y="2830960"/>
                          <a:ext cx="3152775" cy="2571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55" name="Txt_Bud_Prz_Pojed"/>
            <p:cNvSpPr txBox="1"/>
            <p:nvPr/>
          </p:nvSpPr>
          <p:spPr>
            <a:xfrm>
              <a:off x="3971435" y="2564904"/>
              <a:ext cx="2917465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pl-PL" sz="1400" b="1" i="1" smtClean="0">
                  <a:solidFill>
                    <a:srgbClr val="006600"/>
                  </a:solidFill>
                </a:rPr>
                <a:t>Zastępczy promień przewodu  fazowego</a:t>
              </a:r>
              <a:endParaRPr lang="pl-PL" sz="1400" b="1" i="1" dirty="0">
                <a:solidFill>
                  <a:srgbClr val="006600"/>
                </a:solidFill>
              </a:endParaRPr>
            </a:p>
          </p:txBody>
        </p:sp>
      </p:grpSp>
      <p:sp>
        <p:nvSpPr>
          <p:cNvPr id="64" name="Przekoje_Przew"/>
          <p:cNvSpPr txBox="1">
            <a:spLocks noChangeArrowheads="1"/>
          </p:cNvSpPr>
          <p:nvPr/>
        </p:nvSpPr>
        <p:spPr bwMode="auto">
          <a:xfrm>
            <a:off x="3311860" y="3537592"/>
            <a:ext cx="2627129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algn="ctr" defTabSz="912813">
              <a:defRPr/>
            </a:pPr>
            <a:r>
              <a:rPr lang="pl-PL" sz="1400" b="1" i="1" smtClean="0">
                <a:solidFill>
                  <a:srgbClr val="0070C0"/>
                </a:solidFill>
              </a:rPr>
              <a:t>S</a:t>
            </a:r>
            <a:r>
              <a:rPr lang="pl-PL" sz="1400" b="1" i="1" baseline="-25000" smtClean="0">
                <a:solidFill>
                  <a:srgbClr val="0070C0"/>
                </a:solidFill>
              </a:rPr>
              <a:t>faz.</a:t>
            </a:r>
            <a:r>
              <a:rPr lang="pl-PL" sz="1400" b="1" i="1" smtClean="0">
                <a:solidFill>
                  <a:srgbClr val="0070C0"/>
                </a:solidFill>
              </a:rPr>
              <a:t> =</a:t>
            </a:r>
            <a:r>
              <a:rPr lang="pl-PL" sz="1400" b="1" i="1">
                <a:solidFill>
                  <a:srgbClr val="0070C0"/>
                </a:solidFill>
              </a:rPr>
              <a:t>240 </a:t>
            </a:r>
            <a:r>
              <a:rPr lang="pl-PL" sz="1400" b="1" i="1" smtClean="0">
                <a:solidFill>
                  <a:srgbClr val="0070C0"/>
                </a:solidFill>
              </a:rPr>
              <a:t>mm</a:t>
            </a:r>
            <a:r>
              <a:rPr lang="pl-PL" sz="1400" b="1" i="1" baseline="30000" smtClean="0">
                <a:solidFill>
                  <a:srgbClr val="0070C0"/>
                </a:solidFill>
              </a:rPr>
              <a:t>2</a:t>
            </a:r>
            <a:r>
              <a:rPr lang="pl-PL" sz="1400" b="1" i="1" smtClean="0">
                <a:solidFill>
                  <a:srgbClr val="0070C0"/>
                </a:solidFill>
              </a:rPr>
              <a:t>           S</a:t>
            </a:r>
            <a:r>
              <a:rPr lang="pl-PL" sz="1400" b="1" i="1" baseline="-25000" smtClean="0">
                <a:solidFill>
                  <a:srgbClr val="0070C0"/>
                </a:solidFill>
              </a:rPr>
              <a:t>odgr.</a:t>
            </a:r>
            <a:r>
              <a:rPr lang="pl-PL" sz="1400" b="1" i="1" smtClean="0">
                <a:solidFill>
                  <a:srgbClr val="0070C0"/>
                </a:solidFill>
              </a:rPr>
              <a:t>=70 </a:t>
            </a:r>
            <a:r>
              <a:rPr lang="pl-PL" sz="1400" b="1" i="1">
                <a:solidFill>
                  <a:srgbClr val="0070C0"/>
                </a:solidFill>
              </a:rPr>
              <a:t>mm</a:t>
            </a:r>
            <a:r>
              <a:rPr lang="pl-PL" sz="1400" b="1" i="1" baseline="30000">
                <a:solidFill>
                  <a:srgbClr val="0070C0"/>
                </a:solidFill>
              </a:rPr>
              <a:t>2</a:t>
            </a:r>
            <a:r>
              <a:rPr lang="pl-PL" sz="1400" b="1" i="1">
                <a:solidFill>
                  <a:srgbClr val="0070C0"/>
                </a:solidFill>
              </a:rPr>
              <a:t> </a:t>
            </a:r>
            <a:endParaRPr kumimoji="1" lang="pl-PL" sz="1400" b="1" i="1" kern="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1" name="Odl_Prz_Odg"/>
          <p:cNvGrpSpPr/>
          <p:nvPr/>
        </p:nvGrpSpPr>
        <p:grpSpPr>
          <a:xfrm>
            <a:off x="4166648" y="2711334"/>
            <a:ext cx="3900407" cy="645658"/>
            <a:chOff x="4166648" y="2142638"/>
            <a:chExt cx="3900407" cy="645658"/>
          </a:xfrm>
        </p:grpSpPr>
        <p:sp>
          <p:nvSpPr>
            <p:cNvPr id="353" name="Txt_Bud_Prz_Pojed"/>
            <p:cNvSpPr txBox="1"/>
            <p:nvPr/>
          </p:nvSpPr>
          <p:spPr>
            <a:xfrm>
              <a:off x="4166648" y="2142638"/>
              <a:ext cx="3465692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pl-PL" sz="1400" b="1" i="1" smtClean="0">
                  <a:solidFill>
                    <a:srgbClr val="006600"/>
                  </a:solidFill>
                </a:rPr>
                <a:t>Średnie odległości dla przewodu odgromowego</a:t>
              </a:r>
              <a:endParaRPr lang="pl-PL" sz="1400" b="1" i="1" dirty="0">
                <a:solidFill>
                  <a:srgbClr val="006600"/>
                </a:solidFill>
              </a:endParaRPr>
            </a:p>
          </p:txBody>
        </p:sp>
        <p:graphicFrame>
          <p:nvGraphicFramePr>
            <p:cNvPr id="8" name="Obiek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87904823"/>
                </p:ext>
              </p:extLst>
            </p:nvPr>
          </p:nvGraphicFramePr>
          <p:xfrm>
            <a:off x="4447555" y="2521596"/>
            <a:ext cx="3619500" cy="266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148" name="Równanie" r:id="rId7" imgW="3619500" imgH="266700" progId="Equation.3">
                    <p:embed/>
                  </p:oleObj>
                </mc:Choice>
                <mc:Fallback>
                  <p:oleObj name="Równanie" r:id="rId7" imgW="3619500" imgH="2667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47555" y="2521596"/>
                          <a:ext cx="3619500" cy="2667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0" name="Sr_Odl_Prz_Faz"/>
          <p:cNvGrpSpPr/>
          <p:nvPr/>
        </p:nvGrpSpPr>
        <p:grpSpPr>
          <a:xfrm>
            <a:off x="4166648" y="1902160"/>
            <a:ext cx="3933744" cy="645659"/>
            <a:chOff x="4166648" y="1333464"/>
            <a:chExt cx="3933744" cy="645659"/>
          </a:xfrm>
        </p:grpSpPr>
        <p:sp>
          <p:nvSpPr>
            <p:cNvPr id="350" name="Txt_Bud_Prz_Pojed"/>
            <p:cNvSpPr txBox="1"/>
            <p:nvPr/>
          </p:nvSpPr>
          <p:spPr>
            <a:xfrm>
              <a:off x="4166648" y="1333464"/>
              <a:ext cx="3226845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pl-PL" sz="1400" b="1" i="1" smtClean="0">
                  <a:solidFill>
                    <a:srgbClr val="006600"/>
                  </a:solidFill>
                </a:rPr>
                <a:t>Średnie odległości dla przewodów fazowych</a:t>
              </a:r>
              <a:endParaRPr lang="pl-PL" sz="1400" b="1" i="1" dirty="0">
                <a:solidFill>
                  <a:srgbClr val="006600"/>
                </a:solidFill>
              </a:endParaRPr>
            </a:p>
          </p:txBody>
        </p:sp>
        <p:graphicFrame>
          <p:nvGraphicFramePr>
            <p:cNvPr id="443" name="Obiekt 44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38121951"/>
                </p:ext>
              </p:extLst>
            </p:nvPr>
          </p:nvGraphicFramePr>
          <p:xfrm>
            <a:off x="4447555" y="1712423"/>
            <a:ext cx="3652837" cy="266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149" name="Równanie" r:id="rId9" imgW="3644640" imgH="266400" progId="Equation.3">
                    <p:embed/>
                  </p:oleObj>
                </mc:Choice>
                <mc:Fallback>
                  <p:oleObj name="Równanie" r:id="rId9" imgW="3644640" imgH="2664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47555" y="1712423"/>
                          <a:ext cx="3652837" cy="2667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94" name="SR_Odl_Odg_Faz"/>
          <p:cNvGrpSpPr/>
          <p:nvPr/>
        </p:nvGrpSpPr>
        <p:grpSpPr>
          <a:xfrm>
            <a:off x="1891958" y="1405741"/>
            <a:ext cx="1629765" cy="1519203"/>
            <a:chOff x="0" y="0"/>
            <a:chExt cx="1630053" cy="1519639"/>
          </a:xfrm>
        </p:grpSpPr>
        <p:cxnSp>
          <p:nvCxnSpPr>
            <p:cNvPr id="395" name="Odl_OB"/>
            <p:cNvCxnSpPr/>
            <p:nvPr/>
          </p:nvCxnSpPr>
          <p:spPr bwMode="auto">
            <a:xfrm flipH="1">
              <a:off x="221064" y="216040"/>
              <a:ext cx="612140" cy="1274445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96" name="Odl_OC"/>
            <p:cNvCxnSpPr/>
            <p:nvPr/>
          </p:nvCxnSpPr>
          <p:spPr bwMode="auto">
            <a:xfrm>
              <a:off x="869183" y="221064"/>
              <a:ext cx="579755" cy="1298575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97" name="Odl_OA"/>
            <p:cNvCxnSpPr/>
            <p:nvPr/>
          </p:nvCxnSpPr>
          <p:spPr bwMode="auto">
            <a:xfrm>
              <a:off x="834013" y="216040"/>
              <a:ext cx="219710" cy="581025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98" name="pole tekstowe 111"/>
            <p:cNvSpPr txBox="1"/>
            <p:nvPr/>
          </p:nvSpPr>
          <p:spPr>
            <a:xfrm>
              <a:off x="145701" y="381670"/>
              <a:ext cx="280035" cy="160655"/>
            </a:xfrm>
            <a:prstGeom prst="rect">
              <a:avLst/>
            </a:prstGeom>
            <a:noFill/>
          </p:spPr>
          <p:txBody>
            <a:bodyPr vert="horz" wrap="none" lIns="0" tIns="0" rIns="0" bIns="0" rtlCol="0">
              <a:spAutoFit/>
            </a:bodyPr>
            <a:lstStyle/>
            <a:p>
              <a:pPr eaLnBrk="0" fontAlgn="base" hangingPunct="0">
                <a:spcAft>
                  <a:spcPts val="0"/>
                </a:spcAft>
              </a:pPr>
              <a:r>
                <a:rPr lang="pl-PL" sz="1100" b="1" kern="1200">
                  <a:solidFill>
                    <a:srgbClr val="00B050"/>
                  </a:solidFill>
                  <a:effectLst/>
                  <a:latin typeface="Times New Roman"/>
                  <a:ea typeface="Times New Roman"/>
                  <a:cs typeface="Times New Roman"/>
                </a:rPr>
                <a:t>5636</a:t>
              </a:r>
              <a:endParaRPr lang="pl-PL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399" name="pole tekstowe 111"/>
            <p:cNvSpPr txBox="1"/>
            <p:nvPr/>
          </p:nvSpPr>
          <p:spPr>
            <a:xfrm>
              <a:off x="1350018" y="0"/>
              <a:ext cx="280035" cy="160655"/>
            </a:xfrm>
            <a:prstGeom prst="rect">
              <a:avLst/>
            </a:prstGeom>
            <a:noFill/>
          </p:spPr>
          <p:txBody>
            <a:bodyPr vert="horz" wrap="none" lIns="0" tIns="0" rIns="0" bIns="0" rtlCol="0">
              <a:spAutoFit/>
            </a:bodyPr>
            <a:lstStyle/>
            <a:p>
              <a:pPr eaLnBrk="0" fontAlgn="base" hangingPunct="0">
                <a:spcAft>
                  <a:spcPts val="0"/>
                </a:spcAft>
              </a:pPr>
              <a:r>
                <a:rPr lang="pl-PL" sz="1100" b="1" kern="1200">
                  <a:solidFill>
                    <a:srgbClr val="00B050"/>
                  </a:solidFill>
                  <a:effectLst/>
                  <a:latin typeface="Times New Roman"/>
                  <a:ea typeface="Times New Roman"/>
                  <a:cs typeface="Times New Roman"/>
                </a:rPr>
                <a:t>9582</a:t>
              </a:r>
              <a:endParaRPr lang="pl-PL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400" name="pole tekstowe 111"/>
            <p:cNvSpPr txBox="1"/>
            <p:nvPr/>
          </p:nvSpPr>
          <p:spPr>
            <a:xfrm>
              <a:off x="0" y="672944"/>
              <a:ext cx="280035" cy="160655"/>
            </a:xfrm>
            <a:prstGeom prst="rect">
              <a:avLst/>
            </a:prstGeom>
            <a:noFill/>
          </p:spPr>
          <p:txBody>
            <a:bodyPr vert="horz" wrap="none" lIns="0" tIns="0" rIns="0" bIns="0" rtlCol="0">
              <a:spAutoFit/>
            </a:bodyPr>
            <a:lstStyle/>
            <a:p>
              <a:pPr eaLnBrk="0" fontAlgn="base" hangingPunct="0">
                <a:spcAft>
                  <a:spcPts val="0"/>
                </a:spcAft>
              </a:pPr>
              <a:r>
                <a:rPr lang="pl-PL" sz="1100" b="1" kern="1200">
                  <a:solidFill>
                    <a:srgbClr val="00B050"/>
                  </a:solidFill>
                  <a:effectLst/>
                  <a:latin typeface="Times New Roman"/>
                  <a:ea typeface="Times New Roman"/>
                  <a:cs typeface="Times New Roman"/>
                </a:rPr>
                <a:t>9582</a:t>
              </a:r>
              <a:endParaRPr lang="pl-PL" sz="1200">
                <a:effectLst/>
                <a:latin typeface="Times New Roman"/>
                <a:ea typeface="Times New Roman"/>
              </a:endParaRPr>
            </a:p>
          </p:txBody>
        </p:sp>
        <p:cxnSp>
          <p:nvCxnSpPr>
            <p:cNvPr id="401" name="Łącznik prostoliniowy 400"/>
            <p:cNvCxnSpPr/>
            <p:nvPr/>
          </p:nvCxnSpPr>
          <p:spPr bwMode="auto">
            <a:xfrm flipH="1">
              <a:off x="1019908" y="145701"/>
              <a:ext cx="433070" cy="398145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arrow" w="sm" len="sm"/>
            </a:ln>
            <a:effectLst/>
          </p:spPr>
        </p:cxnSp>
        <p:cxnSp>
          <p:nvCxnSpPr>
            <p:cNvPr id="402" name="Łącznik prostoliniowy 401"/>
            <p:cNvCxnSpPr/>
            <p:nvPr/>
          </p:nvCxnSpPr>
          <p:spPr bwMode="auto">
            <a:xfrm>
              <a:off x="467249" y="467249"/>
              <a:ext cx="43561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arrow" w="sm" len="sm"/>
            </a:ln>
            <a:effectLst/>
          </p:spPr>
        </p:cxnSp>
        <p:cxnSp>
          <p:nvCxnSpPr>
            <p:cNvPr id="403" name="Łącznik prostoliniowy 402"/>
            <p:cNvCxnSpPr/>
            <p:nvPr/>
          </p:nvCxnSpPr>
          <p:spPr bwMode="auto">
            <a:xfrm>
              <a:off x="321548" y="763675"/>
              <a:ext cx="148590" cy="179705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arrow" w="sm" len="sm"/>
            </a:ln>
            <a:effectLst/>
          </p:spPr>
        </p:cxnSp>
      </p:grpSp>
      <p:grpSp>
        <p:nvGrpSpPr>
          <p:cNvPr id="14" name="Słup_Faz"/>
          <p:cNvGrpSpPr/>
          <p:nvPr/>
        </p:nvGrpSpPr>
        <p:grpSpPr>
          <a:xfrm>
            <a:off x="1943708" y="1376772"/>
            <a:ext cx="1669101" cy="1903095"/>
            <a:chOff x="1943708" y="1124744"/>
            <a:chExt cx="1669101" cy="1903095"/>
          </a:xfrm>
        </p:grpSpPr>
        <p:grpSp>
          <p:nvGrpSpPr>
            <p:cNvPr id="12" name="Odl_Faz"/>
            <p:cNvGrpSpPr/>
            <p:nvPr/>
          </p:nvGrpSpPr>
          <p:grpSpPr>
            <a:xfrm>
              <a:off x="2055831" y="1900899"/>
              <a:ext cx="1299331" cy="773502"/>
              <a:chOff x="2055831" y="1900899"/>
              <a:chExt cx="1299331" cy="773502"/>
            </a:xfrm>
          </p:grpSpPr>
          <p:grpSp>
            <p:nvGrpSpPr>
              <p:cNvPr id="404" name="Odl_BA_BC"/>
              <p:cNvGrpSpPr/>
              <p:nvPr/>
            </p:nvGrpSpPr>
            <p:grpSpPr>
              <a:xfrm>
                <a:off x="2055831" y="1946104"/>
                <a:ext cx="1299331" cy="728297"/>
                <a:chOff x="4267821" y="4106344"/>
                <a:chExt cx="1299331" cy="728297"/>
              </a:xfrm>
            </p:grpSpPr>
            <p:sp>
              <p:nvSpPr>
                <p:cNvPr id="405" name="pole tekstowe 547"/>
                <p:cNvSpPr txBox="1"/>
                <p:nvPr/>
              </p:nvSpPr>
              <p:spPr>
                <a:xfrm>
                  <a:off x="4850522" y="4638753"/>
                  <a:ext cx="279948" cy="160591"/>
                </a:xfrm>
                <a:prstGeom prst="rect">
                  <a:avLst/>
                </a:prstGeom>
                <a:noFill/>
              </p:spPr>
              <p:txBody>
                <a:bodyPr vert="horz" wrap="none" lIns="0" tIns="0" rIns="0" bIns="0" rtlCol="0">
                  <a:spAutoFit/>
                </a:bodyPr>
                <a:lstStyle/>
                <a:p>
                  <a:pPr eaLnBrk="0" fontAlgn="base" hangingPunct="0">
                    <a:spcAft>
                      <a:spcPts val="0"/>
                    </a:spcAft>
                  </a:pPr>
                  <a:r>
                    <a:rPr lang="pl-PL" sz="1100" b="1" kern="1200">
                      <a:solidFill>
                        <a:srgbClr val="00B0F0"/>
                      </a:solidFill>
                      <a:effectLst/>
                      <a:latin typeface="Times New Roman"/>
                      <a:ea typeface="Times New Roman"/>
                      <a:cs typeface="Times New Roman"/>
                    </a:rPr>
                    <a:t>7100</a:t>
                  </a:r>
                  <a:endParaRPr lang="pl-PL" sz="1200">
                    <a:effectLst/>
                    <a:latin typeface="Times New Roman"/>
                    <a:ea typeface="Times New Roman"/>
                  </a:endParaRPr>
                </a:p>
              </p:txBody>
            </p:sp>
            <p:sp>
              <p:nvSpPr>
                <p:cNvPr id="406" name="pole tekstowe 548"/>
                <p:cNvSpPr txBox="1"/>
                <p:nvPr/>
              </p:nvSpPr>
              <p:spPr>
                <a:xfrm rot="3000000">
                  <a:off x="4705246" y="4358887"/>
                  <a:ext cx="169277" cy="282129"/>
                </a:xfrm>
                <a:prstGeom prst="rect">
                  <a:avLst/>
                </a:prstGeom>
                <a:noFill/>
              </p:spPr>
              <p:txBody>
                <a:bodyPr vert="vert270" wrap="none" lIns="0" tIns="0" rIns="0" bIns="0" rtlCol="0">
                  <a:spAutoFit/>
                </a:bodyPr>
                <a:lstStyle/>
                <a:p>
                  <a:pPr eaLnBrk="0" fontAlgn="base" hangingPunct="0">
                    <a:spcAft>
                      <a:spcPts val="0"/>
                    </a:spcAft>
                  </a:pPr>
                  <a:r>
                    <a:rPr lang="pl-PL" sz="1100" b="1" smtClean="0">
                      <a:solidFill>
                        <a:srgbClr val="00B0F0"/>
                      </a:solidFill>
                      <a:latin typeface="Times New Roman"/>
                      <a:ea typeface="Times New Roman"/>
                      <a:cs typeface="Times New Roman"/>
                    </a:rPr>
                    <a:t>5955</a:t>
                  </a:r>
                  <a:endParaRPr lang="pl-PL" sz="1200">
                    <a:effectLst/>
                    <a:latin typeface="Times New Roman"/>
                    <a:ea typeface="Times New Roman"/>
                  </a:endParaRPr>
                </a:p>
              </p:txBody>
            </p:sp>
            <p:cxnSp>
              <p:nvCxnSpPr>
                <p:cNvPr id="407" name="Łącznik prostoliniowy 406"/>
                <p:cNvCxnSpPr/>
                <p:nvPr/>
              </p:nvCxnSpPr>
              <p:spPr bwMode="auto">
                <a:xfrm flipH="1">
                  <a:off x="4328100" y="4106344"/>
                  <a:ext cx="814701" cy="698358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rgbClr val="00B0F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408" name="Łącznik prostoliniowy 407"/>
                <p:cNvCxnSpPr/>
                <p:nvPr/>
              </p:nvCxnSpPr>
              <p:spPr bwMode="auto">
                <a:xfrm flipH="1" flipV="1">
                  <a:off x="4267821" y="4834640"/>
                  <a:ext cx="1299331" cy="1"/>
                </a:xfrm>
                <a:prstGeom prst="line">
                  <a:avLst/>
                </a:prstGeom>
                <a:solidFill>
                  <a:schemeClr val="accent1"/>
                </a:solidFill>
                <a:ln w="15875" cap="flat" cmpd="sng" algn="ctr">
                  <a:solidFill>
                    <a:srgbClr val="00B0F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sp>
            <p:nvSpPr>
              <p:cNvPr id="409" name="Txt_Dlg_AC"/>
              <p:cNvSpPr txBox="1"/>
              <p:nvPr/>
            </p:nvSpPr>
            <p:spPr>
              <a:xfrm rot="3660000">
                <a:off x="2953913" y="2278282"/>
                <a:ext cx="282129" cy="169277"/>
              </a:xfrm>
              <a:prstGeom prst="rect">
                <a:avLst/>
              </a:prstGeom>
              <a:noFill/>
            </p:spPr>
            <p:txBody>
              <a:bodyPr vert="horz" wrap="none" lIns="0" tIns="0" rIns="0" bIns="0" rtlCol="0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pl-PL" sz="1100" b="1" kern="1200" smtClean="0">
                    <a:solidFill>
                      <a:srgbClr val="00B0F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4687</a:t>
                </a:r>
                <a:endParaRPr lang="pl-PL" sz="1200">
                  <a:effectLst/>
                  <a:latin typeface="Times New Roman"/>
                  <a:ea typeface="Times New Roman"/>
                </a:endParaRPr>
              </a:p>
            </p:txBody>
          </p:sp>
          <p:cxnSp>
            <p:nvCxnSpPr>
              <p:cNvPr id="410" name="Odl_AC"/>
              <p:cNvCxnSpPr/>
              <p:nvPr/>
            </p:nvCxnSpPr>
            <p:spPr bwMode="auto">
              <a:xfrm>
                <a:off x="2939930" y="1900899"/>
                <a:ext cx="388345" cy="745526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00B0F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411" name="WymSłupOdgr"/>
            <p:cNvGrpSpPr/>
            <p:nvPr/>
          </p:nvGrpSpPr>
          <p:grpSpPr>
            <a:xfrm>
              <a:off x="2708397" y="1348967"/>
              <a:ext cx="904412" cy="1482327"/>
              <a:chOff x="4920387" y="3509207"/>
              <a:chExt cx="904412" cy="1482327"/>
            </a:xfrm>
          </p:grpSpPr>
          <p:cxnSp>
            <p:nvCxnSpPr>
              <p:cNvPr id="412" name="Łącznik prostoliniowy 411"/>
              <p:cNvCxnSpPr/>
              <p:nvPr/>
            </p:nvCxnSpPr>
            <p:spPr bwMode="auto">
              <a:xfrm>
                <a:off x="4920387" y="3525105"/>
                <a:ext cx="2540" cy="1466429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13" name="Łącznik prostoliniowy 412"/>
              <p:cNvCxnSpPr/>
              <p:nvPr/>
            </p:nvCxnSpPr>
            <p:spPr bwMode="auto">
              <a:xfrm>
                <a:off x="4968087" y="3509207"/>
                <a:ext cx="718058" cy="1904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14" name="Łącznik prostoliniowy 413"/>
              <p:cNvCxnSpPr/>
              <p:nvPr/>
            </p:nvCxnSpPr>
            <p:spPr bwMode="auto">
              <a:xfrm flipH="1">
                <a:off x="5643828" y="3509207"/>
                <a:ext cx="2540" cy="55610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arrow" w="sm" len="sm"/>
                <a:tailEnd type="arrow" w="sm" len="sm"/>
              </a:ln>
              <a:effectLst/>
            </p:spPr>
          </p:cxnSp>
          <p:sp>
            <p:nvSpPr>
              <p:cNvPr id="415" name="pole tekstowe 113"/>
              <p:cNvSpPr txBox="1"/>
              <p:nvPr/>
            </p:nvSpPr>
            <p:spPr>
              <a:xfrm>
                <a:off x="5659728" y="3612544"/>
                <a:ext cx="165071" cy="279955"/>
              </a:xfrm>
              <a:prstGeom prst="rect">
                <a:avLst/>
              </a:prstGeom>
              <a:noFill/>
            </p:spPr>
            <p:txBody>
              <a:bodyPr vert="vert270" wrap="none" lIns="0" tIns="0" rIns="0" bIns="0" rtlCol="0">
                <a:spAutoFit/>
              </a:bodyPr>
              <a:lstStyle/>
              <a:p>
                <a:pPr eaLnBrk="0" fontAlgn="base" hangingPunct="0">
                  <a:spcAft>
                    <a:spcPts val="0"/>
                  </a:spcAft>
                </a:pPr>
                <a:r>
                  <a:rPr lang="pl-PL" sz="1100" b="1" kern="1200">
                    <a:solidFill>
                      <a:srgbClr val="FF00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5000</a:t>
                </a:r>
                <a:endParaRPr lang="pl-PL" sz="1200">
                  <a:effectLst/>
                  <a:latin typeface="Times New Roman"/>
                  <a:ea typeface="Times New Roman"/>
                </a:endParaRPr>
              </a:p>
            </p:txBody>
          </p:sp>
        </p:grpSp>
        <p:grpSp>
          <p:nvGrpSpPr>
            <p:cNvPr id="416" name="WymSłupFaz"/>
            <p:cNvGrpSpPr/>
            <p:nvPr/>
          </p:nvGrpSpPr>
          <p:grpSpPr>
            <a:xfrm>
              <a:off x="2064456" y="1547693"/>
              <a:ext cx="1476782" cy="1480146"/>
              <a:chOff x="4276446" y="3707933"/>
              <a:chExt cx="1476782" cy="1480146"/>
            </a:xfrm>
          </p:grpSpPr>
          <p:cxnSp>
            <p:nvCxnSpPr>
              <p:cNvPr id="417" name="Łącznik prostoliniowy 416"/>
              <p:cNvCxnSpPr/>
              <p:nvPr/>
            </p:nvCxnSpPr>
            <p:spPr bwMode="auto">
              <a:xfrm>
                <a:off x="5142985" y="4121281"/>
                <a:ext cx="2816" cy="850049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18" name="Łącznik prostoliniowy 417"/>
              <p:cNvCxnSpPr/>
              <p:nvPr/>
            </p:nvCxnSpPr>
            <p:spPr bwMode="auto">
              <a:xfrm>
                <a:off x="5158885" y="3866913"/>
                <a:ext cx="0" cy="193507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19" name="Łącznik prostoliniowy 418"/>
              <p:cNvCxnSpPr/>
              <p:nvPr/>
            </p:nvCxnSpPr>
            <p:spPr bwMode="auto">
              <a:xfrm>
                <a:off x="5548429" y="3866913"/>
                <a:ext cx="0" cy="193525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420" name="pole tekstowe 111"/>
              <p:cNvSpPr txBox="1"/>
              <p:nvPr/>
            </p:nvSpPr>
            <p:spPr>
              <a:xfrm>
                <a:off x="5182734" y="3707933"/>
                <a:ext cx="279948" cy="160591"/>
              </a:xfrm>
              <a:prstGeom prst="rect">
                <a:avLst/>
              </a:prstGeom>
              <a:noFill/>
            </p:spPr>
            <p:txBody>
              <a:bodyPr vert="horz" wrap="none" lIns="0" tIns="0" rIns="0" bIns="0" rtlCol="0">
                <a:spAutoFit/>
              </a:bodyPr>
              <a:lstStyle/>
              <a:p>
                <a:pPr eaLnBrk="0" fontAlgn="base" hangingPunct="0">
                  <a:spcAft>
                    <a:spcPts val="0"/>
                  </a:spcAft>
                </a:pPr>
                <a:r>
                  <a:rPr lang="pl-PL" sz="1100" b="1" kern="1200">
                    <a:solidFill>
                      <a:srgbClr val="FF00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2600</a:t>
                </a:r>
                <a:endParaRPr lang="pl-PL" sz="1200">
                  <a:effectLst/>
                  <a:latin typeface="Times New Roman"/>
                  <a:ea typeface="Times New Roman"/>
                </a:endParaRPr>
              </a:p>
            </p:txBody>
          </p:sp>
          <p:cxnSp>
            <p:nvCxnSpPr>
              <p:cNvPr id="421" name="Łącznik prostoliniowy 420"/>
              <p:cNvCxnSpPr/>
              <p:nvPr/>
            </p:nvCxnSpPr>
            <p:spPr bwMode="auto">
              <a:xfrm flipV="1">
                <a:off x="5142985" y="4057690"/>
                <a:ext cx="542018" cy="305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22" name="Łącznik prostoliniowy 421"/>
              <p:cNvCxnSpPr/>
              <p:nvPr/>
            </p:nvCxnSpPr>
            <p:spPr bwMode="auto">
              <a:xfrm>
                <a:off x="5556380" y="4065638"/>
                <a:ext cx="0" cy="773944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arrow" w="sm" len="sm"/>
                <a:tailEnd type="arrow" w="sm" len="sm"/>
              </a:ln>
              <a:effectLst/>
            </p:spPr>
          </p:cxnSp>
          <p:cxnSp>
            <p:nvCxnSpPr>
              <p:cNvPr id="423" name="Łącznik prostoliniowy 422"/>
              <p:cNvCxnSpPr/>
              <p:nvPr/>
            </p:nvCxnSpPr>
            <p:spPr bwMode="auto">
              <a:xfrm>
                <a:off x="4284396" y="4836694"/>
                <a:ext cx="0" cy="193507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24" name="Łącznik prostoliniowy 423"/>
              <p:cNvCxnSpPr/>
              <p:nvPr/>
            </p:nvCxnSpPr>
            <p:spPr bwMode="auto">
              <a:xfrm flipH="1" flipV="1">
                <a:off x="5548429" y="4868490"/>
                <a:ext cx="0" cy="154294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25" name="Łącznik prostoliniowy 424"/>
              <p:cNvCxnSpPr/>
              <p:nvPr/>
            </p:nvCxnSpPr>
            <p:spPr bwMode="auto">
              <a:xfrm flipH="1">
                <a:off x="5158885" y="3906658"/>
                <a:ext cx="397018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arrow" w="sm" len="sm"/>
                <a:tailEnd type="arrow" w="sm" len="sm"/>
              </a:ln>
              <a:effectLst/>
            </p:spPr>
          </p:cxnSp>
          <p:sp>
            <p:nvSpPr>
              <p:cNvPr id="426" name="pole tekstowe 112"/>
              <p:cNvSpPr txBox="1"/>
              <p:nvPr/>
            </p:nvSpPr>
            <p:spPr>
              <a:xfrm>
                <a:off x="4443393" y="5027470"/>
                <a:ext cx="279985" cy="160609"/>
              </a:xfrm>
              <a:prstGeom prst="rect">
                <a:avLst/>
              </a:prstGeom>
              <a:noFill/>
            </p:spPr>
            <p:txBody>
              <a:bodyPr vert="horz" wrap="none" lIns="0" tIns="0" rIns="0" bIns="0" rtlCol="0">
                <a:spAutoFit/>
              </a:bodyPr>
              <a:lstStyle/>
              <a:p>
                <a:pPr eaLnBrk="0" fontAlgn="base" hangingPunct="0">
                  <a:spcAft>
                    <a:spcPts val="0"/>
                  </a:spcAft>
                </a:pPr>
                <a:r>
                  <a:rPr lang="pl-PL" sz="1100" b="1" kern="1200">
                    <a:solidFill>
                      <a:srgbClr val="FF00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3550</a:t>
                </a:r>
                <a:endParaRPr lang="pl-PL" sz="120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427" name="pole tekstowe 113"/>
              <p:cNvSpPr txBox="1"/>
              <p:nvPr/>
            </p:nvSpPr>
            <p:spPr>
              <a:xfrm>
                <a:off x="5588179" y="4248466"/>
                <a:ext cx="165049" cy="279924"/>
              </a:xfrm>
              <a:prstGeom prst="rect">
                <a:avLst/>
              </a:prstGeom>
              <a:noFill/>
            </p:spPr>
            <p:txBody>
              <a:bodyPr vert="vert270" wrap="none" lIns="0" tIns="0" rIns="0" bIns="0" rtlCol="0">
                <a:spAutoFit/>
              </a:bodyPr>
              <a:lstStyle/>
              <a:p>
                <a:pPr eaLnBrk="0" fontAlgn="base" hangingPunct="0">
                  <a:spcAft>
                    <a:spcPts val="0"/>
                  </a:spcAft>
                </a:pPr>
                <a:r>
                  <a:rPr lang="pl-PL" sz="1100" b="1" kern="1200">
                    <a:solidFill>
                      <a:srgbClr val="FF00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3900</a:t>
                </a:r>
                <a:endParaRPr lang="pl-PL" sz="1200">
                  <a:effectLst/>
                  <a:latin typeface="Times New Roman"/>
                  <a:ea typeface="Times New Roman"/>
                </a:endParaRPr>
              </a:p>
            </p:txBody>
          </p:sp>
          <p:cxnSp>
            <p:nvCxnSpPr>
              <p:cNvPr id="428" name="Łącznik prostoliniowy 427"/>
              <p:cNvCxnSpPr/>
              <p:nvPr/>
            </p:nvCxnSpPr>
            <p:spPr bwMode="auto">
              <a:xfrm flipH="1">
                <a:off x="4276446" y="4995674"/>
                <a:ext cx="647885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arrow" w="sm" len="sm"/>
                <a:tailEnd type="arrow" w="sm" len="sm"/>
              </a:ln>
              <a:effectLst/>
            </p:spPr>
          </p:cxnSp>
          <p:cxnSp>
            <p:nvCxnSpPr>
              <p:cNvPr id="429" name="Łącznik prostoliniowy 428"/>
              <p:cNvCxnSpPr/>
              <p:nvPr/>
            </p:nvCxnSpPr>
            <p:spPr bwMode="auto">
              <a:xfrm flipH="1">
                <a:off x="4928338" y="4995674"/>
                <a:ext cx="647885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arrow" w="sm" len="sm"/>
                <a:tailEnd type="arrow" w="sm" len="sm"/>
              </a:ln>
              <a:effectLst/>
            </p:spPr>
          </p:cxnSp>
          <p:sp>
            <p:nvSpPr>
              <p:cNvPr id="430" name="pole tekstowe 112"/>
              <p:cNvSpPr txBox="1"/>
              <p:nvPr/>
            </p:nvSpPr>
            <p:spPr>
              <a:xfrm>
                <a:off x="5111185" y="5019521"/>
                <a:ext cx="279985" cy="160609"/>
              </a:xfrm>
              <a:prstGeom prst="rect">
                <a:avLst/>
              </a:prstGeom>
              <a:noFill/>
            </p:spPr>
            <p:txBody>
              <a:bodyPr vert="horz" wrap="none" lIns="0" tIns="0" rIns="0" bIns="0" rtlCol="0">
                <a:spAutoFit/>
              </a:bodyPr>
              <a:lstStyle/>
              <a:p>
                <a:pPr eaLnBrk="0" fontAlgn="base" hangingPunct="0">
                  <a:spcAft>
                    <a:spcPts val="0"/>
                  </a:spcAft>
                </a:pPr>
                <a:r>
                  <a:rPr lang="pl-PL" sz="1100" b="1" kern="1200">
                    <a:solidFill>
                      <a:srgbClr val="FF00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3550</a:t>
                </a:r>
                <a:endParaRPr lang="pl-PL" sz="1200">
                  <a:effectLst/>
                  <a:latin typeface="Times New Roman"/>
                  <a:ea typeface="Times New Roman"/>
                </a:endParaRPr>
              </a:p>
            </p:txBody>
          </p:sp>
        </p:grpSp>
        <p:grpSp>
          <p:nvGrpSpPr>
            <p:cNvPr id="431" name="Przewody"/>
            <p:cNvGrpSpPr/>
            <p:nvPr/>
          </p:nvGrpSpPr>
          <p:grpSpPr>
            <a:xfrm>
              <a:off x="1943708" y="1124744"/>
              <a:ext cx="1563745" cy="1664256"/>
              <a:chOff x="0" y="0"/>
              <a:chExt cx="1564021" cy="1664733"/>
            </a:xfrm>
          </p:grpSpPr>
          <p:sp>
            <p:nvSpPr>
              <p:cNvPr id="432" name="pole tekstowe 118"/>
              <p:cNvSpPr txBox="1"/>
              <p:nvPr/>
            </p:nvSpPr>
            <p:spPr>
              <a:xfrm>
                <a:off x="747414" y="0"/>
                <a:ext cx="92075" cy="146050"/>
              </a:xfrm>
              <a:prstGeom prst="rect">
                <a:avLst/>
              </a:prstGeom>
              <a:noFill/>
            </p:spPr>
            <p:txBody>
              <a:bodyPr vert="horz" wrap="none" lIns="0" tIns="0" rIns="0" bIns="0" rtlCol="0">
                <a:spAutoFit/>
              </a:bodyPr>
              <a:lstStyle/>
              <a:p>
                <a:pPr eaLnBrk="0" fontAlgn="base" hangingPunct="0">
                  <a:spcAft>
                    <a:spcPts val="0"/>
                  </a:spcAft>
                </a:pPr>
                <a:r>
                  <a:rPr lang="pl-PL" sz="1000" kern="1200">
                    <a:solidFill>
                      <a:srgbClr val="0000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O</a:t>
                </a:r>
                <a:endParaRPr lang="pl-PL" sz="120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436" name="Elipsa 435"/>
              <p:cNvSpPr>
                <a:spLocks noChangeAspect="1"/>
              </p:cNvSpPr>
              <p:nvPr/>
            </p:nvSpPr>
            <p:spPr bwMode="auto">
              <a:xfrm>
                <a:off x="747422" y="190831"/>
                <a:ext cx="71755" cy="71755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437" name="pole tekstowe 117"/>
              <p:cNvSpPr txBox="1"/>
              <p:nvPr/>
            </p:nvSpPr>
            <p:spPr>
              <a:xfrm>
                <a:off x="842838" y="628153"/>
                <a:ext cx="92063" cy="146034"/>
              </a:xfrm>
              <a:prstGeom prst="rect">
                <a:avLst/>
              </a:prstGeom>
              <a:noFill/>
            </p:spPr>
            <p:txBody>
              <a:bodyPr vert="horz" wrap="none" lIns="0" tIns="0" rIns="0" bIns="0" rtlCol="0">
                <a:spAutoFit/>
              </a:bodyPr>
              <a:lstStyle/>
              <a:p>
                <a:pPr eaLnBrk="0" fontAlgn="base" hangingPunct="0">
                  <a:spcAft>
                    <a:spcPts val="0"/>
                  </a:spcAft>
                </a:pPr>
                <a:r>
                  <a:rPr lang="pl-PL" sz="1000" kern="1200">
                    <a:solidFill>
                      <a:srgbClr val="0000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A</a:t>
                </a:r>
                <a:endParaRPr lang="pl-PL" sz="120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438" name="pole tekstowe 118"/>
              <p:cNvSpPr txBox="1"/>
              <p:nvPr/>
            </p:nvSpPr>
            <p:spPr>
              <a:xfrm>
                <a:off x="0" y="1470991"/>
                <a:ext cx="85079" cy="146034"/>
              </a:xfrm>
              <a:prstGeom prst="rect">
                <a:avLst/>
              </a:prstGeom>
              <a:noFill/>
            </p:spPr>
            <p:txBody>
              <a:bodyPr vert="horz" wrap="none" lIns="0" tIns="0" rIns="0" bIns="0" rtlCol="0">
                <a:spAutoFit/>
              </a:bodyPr>
              <a:lstStyle/>
              <a:p>
                <a:pPr eaLnBrk="0" fontAlgn="base" hangingPunct="0">
                  <a:spcAft>
                    <a:spcPts val="0"/>
                  </a:spcAft>
                </a:pPr>
                <a:r>
                  <a:rPr lang="pl-PL" sz="1000" kern="1200">
                    <a:solidFill>
                      <a:srgbClr val="0000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B</a:t>
                </a:r>
                <a:endParaRPr lang="pl-PL" sz="120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439" name="pole tekstowe 119"/>
              <p:cNvSpPr txBox="1"/>
              <p:nvPr/>
            </p:nvSpPr>
            <p:spPr>
              <a:xfrm>
                <a:off x="1478942" y="1518699"/>
                <a:ext cx="85079" cy="146034"/>
              </a:xfrm>
              <a:prstGeom prst="rect">
                <a:avLst/>
              </a:prstGeom>
              <a:noFill/>
            </p:spPr>
            <p:txBody>
              <a:bodyPr vert="horz" wrap="none" lIns="0" tIns="0" rIns="0" bIns="0" rtlCol="0">
                <a:spAutoFit/>
              </a:bodyPr>
              <a:lstStyle/>
              <a:p>
                <a:pPr eaLnBrk="0" fontAlgn="base" hangingPunct="0">
                  <a:spcAft>
                    <a:spcPts val="0"/>
                  </a:spcAft>
                </a:pPr>
                <a:r>
                  <a:rPr lang="pl-PL" sz="1000" kern="1200">
                    <a:solidFill>
                      <a:srgbClr val="0000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C</a:t>
                </a:r>
                <a:endParaRPr lang="pl-PL" sz="120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440" name="Elipsa 439"/>
              <p:cNvSpPr>
                <a:spLocks noChangeAspect="1"/>
              </p:cNvSpPr>
              <p:nvPr/>
            </p:nvSpPr>
            <p:spPr bwMode="auto">
              <a:xfrm>
                <a:off x="970059" y="763325"/>
                <a:ext cx="72191" cy="77396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441" name="Elipsa 440"/>
              <p:cNvSpPr>
                <a:spLocks noChangeAspect="1"/>
              </p:cNvSpPr>
              <p:nvPr/>
            </p:nvSpPr>
            <p:spPr bwMode="auto">
              <a:xfrm>
                <a:off x="1367624" y="1518699"/>
                <a:ext cx="72191" cy="77396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442" name="Elipsa 441"/>
              <p:cNvSpPr>
                <a:spLocks noChangeAspect="1"/>
              </p:cNvSpPr>
              <p:nvPr/>
            </p:nvSpPr>
            <p:spPr bwMode="auto">
              <a:xfrm>
                <a:off x="111318" y="1518699"/>
                <a:ext cx="72191" cy="77396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</p:grpSp>
      </p:grpSp>
      <p:sp>
        <p:nvSpPr>
          <p:cNvPr id="349" name="TxtOdlPrzew"/>
          <p:cNvSpPr txBox="1"/>
          <p:nvPr/>
        </p:nvSpPr>
        <p:spPr>
          <a:xfrm>
            <a:off x="2087724" y="981308"/>
            <a:ext cx="1644681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pl-PL" sz="1400" b="1" i="1" smtClean="0">
                <a:solidFill>
                  <a:srgbClr val="006600"/>
                </a:solidFill>
              </a:rPr>
              <a:t>Odległości przewodów</a:t>
            </a:r>
            <a:endParaRPr lang="pl-PL" sz="1400" b="1" i="1" dirty="0">
              <a:solidFill>
                <a:srgbClr val="006600"/>
              </a:solidFill>
            </a:endParaRPr>
          </a:p>
        </p:txBody>
      </p:sp>
      <p:sp>
        <p:nvSpPr>
          <p:cNvPr id="354" name="Tytuł"/>
          <p:cNvSpPr txBox="1">
            <a:spLocks noChangeArrowheads="1"/>
          </p:cNvSpPr>
          <p:nvPr/>
        </p:nvSpPr>
        <p:spPr bwMode="auto">
          <a:xfrm>
            <a:off x="1483425" y="441248"/>
            <a:ext cx="7091685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defTabSz="912813" eaLnBrk="0" hangingPunct="0">
              <a:defRPr/>
            </a:pPr>
            <a:r>
              <a:rPr kumimoji="1" lang="pl-PL" sz="1400" b="1" i="1" kern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Parametry impedancyjne linii 110 kV z uwzględnienieniem przewodu odgromowego</a:t>
            </a:r>
          </a:p>
        </p:txBody>
      </p:sp>
    </p:spTree>
    <p:extLst>
      <p:ext uri="{BB962C8B-B14F-4D97-AF65-F5344CB8AC3E}">
        <p14:creationId xmlns:p14="http://schemas.microsoft.com/office/powerpoint/2010/main" val="1071054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34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Wynik_2"/>
          <p:cNvSpPr/>
          <p:nvPr/>
        </p:nvSpPr>
        <p:spPr>
          <a:xfrm>
            <a:off x="5472100" y="5176356"/>
            <a:ext cx="2834174" cy="59247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pl-PL" sz="1200" i="1" smtClean="0">
                <a:solidFill>
                  <a:srgbClr val="FF0000"/>
                </a:solidFill>
              </a:rPr>
              <a:t>1 </a:t>
            </a:r>
            <a:r>
              <a:rPr lang="pl-PL" sz="1200" i="1">
                <a:solidFill>
                  <a:srgbClr val="FF0000"/>
                </a:solidFill>
              </a:rPr>
              <a:t>torowa 110 kV </a:t>
            </a:r>
            <a:r>
              <a:rPr lang="pl-PL" sz="1200" i="1" smtClean="0">
                <a:solidFill>
                  <a:srgbClr val="FF0000"/>
                </a:solidFill>
              </a:rPr>
              <a:t> bez przewodu odgromowego</a:t>
            </a:r>
            <a:endParaRPr lang="pl-PL" sz="1200" i="1">
              <a:solidFill>
                <a:srgbClr val="FF0000"/>
              </a:solidFill>
            </a:endParaRPr>
          </a:p>
          <a:p>
            <a:pPr>
              <a:spcBef>
                <a:spcPts val="300"/>
              </a:spcBef>
            </a:pPr>
            <a:r>
              <a:rPr lang="pl-PL" sz="1200" i="1" u="sng">
                <a:solidFill>
                  <a:srgbClr val="FF0000"/>
                </a:solidFill>
              </a:rPr>
              <a:t>Z</a:t>
            </a:r>
            <a:r>
              <a:rPr lang="pl-PL" sz="1200" i="1" baseline="30000">
                <a:solidFill>
                  <a:srgbClr val="FF0000"/>
                </a:solidFill>
              </a:rPr>
              <a:t>(1,2)</a:t>
            </a:r>
            <a:r>
              <a:rPr lang="pl-PL" sz="1200" i="1">
                <a:solidFill>
                  <a:srgbClr val="FF0000"/>
                </a:solidFill>
              </a:rPr>
              <a:t> </a:t>
            </a:r>
            <a:r>
              <a:rPr lang="pl-PL" sz="1200" i="1" smtClean="0">
                <a:solidFill>
                  <a:srgbClr val="FF0000"/>
                </a:solidFill>
              </a:rPr>
              <a:t>=(</a:t>
            </a:r>
            <a:r>
              <a:rPr lang="pl-PL" sz="1200" b="1" i="1" smtClean="0">
                <a:solidFill>
                  <a:srgbClr val="FF0000"/>
                </a:solidFill>
              </a:rPr>
              <a:t>0,119 </a:t>
            </a:r>
            <a:r>
              <a:rPr lang="pl-PL" sz="1200" b="1" i="1">
                <a:solidFill>
                  <a:srgbClr val="FF0000"/>
                </a:solidFill>
              </a:rPr>
              <a:t>+ </a:t>
            </a:r>
            <a:r>
              <a:rPr lang="pl-PL" sz="1200" b="1" i="1" smtClean="0">
                <a:solidFill>
                  <a:srgbClr val="FF0000"/>
                </a:solidFill>
              </a:rPr>
              <a:t>j0,412</a:t>
            </a:r>
            <a:r>
              <a:rPr lang="pl-PL" sz="1200" i="1" smtClean="0">
                <a:solidFill>
                  <a:srgbClr val="FF0000"/>
                </a:solidFill>
              </a:rPr>
              <a:t>) </a:t>
            </a:r>
            <a:r>
              <a:rPr lang="pl-PL" sz="1200" i="1">
                <a:solidFill>
                  <a:srgbClr val="FF0000"/>
                </a:solidFill>
              </a:rPr>
              <a:t>Ω/km</a:t>
            </a:r>
          </a:p>
          <a:p>
            <a:r>
              <a:rPr lang="pl-PL" sz="1200" i="1" u="sng">
                <a:solidFill>
                  <a:srgbClr val="FF0000"/>
                </a:solidFill>
              </a:rPr>
              <a:t>Z</a:t>
            </a:r>
            <a:r>
              <a:rPr lang="pl-PL" sz="1200" i="1" baseline="30000">
                <a:solidFill>
                  <a:srgbClr val="FF0000"/>
                </a:solidFill>
              </a:rPr>
              <a:t>(0</a:t>
            </a:r>
            <a:r>
              <a:rPr lang="pl-PL" sz="1200" i="1" baseline="30000" smtClean="0">
                <a:solidFill>
                  <a:srgbClr val="FF0000"/>
                </a:solidFill>
              </a:rPr>
              <a:t>)   </a:t>
            </a:r>
            <a:r>
              <a:rPr lang="pl-PL" sz="1200" i="1" smtClean="0">
                <a:solidFill>
                  <a:srgbClr val="FF0000"/>
                </a:solidFill>
              </a:rPr>
              <a:t> =(</a:t>
            </a:r>
            <a:r>
              <a:rPr lang="pl-PL" sz="1200" b="1" i="1" smtClean="0">
                <a:solidFill>
                  <a:srgbClr val="FF0000"/>
                </a:solidFill>
              </a:rPr>
              <a:t>0,269 </a:t>
            </a:r>
            <a:r>
              <a:rPr lang="pl-PL" sz="1200" b="1" i="1">
                <a:solidFill>
                  <a:srgbClr val="FF0000"/>
                </a:solidFill>
              </a:rPr>
              <a:t>+ </a:t>
            </a:r>
            <a:r>
              <a:rPr lang="pl-PL" sz="1200" b="1" i="1" smtClean="0">
                <a:solidFill>
                  <a:srgbClr val="FF0000"/>
                </a:solidFill>
              </a:rPr>
              <a:t>j1,367</a:t>
            </a:r>
            <a:r>
              <a:rPr lang="pl-PL" sz="1200" i="1" smtClean="0">
                <a:solidFill>
                  <a:srgbClr val="FF0000"/>
                </a:solidFill>
              </a:rPr>
              <a:t>) </a:t>
            </a:r>
            <a:r>
              <a:rPr lang="pl-PL" sz="1200" i="1">
                <a:solidFill>
                  <a:srgbClr val="FF0000"/>
                </a:solidFill>
              </a:rPr>
              <a:t>Ω/km</a:t>
            </a:r>
          </a:p>
        </p:txBody>
      </p:sp>
      <p:sp>
        <p:nvSpPr>
          <p:cNvPr id="27" name="Wynik_1"/>
          <p:cNvSpPr/>
          <p:nvPr/>
        </p:nvSpPr>
        <p:spPr>
          <a:xfrm>
            <a:off x="1810802" y="5157192"/>
            <a:ext cx="2747612" cy="59247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pl-PL" sz="1200" i="1" smtClean="0">
                <a:solidFill>
                  <a:srgbClr val="FF0000"/>
                </a:solidFill>
              </a:rPr>
              <a:t>1 </a:t>
            </a:r>
            <a:r>
              <a:rPr lang="pl-PL" sz="1200" i="1">
                <a:solidFill>
                  <a:srgbClr val="FF0000"/>
                </a:solidFill>
              </a:rPr>
              <a:t>torowa 110 kV z </a:t>
            </a:r>
            <a:r>
              <a:rPr lang="pl-PL" sz="1200" i="1" smtClean="0">
                <a:solidFill>
                  <a:srgbClr val="FF0000"/>
                </a:solidFill>
              </a:rPr>
              <a:t>przewodem odgromowym</a:t>
            </a:r>
            <a:endParaRPr lang="pl-PL" sz="1200" i="1">
              <a:solidFill>
                <a:srgbClr val="FF0000"/>
              </a:solidFill>
            </a:endParaRPr>
          </a:p>
          <a:p>
            <a:pPr>
              <a:spcBef>
                <a:spcPts val="300"/>
              </a:spcBef>
            </a:pPr>
            <a:r>
              <a:rPr lang="pl-PL" sz="1200" i="1" u="sng" smtClean="0">
                <a:solidFill>
                  <a:srgbClr val="FF0000"/>
                </a:solidFill>
              </a:rPr>
              <a:t>Z</a:t>
            </a:r>
            <a:r>
              <a:rPr lang="pl-PL" sz="1200" i="1" baseline="30000" smtClean="0">
                <a:solidFill>
                  <a:srgbClr val="FF0000"/>
                </a:solidFill>
              </a:rPr>
              <a:t>(1,2</a:t>
            </a:r>
            <a:r>
              <a:rPr lang="pl-PL" sz="1200" i="1" baseline="30000">
                <a:solidFill>
                  <a:srgbClr val="FF0000"/>
                </a:solidFill>
              </a:rPr>
              <a:t>)</a:t>
            </a:r>
            <a:r>
              <a:rPr lang="pl-PL" sz="1200" i="1">
                <a:solidFill>
                  <a:srgbClr val="FF0000"/>
                </a:solidFill>
              </a:rPr>
              <a:t> </a:t>
            </a:r>
            <a:r>
              <a:rPr lang="pl-PL" sz="1200" i="1" smtClean="0">
                <a:solidFill>
                  <a:srgbClr val="FF0000"/>
                </a:solidFill>
              </a:rPr>
              <a:t>=(</a:t>
            </a:r>
            <a:r>
              <a:rPr lang="pl-PL" sz="1200" b="1" i="1" smtClean="0">
                <a:solidFill>
                  <a:srgbClr val="FF0000"/>
                </a:solidFill>
              </a:rPr>
              <a:t>0,119 </a:t>
            </a:r>
            <a:r>
              <a:rPr lang="pl-PL" sz="1200" b="1" i="1">
                <a:solidFill>
                  <a:srgbClr val="FF0000"/>
                </a:solidFill>
              </a:rPr>
              <a:t>+ </a:t>
            </a:r>
            <a:r>
              <a:rPr lang="pl-PL" sz="1200" b="1" i="1" smtClean="0">
                <a:solidFill>
                  <a:srgbClr val="FF0000"/>
                </a:solidFill>
              </a:rPr>
              <a:t>j0,411</a:t>
            </a:r>
            <a:r>
              <a:rPr lang="pl-PL" sz="1200" i="1" smtClean="0">
                <a:solidFill>
                  <a:srgbClr val="FF0000"/>
                </a:solidFill>
              </a:rPr>
              <a:t>) </a:t>
            </a:r>
            <a:r>
              <a:rPr lang="pl-PL" sz="1200" i="1">
                <a:solidFill>
                  <a:srgbClr val="FF0000"/>
                </a:solidFill>
              </a:rPr>
              <a:t>Ω/km</a:t>
            </a:r>
          </a:p>
          <a:p>
            <a:r>
              <a:rPr lang="pl-PL" sz="1200" i="1" u="sng">
                <a:solidFill>
                  <a:srgbClr val="FF0000"/>
                </a:solidFill>
              </a:rPr>
              <a:t>Z</a:t>
            </a:r>
            <a:r>
              <a:rPr lang="pl-PL" sz="1200" i="1" baseline="30000">
                <a:solidFill>
                  <a:srgbClr val="FF0000"/>
                </a:solidFill>
              </a:rPr>
              <a:t>(0</a:t>
            </a:r>
            <a:r>
              <a:rPr lang="pl-PL" sz="1200" i="1" baseline="30000" smtClean="0">
                <a:solidFill>
                  <a:srgbClr val="FF0000"/>
                </a:solidFill>
              </a:rPr>
              <a:t>)   </a:t>
            </a:r>
            <a:r>
              <a:rPr lang="pl-PL" sz="1200" i="1" smtClean="0">
                <a:solidFill>
                  <a:srgbClr val="FF0000"/>
                </a:solidFill>
              </a:rPr>
              <a:t> =(</a:t>
            </a:r>
            <a:r>
              <a:rPr lang="pl-PL" sz="1200" b="1" i="1" smtClean="0">
                <a:solidFill>
                  <a:srgbClr val="FF0000"/>
                </a:solidFill>
              </a:rPr>
              <a:t>0,394 </a:t>
            </a:r>
            <a:r>
              <a:rPr lang="pl-PL" sz="1200" b="1" i="1">
                <a:solidFill>
                  <a:srgbClr val="FF0000"/>
                </a:solidFill>
              </a:rPr>
              <a:t>+ </a:t>
            </a:r>
            <a:r>
              <a:rPr lang="pl-PL" sz="1200" b="1" i="1" smtClean="0">
                <a:solidFill>
                  <a:srgbClr val="FF0000"/>
                </a:solidFill>
              </a:rPr>
              <a:t>j0,766</a:t>
            </a:r>
            <a:r>
              <a:rPr lang="pl-PL" sz="1200" i="1" smtClean="0">
                <a:solidFill>
                  <a:srgbClr val="FF0000"/>
                </a:solidFill>
              </a:rPr>
              <a:t>) </a:t>
            </a:r>
            <a:r>
              <a:rPr lang="pl-PL" sz="1200" i="1">
                <a:solidFill>
                  <a:srgbClr val="FF0000"/>
                </a:solidFill>
              </a:rPr>
              <a:t>Ω/km</a:t>
            </a:r>
          </a:p>
        </p:txBody>
      </p:sp>
      <p:graphicFrame>
        <p:nvGraphicFramePr>
          <p:cNvPr id="6" name="Z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2725242"/>
              </p:ext>
            </p:extLst>
          </p:nvPr>
        </p:nvGraphicFramePr>
        <p:xfrm>
          <a:off x="1641475" y="4797425"/>
          <a:ext cx="6627813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665" name="Równanie" r:id="rId3" imgW="6629400" imgH="279360" progId="Equation.3">
                  <p:embed/>
                </p:oleObj>
              </mc:Choice>
              <mc:Fallback>
                <p:oleObj name="Równanie" r:id="rId3" imgW="6629400" imgH="279360" progId="Equation.3">
                  <p:embed/>
                  <p:pic>
                    <p:nvPicPr>
                      <p:cNvPr id="0" name="Z1,Z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41475" y="4797425"/>
                        <a:ext cx="6627813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Z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9342371"/>
              </p:ext>
            </p:extLst>
          </p:nvPr>
        </p:nvGraphicFramePr>
        <p:xfrm>
          <a:off x="1654175" y="4508500"/>
          <a:ext cx="66294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666" name="Równanie" r:id="rId5" imgW="6629400" imgH="279360" progId="Equation.3">
                  <p:embed/>
                </p:oleObj>
              </mc:Choice>
              <mc:Fallback>
                <p:oleObj name="Równanie" r:id="rId5" imgW="6629400" imgH="27936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4175" y="4508500"/>
                        <a:ext cx="6629400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7" name="Txt_Z1,Z0"/>
          <p:cNvSpPr txBox="1"/>
          <p:nvPr/>
        </p:nvSpPr>
        <p:spPr>
          <a:xfrm>
            <a:off x="1295636" y="4257092"/>
            <a:ext cx="340638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pl-PL" sz="1400" b="1" i="1" smtClean="0">
                <a:solidFill>
                  <a:srgbClr val="006600"/>
                </a:solidFill>
              </a:rPr>
              <a:t>Impedancje linii w składowych symetrycznych</a:t>
            </a:r>
            <a:endParaRPr lang="pl-PL" sz="1400" b="1" i="1" dirty="0">
              <a:solidFill>
                <a:srgbClr val="006600"/>
              </a:solidFill>
            </a:endParaRPr>
          </a:p>
        </p:txBody>
      </p:sp>
      <p:graphicFrame>
        <p:nvGraphicFramePr>
          <p:cNvPr id="8" name="M_skoryg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9298287"/>
              </p:ext>
            </p:extLst>
          </p:nvPr>
        </p:nvGraphicFramePr>
        <p:xfrm>
          <a:off x="1508125" y="3897313"/>
          <a:ext cx="6145213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667" name="Równanie" r:id="rId7" imgW="6057720" imgH="266400" progId="Equation.3">
                  <p:embed/>
                </p:oleObj>
              </mc:Choice>
              <mc:Fallback>
                <p:oleObj name="Równanie" r:id="rId7" imgW="6057720" imgH="266400" progId="Equation.3">
                  <p:embed/>
                  <p:pic>
                    <p:nvPicPr>
                      <p:cNvPr id="0" name="Object 48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8125" y="3897313"/>
                        <a:ext cx="6145213" cy="266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Z_skoryg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459215"/>
              </p:ext>
            </p:extLst>
          </p:nvPr>
        </p:nvGraphicFramePr>
        <p:xfrm>
          <a:off x="1584325" y="3573463"/>
          <a:ext cx="5313363" cy="265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668" name="Równanie" r:id="rId9" imgW="5295600" imgH="266400" progId="Equation.3">
                  <p:embed/>
                </p:oleObj>
              </mc:Choice>
              <mc:Fallback>
                <p:oleObj name="Równanie" r:id="rId9" imgW="5295600" imgH="2664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4325" y="3573463"/>
                        <a:ext cx="5313363" cy="2651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6" name="Txt_Z,M_skoryg"/>
          <p:cNvSpPr txBox="1"/>
          <p:nvPr/>
        </p:nvSpPr>
        <p:spPr>
          <a:xfrm>
            <a:off x="1331640" y="3392996"/>
            <a:ext cx="537647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pl-PL" sz="1400" b="1" i="1" smtClean="0">
                <a:solidFill>
                  <a:srgbClr val="006600"/>
                </a:solidFill>
              </a:rPr>
              <a:t>Impedancje własne i wzajemne po eliminacji  przewodu  odgromowego</a:t>
            </a:r>
            <a:endParaRPr lang="pl-PL" sz="1400" b="1" i="1" dirty="0">
              <a:solidFill>
                <a:srgbClr val="006600"/>
              </a:solidFill>
            </a:endParaRPr>
          </a:p>
        </p:txBody>
      </p:sp>
      <p:graphicFrame>
        <p:nvGraphicFramePr>
          <p:cNvPr id="22" name="WspKoryg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9297106"/>
              </p:ext>
            </p:extLst>
          </p:nvPr>
        </p:nvGraphicFramePr>
        <p:xfrm>
          <a:off x="1509713" y="2924175"/>
          <a:ext cx="4192587" cy="468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669" name="Równanie" r:id="rId11" imgW="4216320" imgH="469800" progId="Equation.3">
                  <p:embed/>
                </p:oleObj>
              </mc:Choice>
              <mc:Fallback>
                <p:oleObj name="Równanie" r:id="rId11" imgW="4216320" imgH="4698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9713" y="2924175"/>
                        <a:ext cx="4192587" cy="468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5" name="Txt_WspKoryg"/>
          <p:cNvSpPr txBox="1"/>
          <p:nvPr/>
        </p:nvSpPr>
        <p:spPr>
          <a:xfrm>
            <a:off x="1331640" y="2636912"/>
            <a:ext cx="4355359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pl-PL" sz="1400" b="1" i="1" smtClean="0">
                <a:solidFill>
                  <a:srgbClr val="006600"/>
                </a:solidFill>
              </a:rPr>
              <a:t>Współczynnik korekcyjny eliminujący przewód odgromowy</a:t>
            </a:r>
            <a:endParaRPr lang="pl-PL" sz="1400" b="1" i="1" dirty="0">
              <a:solidFill>
                <a:srgbClr val="006600"/>
              </a:solidFill>
            </a:endParaRPr>
          </a:p>
        </p:txBody>
      </p:sp>
      <p:graphicFrame>
        <p:nvGraphicFramePr>
          <p:cNvPr id="4" name="n'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5597578"/>
              </p:ext>
            </p:extLst>
          </p:nvPr>
        </p:nvGraphicFramePr>
        <p:xfrm>
          <a:off x="1768475" y="2185988"/>
          <a:ext cx="48260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670" name="Równanie" r:id="rId13" imgW="4825800" imgH="431640" progId="Equation.3">
                  <p:embed/>
                </p:oleObj>
              </mc:Choice>
              <mc:Fallback>
                <p:oleObj name="Równanie" r:id="rId13" imgW="4825800" imgH="431640" progId="Equation.3">
                  <p:embed/>
                  <p:pic>
                    <p:nvPicPr>
                      <p:cNvPr id="0" name="Object 29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8475" y="2185988"/>
                        <a:ext cx="4826000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'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4924170"/>
              </p:ext>
            </p:extLst>
          </p:nvPr>
        </p:nvGraphicFramePr>
        <p:xfrm>
          <a:off x="1768475" y="1725613"/>
          <a:ext cx="657225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671" name="Równanie" r:id="rId15" imgW="6603840" imgH="444240" progId="Equation.3">
                  <p:embed/>
                </p:oleObj>
              </mc:Choice>
              <mc:Fallback>
                <p:oleObj name="Równanie" r:id="rId15" imgW="660384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8475" y="1725613"/>
                        <a:ext cx="6572250" cy="444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M'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2437455"/>
              </p:ext>
            </p:extLst>
          </p:nvPr>
        </p:nvGraphicFramePr>
        <p:xfrm>
          <a:off x="1768475" y="1284288"/>
          <a:ext cx="5118100" cy="427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672" name="Równanie" r:id="rId17" imgW="5092560" imgH="431640" progId="Equation.3">
                  <p:embed/>
                </p:oleObj>
              </mc:Choice>
              <mc:Fallback>
                <p:oleObj name="Równanie" r:id="rId17" imgW="509256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8475" y="1284288"/>
                        <a:ext cx="5118100" cy="4270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Z'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517361"/>
              </p:ext>
            </p:extLst>
          </p:nvPr>
        </p:nvGraphicFramePr>
        <p:xfrm>
          <a:off x="1768475" y="825500"/>
          <a:ext cx="66040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673" name="Równanie" r:id="rId19" imgW="6629400" imgH="444240" progId="Equation.3">
                  <p:embed/>
                </p:oleObj>
              </mc:Choice>
              <mc:Fallback>
                <p:oleObj name="Równanie" r:id="rId19" imgW="662940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8475" y="825500"/>
                        <a:ext cx="6604000" cy="444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4" name="Txt_Imp_Z,M"/>
          <p:cNvSpPr txBox="1"/>
          <p:nvPr/>
        </p:nvSpPr>
        <p:spPr>
          <a:xfrm>
            <a:off x="1439652" y="548680"/>
            <a:ext cx="5070299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pl-PL" sz="1400" b="1" i="1" smtClean="0">
                <a:solidFill>
                  <a:srgbClr val="006600"/>
                </a:solidFill>
              </a:rPr>
              <a:t>Impedancje własne i wzajemne przewodów fazowych i odgromowego</a:t>
            </a:r>
            <a:endParaRPr lang="pl-PL" sz="1400" b="1" i="1" dirty="0">
              <a:solidFill>
                <a:srgbClr val="006600"/>
              </a:solidFill>
            </a:endParaRPr>
          </a:p>
        </p:txBody>
      </p:sp>
      <p:sp>
        <p:nvSpPr>
          <p:cNvPr id="2" name="Tytuł"/>
          <p:cNvSpPr txBox="1">
            <a:spLocks noChangeArrowheads="1"/>
          </p:cNvSpPr>
          <p:nvPr/>
        </p:nvSpPr>
        <p:spPr bwMode="auto">
          <a:xfrm>
            <a:off x="3214257" y="260648"/>
            <a:ext cx="3095399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defTabSz="912813" eaLnBrk="0" hangingPunct="0">
              <a:defRPr/>
            </a:pPr>
            <a:r>
              <a:rPr kumimoji="1" lang="pl-PL" sz="1400" b="1" i="1" kern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Parametry impedancyjne linii 110 kV</a:t>
            </a:r>
            <a:endParaRPr kumimoji="1" lang="pl-PL" sz="1400" b="1" i="1" kern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5664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" grpId="0"/>
      <p:bldP spid="27" grpId="0"/>
      <p:bldP spid="357" grpId="0"/>
      <p:bldP spid="356" grpId="0"/>
      <p:bldP spid="355" grpId="0"/>
      <p:bldP spid="35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520" name="Dsr_odgr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6001910"/>
              </p:ext>
            </p:extLst>
          </p:nvPr>
        </p:nvGraphicFramePr>
        <p:xfrm>
          <a:off x="4716016" y="4935830"/>
          <a:ext cx="3897630" cy="2933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363" name="Równanie" r:id="rId3" imgW="3543300" imgH="266700" progId="Equation.3">
                  <p:embed/>
                </p:oleObj>
              </mc:Choice>
              <mc:Fallback>
                <p:oleObj name="Równanie" r:id="rId3" imgW="3543300" imgH="266700" progId="Equation.3">
                  <p:embed/>
                  <p:pic>
                    <p:nvPicPr>
                      <p:cNvPr id="0" name="Object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6016" y="4935830"/>
                        <a:ext cx="3897630" cy="29337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4" name="Txt_Sr_odgr"/>
          <p:cNvSpPr txBox="1"/>
          <p:nvPr/>
        </p:nvSpPr>
        <p:spPr>
          <a:xfrm>
            <a:off x="4211960" y="4617132"/>
            <a:ext cx="4823436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pl-PL" sz="1400" b="1" i="1" smtClean="0">
                <a:solidFill>
                  <a:srgbClr val="006600"/>
                </a:solidFill>
              </a:rPr>
              <a:t>Średnia odleglości między przewodami fazowymi a odgromowymi</a:t>
            </a:r>
            <a:endParaRPr lang="pl-PL" sz="1400" b="1" i="1" dirty="0">
              <a:solidFill>
                <a:srgbClr val="006600"/>
              </a:solidFill>
            </a:endParaRPr>
          </a:p>
        </p:txBody>
      </p:sp>
      <p:graphicFrame>
        <p:nvGraphicFramePr>
          <p:cNvPr id="28" name="Dsr_faz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2699370"/>
              </p:ext>
            </p:extLst>
          </p:nvPr>
        </p:nvGraphicFramePr>
        <p:xfrm>
          <a:off x="4932039" y="4179746"/>
          <a:ext cx="3464560" cy="2933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364" name="Równanie" r:id="rId5" imgW="3149600" imgH="266700" progId="Equation.3">
                  <p:embed/>
                </p:oleObj>
              </mc:Choice>
              <mc:Fallback>
                <p:oleObj name="Równanie" r:id="rId5" imgW="3149600" imgH="266700" progId="Equation.3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2039" y="4179746"/>
                        <a:ext cx="3464560" cy="29337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3" name="Txt_Sr_faz"/>
          <p:cNvSpPr txBox="1"/>
          <p:nvPr/>
        </p:nvSpPr>
        <p:spPr>
          <a:xfrm>
            <a:off x="4824028" y="3753616"/>
            <a:ext cx="3595536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pl-PL" sz="1400" b="1" i="1" smtClean="0">
                <a:solidFill>
                  <a:srgbClr val="006600"/>
                </a:solidFill>
              </a:rPr>
              <a:t>Średnia odleglości między przewodami fazowymi</a:t>
            </a:r>
            <a:endParaRPr lang="pl-PL" sz="1400" b="1" i="1" dirty="0">
              <a:solidFill>
                <a:srgbClr val="006600"/>
              </a:solidFill>
            </a:endParaRPr>
          </a:p>
        </p:txBody>
      </p:sp>
      <p:grpSp>
        <p:nvGrpSpPr>
          <p:cNvPr id="19527" name="Odl_O-C_C"/>
          <p:cNvGrpSpPr/>
          <p:nvPr/>
        </p:nvGrpSpPr>
        <p:grpSpPr>
          <a:xfrm>
            <a:off x="5941184" y="2712227"/>
            <a:ext cx="1298921" cy="442596"/>
            <a:chOff x="5941184" y="2712227"/>
            <a:chExt cx="1298921" cy="442596"/>
          </a:xfrm>
        </p:grpSpPr>
        <p:sp>
          <p:nvSpPr>
            <p:cNvPr id="535" name="pole tekstowe 38"/>
            <p:cNvSpPr txBox="1"/>
            <p:nvPr/>
          </p:nvSpPr>
          <p:spPr>
            <a:xfrm rot="1140000">
              <a:off x="6582155" y="2818014"/>
              <a:ext cx="303068" cy="147204"/>
            </a:xfrm>
            <a:prstGeom prst="rect">
              <a:avLst/>
            </a:prstGeom>
            <a:noFill/>
          </p:spPr>
          <p:txBody>
            <a:bodyPr vert="horz" wrap="none" lIns="0" tIns="0" rIns="0" bIns="0" rtlCol="0">
              <a:no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l-PL" sz="1100" b="1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14626</a:t>
              </a:r>
            </a:p>
          </p:txBody>
        </p:sp>
        <p:cxnSp>
          <p:nvCxnSpPr>
            <p:cNvPr id="547" name="Łącznik prostoliniowy 546"/>
            <p:cNvCxnSpPr>
              <a:stCxn id="559" idx="5"/>
              <a:endCxn id="561" idx="0"/>
            </p:cNvCxnSpPr>
            <p:nvPr/>
          </p:nvCxnSpPr>
          <p:spPr bwMode="auto">
            <a:xfrm>
              <a:off x="5941184" y="2712227"/>
              <a:ext cx="1298921" cy="442596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00B0F0"/>
              </a:solidFill>
              <a:prstDash val="solid"/>
              <a:round/>
              <a:headEnd type="none" w="sm" len="sm"/>
              <a:tailEnd type="arrow" w="sm" len="sm"/>
            </a:ln>
            <a:effectLst/>
          </p:spPr>
        </p:cxnSp>
      </p:grpSp>
      <p:grpSp>
        <p:nvGrpSpPr>
          <p:cNvPr id="19525" name="Odl_A_O"/>
          <p:cNvGrpSpPr/>
          <p:nvPr/>
        </p:nvGrpSpPr>
        <p:grpSpPr>
          <a:xfrm>
            <a:off x="5645895" y="2722771"/>
            <a:ext cx="269192" cy="442600"/>
            <a:chOff x="5645895" y="2722771"/>
            <a:chExt cx="269192" cy="442600"/>
          </a:xfrm>
        </p:grpSpPr>
        <p:sp>
          <p:nvSpPr>
            <p:cNvPr id="539" name="pole tekstowe 38"/>
            <p:cNvSpPr txBox="1"/>
            <p:nvPr/>
          </p:nvSpPr>
          <p:spPr>
            <a:xfrm rot="18120000">
              <a:off x="5569039" y="2826674"/>
              <a:ext cx="303068" cy="147204"/>
            </a:xfrm>
            <a:prstGeom prst="rect">
              <a:avLst/>
            </a:prstGeom>
            <a:noFill/>
          </p:spPr>
          <p:txBody>
            <a:bodyPr vert="horz" wrap="none" lIns="0" tIns="0" rIns="0" bIns="0" rtlCol="0">
              <a:no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l-PL" sz="1100" b="1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6610</a:t>
              </a:r>
            </a:p>
          </p:txBody>
        </p:sp>
        <p:cxnSp>
          <p:nvCxnSpPr>
            <p:cNvPr id="564" name="Łącznik prostoliniowy 563"/>
            <p:cNvCxnSpPr>
              <a:stCxn id="559" idx="4"/>
              <a:endCxn id="557" idx="7"/>
            </p:cNvCxnSpPr>
            <p:nvPr/>
          </p:nvCxnSpPr>
          <p:spPr bwMode="auto">
            <a:xfrm flipH="1">
              <a:off x="5645895" y="2722771"/>
              <a:ext cx="269192" cy="4426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00B0F0"/>
              </a:solidFill>
              <a:prstDash val="solid"/>
              <a:round/>
              <a:headEnd type="arrow" w="sm" len="sm"/>
              <a:tailEnd type="none" w="sm" len="sm"/>
            </a:ln>
            <a:effectLst/>
          </p:spPr>
        </p:cxnSp>
      </p:grpSp>
      <p:grpSp>
        <p:nvGrpSpPr>
          <p:cNvPr id="19526" name="Odl_O_B"/>
          <p:cNvGrpSpPr/>
          <p:nvPr/>
        </p:nvGrpSpPr>
        <p:grpSpPr>
          <a:xfrm>
            <a:off x="5915087" y="2722771"/>
            <a:ext cx="511208" cy="442596"/>
            <a:chOff x="5915087" y="2722771"/>
            <a:chExt cx="511208" cy="442596"/>
          </a:xfrm>
        </p:grpSpPr>
        <p:sp>
          <p:nvSpPr>
            <p:cNvPr id="534" name="pole tekstowe 38"/>
            <p:cNvSpPr txBox="1"/>
            <p:nvPr/>
          </p:nvSpPr>
          <p:spPr>
            <a:xfrm rot="2460000">
              <a:off x="6123227" y="2861311"/>
              <a:ext cx="303068" cy="147204"/>
            </a:xfrm>
            <a:prstGeom prst="rect">
              <a:avLst/>
            </a:prstGeom>
            <a:noFill/>
          </p:spPr>
          <p:txBody>
            <a:bodyPr vert="horz" wrap="none" lIns="0" tIns="0" rIns="0" bIns="0" rtlCol="0">
              <a:no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l-PL" sz="1100" b="1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8429</a:t>
              </a:r>
            </a:p>
          </p:txBody>
        </p:sp>
        <p:cxnSp>
          <p:nvCxnSpPr>
            <p:cNvPr id="565" name="Łącznik prostoliniowy 564"/>
            <p:cNvCxnSpPr>
              <a:stCxn id="559" idx="4"/>
              <a:endCxn id="560" idx="1"/>
            </p:cNvCxnSpPr>
            <p:nvPr/>
          </p:nvCxnSpPr>
          <p:spPr bwMode="auto">
            <a:xfrm>
              <a:off x="5915087" y="2722771"/>
              <a:ext cx="486876" cy="442596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00B0F0"/>
              </a:solidFill>
              <a:prstDash val="solid"/>
              <a:round/>
              <a:headEnd type="none" w="sm" len="sm"/>
              <a:tailEnd type="arrow" w="sm" len="sm"/>
            </a:ln>
            <a:effectLst/>
          </p:spPr>
        </p:cxnSp>
      </p:grpSp>
      <p:grpSp>
        <p:nvGrpSpPr>
          <p:cNvPr id="19524" name="Wym_Słup3"/>
          <p:cNvGrpSpPr/>
          <p:nvPr/>
        </p:nvGrpSpPr>
        <p:grpSpPr>
          <a:xfrm>
            <a:off x="5569039" y="2523605"/>
            <a:ext cx="1827070" cy="941399"/>
            <a:chOff x="5569039" y="2523605"/>
            <a:chExt cx="1827070" cy="941399"/>
          </a:xfrm>
        </p:grpSpPr>
        <p:sp>
          <p:nvSpPr>
            <p:cNvPr id="533" name="pole tekstowe 40"/>
            <p:cNvSpPr txBox="1"/>
            <p:nvPr/>
          </p:nvSpPr>
          <p:spPr>
            <a:xfrm>
              <a:off x="5569039" y="3268291"/>
              <a:ext cx="242454" cy="138545"/>
            </a:xfrm>
            <a:prstGeom prst="rect">
              <a:avLst/>
            </a:prstGeom>
            <a:noFill/>
          </p:spPr>
          <p:txBody>
            <a:bodyPr vert="horz" wrap="none" lIns="0" tIns="0" rIns="0" bIns="0" rtlCol="0">
              <a:no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l-PL" sz="1100" b="1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2000</a:t>
              </a:r>
            </a:p>
            <a:p>
              <a:endParaRPr lang="pl-PL" sz="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550" name="Łącznik prostoliniowy 549"/>
            <p:cNvCxnSpPr/>
            <p:nvPr/>
          </p:nvCxnSpPr>
          <p:spPr bwMode="auto">
            <a:xfrm>
              <a:off x="7240109" y="2686767"/>
              <a:ext cx="0" cy="4680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00B050"/>
              </a:solidFill>
              <a:prstDash val="solid"/>
              <a:round/>
              <a:headEnd type="arrow" w="sm" len="sm"/>
              <a:tailEnd type="arrow" w="sm" len="sm"/>
            </a:ln>
            <a:effectLst/>
          </p:spPr>
        </p:cxnSp>
        <p:sp>
          <p:nvSpPr>
            <p:cNvPr id="532" name="pole tekstowe 38"/>
            <p:cNvSpPr txBox="1"/>
            <p:nvPr/>
          </p:nvSpPr>
          <p:spPr>
            <a:xfrm rot="5400000">
              <a:off x="7170973" y="2852661"/>
              <a:ext cx="303068" cy="147204"/>
            </a:xfrm>
            <a:prstGeom prst="rect">
              <a:avLst/>
            </a:prstGeom>
            <a:noFill/>
          </p:spPr>
          <p:txBody>
            <a:bodyPr vert="horz" wrap="none" lIns="0" tIns="0" rIns="0" bIns="0" rtlCol="0">
              <a:no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l-PL" sz="1100" b="1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6300</a:t>
              </a:r>
            </a:p>
          </p:txBody>
        </p:sp>
        <p:cxnSp>
          <p:nvCxnSpPr>
            <p:cNvPr id="542" name="Łącznik prostoliniowy 541"/>
            <p:cNvCxnSpPr/>
            <p:nvPr/>
          </p:nvCxnSpPr>
          <p:spPr bwMode="auto">
            <a:xfrm flipH="1">
              <a:off x="5608859" y="3465004"/>
              <a:ext cx="295289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00B050"/>
              </a:solidFill>
              <a:prstDash val="solid"/>
              <a:round/>
              <a:headEnd type="arrow" w="sm" len="sm"/>
              <a:tailEnd type="arrow" w="sm" len="sm"/>
            </a:ln>
            <a:effectLst/>
          </p:spPr>
        </p:cxnSp>
        <p:cxnSp>
          <p:nvCxnSpPr>
            <p:cNvPr id="548" name="Łącznik prostoliniowy 547"/>
            <p:cNvCxnSpPr/>
            <p:nvPr/>
          </p:nvCxnSpPr>
          <p:spPr bwMode="auto">
            <a:xfrm flipH="1" flipV="1">
              <a:off x="7022425" y="2686767"/>
              <a:ext cx="291506" cy="4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41" name="Łącznik prostoliniowy 540"/>
            <p:cNvCxnSpPr/>
            <p:nvPr/>
          </p:nvCxnSpPr>
          <p:spPr bwMode="auto">
            <a:xfrm>
              <a:off x="5926274" y="2758779"/>
              <a:ext cx="0" cy="43204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24" name="pole tekstowe 40"/>
            <p:cNvSpPr txBox="1"/>
            <p:nvPr/>
          </p:nvSpPr>
          <p:spPr>
            <a:xfrm>
              <a:off x="6209817" y="2523605"/>
              <a:ext cx="389659" cy="164522"/>
            </a:xfrm>
            <a:prstGeom prst="rect">
              <a:avLst/>
            </a:prstGeom>
            <a:noFill/>
          </p:spPr>
          <p:txBody>
            <a:bodyPr vert="horz" wrap="none" lIns="0" tIns="0" rIns="0" bIns="0" rtlCol="0">
              <a:no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l-PL" sz="11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11200</a:t>
              </a:r>
            </a:p>
            <a:p>
              <a:endParaRPr lang="pl-PL" sz="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26" name="pole tekstowe 40"/>
            <p:cNvSpPr txBox="1"/>
            <p:nvPr/>
          </p:nvSpPr>
          <p:spPr>
            <a:xfrm>
              <a:off x="5906747" y="3199015"/>
              <a:ext cx="282129" cy="169277"/>
            </a:xfrm>
            <a:prstGeom prst="rect">
              <a:avLst/>
            </a:prstGeom>
            <a:noFill/>
          </p:spPr>
          <p:txBody>
            <a:bodyPr vert="horz" wrap="none" lIns="0" tIns="0" rIns="0" bIns="0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l-PL" sz="11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7600</a:t>
              </a:r>
              <a:endParaRPr lang="pl-PL" sz="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31" name="pole tekstowe 40"/>
            <p:cNvSpPr txBox="1"/>
            <p:nvPr/>
          </p:nvSpPr>
          <p:spPr>
            <a:xfrm>
              <a:off x="6677404" y="3199015"/>
              <a:ext cx="282129" cy="169277"/>
            </a:xfrm>
            <a:prstGeom prst="rect">
              <a:avLst/>
            </a:prstGeom>
            <a:noFill/>
          </p:spPr>
          <p:txBody>
            <a:bodyPr vert="horz" wrap="none" lIns="0" tIns="0" rIns="0" bIns="0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l-PL" sz="11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7600</a:t>
              </a:r>
              <a:endParaRPr lang="pl-PL" sz="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549" name="Łącznik prostoliniowy 548"/>
            <p:cNvCxnSpPr/>
            <p:nvPr/>
          </p:nvCxnSpPr>
          <p:spPr bwMode="auto">
            <a:xfrm flipH="1">
              <a:off x="5952002" y="2686767"/>
              <a:ext cx="922676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arrow" w="sm" len="sm"/>
              <a:tailEnd type="arrow" w="sm" len="sm"/>
            </a:ln>
            <a:effectLst/>
          </p:spPr>
        </p:cxnSp>
        <p:cxnSp>
          <p:nvCxnSpPr>
            <p:cNvPr id="562" name="Łącznik prostoliniowy 561"/>
            <p:cNvCxnSpPr/>
            <p:nvPr/>
          </p:nvCxnSpPr>
          <p:spPr bwMode="auto">
            <a:xfrm flipH="1">
              <a:off x="5689919" y="3190827"/>
              <a:ext cx="701234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arrow" w="sm" len="sm"/>
              <a:tailEnd type="arrow" w="sm" len="sm"/>
            </a:ln>
            <a:effectLst/>
          </p:spPr>
        </p:cxnSp>
        <p:cxnSp>
          <p:nvCxnSpPr>
            <p:cNvPr id="563" name="Łącznik prostoliniowy 562"/>
            <p:cNvCxnSpPr/>
            <p:nvPr/>
          </p:nvCxnSpPr>
          <p:spPr bwMode="auto">
            <a:xfrm flipH="1">
              <a:off x="6464975" y="3190827"/>
              <a:ext cx="738141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arrow" w="sm" len="sm"/>
              <a:tailEnd type="arrow" w="sm" len="sm"/>
            </a:ln>
            <a:effectLst/>
          </p:spPr>
        </p:cxnSp>
      </p:grpSp>
      <p:grpSp>
        <p:nvGrpSpPr>
          <p:cNvPr id="19521" name="Przewody"/>
          <p:cNvGrpSpPr/>
          <p:nvPr/>
        </p:nvGrpSpPr>
        <p:grpSpPr>
          <a:xfrm>
            <a:off x="5472100" y="2514038"/>
            <a:ext cx="1908743" cy="858053"/>
            <a:chOff x="5472100" y="2514038"/>
            <a:chExt cx="1908743" cy="858053"/>
          </a:xfrm>
        </p:grpSpPr>
        <p:sp>
          <p:nvSpPr>
            <p:cNvPr id="551" name="pole tekstowe 38"/>
            <p:cNvSpPr txBox="1"/>
            <p:nvPr/>
          </p:nvSpPr>
          <p:spPr>
            <a:xfrm>
              <a:off x="5721876" y="2565992"/>
              <a:ext cx="106439" cy="117981"/>
            </a:xfrm>
            <a:prstGeom prst="rect">
              <a:avLst/>
            </a:prstGeom>
            <a:noFill/>
          </p:spPr>
          <p:txBody>
            <a:bodyPr vert="horz" wrap="none" lIns="0" tIns="0" rIns="0" bIns="0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l-PL" sz="800" b="1">
                  <a:solidFill>
                    <a:srgbClr val="FF0000"/>
                  </a:solidFill>
                </a:rPr>
                <a:t>O</a:t>
              </a:r>
              <a:r>
                <a:rPr lang="pl-PL" sz="800" b="1" baseline="-25000">
                  <a:solidFill>
                    <a:srgbClr val="FF0000"/>
                  </a:solidFill>
                </a:rPr>
                <a:t>I</a:t>
              </a:r>
              <a:endParaRPr lang="pl-PL" sz="800" b="1">
                <a:solidFill>
                  <a:srgbClr val="FF0000"/>
                </a:solidFill>
              </a:endParaRPr>
            </a:p>
          </p:txBody>
        </p:sp>
        <p:sp>
          <p:nvSpPr>
            <p:cNvPr id="554" name="pole tekstowe 39"/>
            <p:cNvSpPr txBox="1"/>
            <p:nvPr/>
          </p:nvSpPr>
          <p:spPr>
            <a:xfrm>
              <a:off x="6832678" y="2514038"/>
              <a:ext cx="134652" cy="123111"/>
            </a:xfrm>
            <a:prstGeom prst="rect">
              <a:avLst/>
            </a:prstGeom>
            <a:noFill/>
          </p:spPr>
          <p:txBody>
            <a:bodyPr vert="horz" wrap="none" lIns="0" tIns="0" rIns="0" bIns="0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l-PL" sz="8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  <a:r>
                <a:rPr lang="pl-PL" sz="800" b="1" baseline="-250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II</a:t>
              </a:r>
              <a:endParaRPr lang="pl-PL" sz="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55" name="pole tekstowe 40"/>
            <p:cNvSpPr txBox="1"/>
            <p:nvPr/>
          </p:nvSpPr>
          <p:spPr>
            <a:xfrm>
              <a:off x="5472100" y="3140957"/>
              <a:ext cx="73738" cy="123111"/>
            </a:xfrm>
            <a:prstGeom prst="rect">
              <a:avLst/>
            </a:prstGeom>
            <a:noFill/>
          </p:spPr>
          <p:txBody>
            <a:bodyPr vert="horz" wrap="none" lIns="0" tIns="0" rIns="0" bIns="0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l-PL" sz="8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556" name="pole tekstowe 41"/>
            <p:cNvSpPr txBox="1"/>
            <p:nvPr/>
          </p:nvSpPr>
          <p:spPr>
            <a:xfrm>
              <a:off x="7307105" y="3140957"/>
              <a:ext cx="73738" cy="123111"/>
            </a:xfrm>
            <a:prstGeom prst="rect">
              <a:avLst/>
            </a:prstGeom>
            <a:noFill/>
          </p:spPr>
          <p:txBody>
            <a:bodyPr vert="horz" wrap="none" lIns="0" tIns="0" rIns="0" bIns="0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l-PL" sz="8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</a:p>
          </p:txBody>
        </p:sp>
        <p:sp>
          <p:nvSpPr>
            <p:cNvPr id="557" name="Elipsa 556"/>
            <p:cNvSpPr/>
            <p:nvPr/>
          </p:nvSpPr>
          <p:spPr>
            <a:xfrm>
              <a:off x="5582891" y="3154827"/>
              <a:ext cx="73814" cy="72000"/>
            </a:xfrm>
            <a:prstGeom prst="ellipse">
              <a:avLst/>
            </a:prstGeom>
            <a:solidFill>
              <a:schemeClr val="tx1"/>
            </a:solidFill>
            <a:ln w="127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l-PL" sz="800">
                <a:solidFill>
                  <a:srgbClr val="FF0000"/>
                </a:solidFill>
              </a:endParaRPr>
            </a:p>
          </p:txBody>
        </p:sp>
        <p:sp>
          <p:nvSpPr>
            <p:cNvPr id="558" name="Elipsa 557"/>
            <p:cNvSpPr/>
            <p:nvPr/>
          </p:nvSpPr>
          <p:spPr>
            <a:xfrm>
              <a:off x="6874781" y="2650763"/>
              <a:ext cx="73814" cy="72000"/>
            </a:xfrm>
            <a:prstGeom prst="ellipse">
              <a:avLst/>
            </a:prstGeom>
            <a:solidFill>
              <a:schemeClr val="tx1"/>
            </a:solidFill>
            <a:ln w="127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l-PL" sz="800">
                <a:solidFill>
                  <a:srgbClr val="FF0000"/>
                </a:solidFill>
              </a:endParaRPr>
            </a:p>
          </p:txBody>
        </p:sp>
        <p:sp>
          <p:nvSpPr>
            <p:cNvPr id="559" name="Elipsa 558"/>
            <p:cNvSpPr/>
            <p:nvPr/>
          </p:nvSpPr>
          <p:spPr>
            <a:xfrm>
              <a:off x="5878180" y="2650771"/>
              <a:ext cx="73814" cy="72000"/>
            </a:xfrm>
            <a:prstGeom prst="ellipse">
              <a:avLst/>
            </a:prstGeom>
            <a:solidFill>
              <a:schemeClr val="tx1"/>
            </a:solidFill>
            <a:ln w="127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l-PL" sz="800">
                <a:solidFill>
                  <a:srgbClr val="FF0000"/>
                </a:solidFill>
              </a:endParaRPr>
            </a:p>
          </p:txBody>
        </p:sp>
        <p:sp>
          <p:nvSpPr>
            <p:cNvPr id="560" name="Elipsa 559"/>
            <p:cNvSpPr/>
            <p:nvPr/>
          </p:nvSpPr>
          <p:spPr>
            <a:xfrm>
              <a:off x="6391153" y="3154823"/>
              <a:ext cx="73814" cy="72000"/>
            </a:xfrm>
            <a:prstGeom prst="ellipse">
              <a:avLst/>
            </a:prstGeom>
            <a:solidFill>
              <a:schemeClr val="tx1"/>
            </a:solidFill>
            <a:ln w="127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l-PL" sz="800">
                <a:solidFill>
                  <a:srgbClr val="FF0000"/>
                </a:solidFill>
              </a:endParaRPr>
            </a:p>
          </p:txBody>
        </p:sp>
        <p:sp>
          <p:nvSpPr>
            <p:cNvPr id="561" name="Elipsa 560"/>
            <p:cNvSpPr/>
            <p:nvPr/>
          </p:nvSpPr>
          <p:spPr>
            <a:xfrm>
              <a:off x="7203198" y="3154823"/>
              <a:ext cx="73814" cy="72000"/>
            </a:xfrm>
            <a:prstGeom prst="ellipse">
              <a:avLst/>
            </a:prstGeom>
            <a:solidFill>
              <a:schemeClr val="tx1"/>
            </a:solidFill>
            <a:ln w="127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l-PL" sz="800">
                <a:solidFill>
                  <a:srgbClr val="FF0000"/>
                </a:solidFill>
              </a:endParaRPr>
            </a:p>
          </p:txBody>
        </p:sp>
        <p:sp>
          <p:nvSpPr>
            <p:cNvPr id="566" name="pole tekstowe 53"/>
            <p:cNvSpPr txBox="1"/>
            <p:nvPr/>
          </p:nvSpPr>
          <p:spPr>
            <a:xfrm>
              <a:off x="6391153" y="3248980"/>
              <a:ext cx="68930" cy="123111"/>
            </a:xfrm>
            <a:prstGeom prst="rect">
              <a:avLst/>
            </a:prstGeom>
            <a:noFill/>
          </p:spPr>
          <p:txBody>
            <a:bodyPr vert="horz" wrap="none" lIns="0" tIns="0" rIns="0" bIns="0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l-PL" sz="8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</p:grpSp>
      <p:sp>
        <p:nvSpPr>
          <p:cNvPr id="372" name="Txt_Odl"/>
          <p:cNvSpPr txBox="1"/>
          <p:nvPr/>
        </p:nvSpPr>
        <p:spPr>
          <a:xfrm>
            <a:off x="5256076" y="1952836"/>
            <a:ext cx="2268250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pl-PL" sz="1400" b="1" i="1" smtClean="0">
                <a:solidFill>
                  <a:srgbClr val="006600"/>
                </a:solidFill>
              </a:rPr>
              <a:t>Odleglości między przewodami</a:t>
            </a:r>
            <a:endParaRPr lang="pl-PL" sz="1400" b="1" i="1" dirty="0">
              <a:solidFill>
                <a:srgbClr val="006600"/>
              </a:solidFill>
            </a:endParaRPr>
          </a:p>
        </p:txBody>
      </p:sp>
      <p:graphicFrame>
        <p:nvGraphicFramePr>
          <p:cNvPr id="22" name="Przekr_rodgr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8942647"/>
              </p:ext>
            </p:extLst>
          </p:nvPr>
        </p:nvGraphicFramePr>
        <p:xfrm>
          <a:off x="4905511" y="1471613"/>
          <a:ext cx="3590925" cy="306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365" name="Równanie" r:id="rId7" imgW="3263760" imgH="279360" progId="Equation.3">
                  <p:embed/>
                </p:oleObj>
              </mc:Choice>
              <mc:Fallback>
                <p:oleObj name="Równanie" r:id="rId7" imgW="3263760" imgH="279360" progId="Equation.3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05511" y="1471613"/>
                        <a:ext cx="3590925" cy="3063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6" name="Txt_Przekr_Odgr"/>
          <p:cNvSpPr txBox="1"/>
          <p:nvPr/>
        </p:nvSpPr>
        <p:spPr>
          <a:xfrm>
            <a:off x="4795403" y="1160748"/>
            <a:ext cx="3278141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pl-PL" sz="1400" b="1" i="1" smtClean="0">
                <a:solidFill>
                  <a:srgbClr val="0070C0"/>
                </a:solidFill>
              </a:rPr>
              <a:t>Przekrój przewodu odgromowego S=90 mm</a:t>
            </a:r>
            <a:r>
              <a:rPr lang="pl-PL" sz="1400" b="1" i="1" baseline="30000" smtClean="0">
                <a:solidFill>
                  <a:srgbClr val="0070C0"/>
                </a:solidFill>
              </a:rPr>
              <a:t>2</a:t>
            </a:r>
            <a:endParaRPr lang="pl-PL" sz="1400" b="1" i="1" dirty="0">
              <a:solidFill>
                <a:srgbClr val="0070C0"/>
              </a:solidFill>
            </a:endParaRPr>
          </a:p>
        </p:txBody>
      </p:sp>
      <p:graphicFrame>
        <p:nvGraphicFramePr>
          <p:cNvPr id="20" name="Przekr_r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3750323"/>
              </p:ext>
            </p:extLst>
          </p:nvPr>
        </p:nvGraphicFramePr>
        <p:xfrm>
          <a:off x="4905511" y="836712"/>
          <a:ext cx="345059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366" name="Równanie" r:id="rId9" imgW="3136900" imgH="254000" progId="Equation.3">
                  <p:embed/>
                </p:oleObj>
              </mc:Choice>
              <mc:Fallback>
                <p:oleObj name="Równanie" r:id="rId9" imgW="3136900" imgH="254000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05511" y="836712"/>
                        <a:ext cx="3450590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5" name="Txt_Przekr_Przew"/>
          <p:cNvSpPr txBox="1"/>
          <p:nvPr/>
        </p:nvSpPr>
        <p:spPr>
          <a:xfrm>
            <a:off x="4795403" y="548680"/>
            <a:ext cx="3108223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pl-PL" sz="1400" b="1" i="1" smtClean="0">
                <a:solidFill>
                  <a:srgbClr val="0070C0"/>
                </a:solidFill>
              </a:rPr>
              <a:t>Przekrój przewodu fazowego S=525 mm</a:t>
            </a:r>
            <a:r>
              <a:rPr lang="pl-PL" sz="1400" b="1" i="1" baseline="30000" smtClean="0">
                <a:solidFill>
                  <a:srgbClr val="0070C0"/>
                </a:solidFill>
              </a:rPr>
              <a:t>2</a:t>
            </a:r>
            <a:endParaRPr lang="pl-PL" sz="1400" b="1" i="1" dirty="0">
              <a:solidFill>
                <a:srgbClr val="0070C0"/>
              </a:solidFill>
            </a:endParaRPr>
          </a:p>
        </p:txBody>
      </p:sp>
      <p:sp>
        <p:nvSpPr>
          <p:cNvPr id="316" name="Txt_Słup"/>
          <p:cNvSpPr txBox="1">
            <a:spLocks noChangeArrowheads="1"/>
          </p:cNvSpPr>
          <p:nvPr/>
        </p:nvSpPr>
        <p:spPr bwMode="auto">
          <a:xfrm>
            <a:off x="1913049" y="5157192"/>
            <a:ext cx="1506823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defTabSz="912813" eaLnBrk="0" hangingPunct="0">
              <a:defRPr/>
            </a:pPr>
            <a:r>
              <a:rPr kumimoji="1" lang="pl-PL" sz="1200" b="1" i="1" ker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kumimoji="1" lang="pl-PL" sz="1200" b="1" i="1" kern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łup przelotowy H52</a:t>
            </a:r>
            <a:endParaRPr kumimoji="1" lang="pl-PL" sz="1200" b="1" i="1" kern="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8" name="Słup_H52"/>
          <p:cNvGrpSpPr/>
          <p:nvPr/>
        </p:nvGrpSpPr>
        <p:grpSpPr>
          <a:xfrm>
            <a:off x="1018347" y="1196752"/>
            <a:ext cx="3254878" cy="3793401"/>
            <a:chOff x="1018347" y="1196752"/>
            <a:chExt cx="3254878" cy="3793401"/>
          </a:xfrm>
        </p:grpSpPr>
        <p:grpSp>
          <p:nvGrpSpPr>
            <p:cNvPr id="17" name="Wym_Wys"/>
            <p:cNvGrpSpPr/>
            <p:nvPr/>
          </p:nvGrpSpPr>
          <p:grpSpPr>
            <a:xfrm>
              <a:off x="1018347" y="1389753"/>
              <a:ext cx="3254878" cy="3600400"/>
              <a:chOff x="1018347" y="1389753"/>
              <a:chExt cx="3254878" cy="3600400"/>
            </a:xfrm>
          </p:grpSpPr>
          <p:cxnSp>
            <p:nvCxnSpPr>
              <p:cNvPr id="425" name="Łącznik prostoliniowy 424"/>
              <p:cNvCxnSpPr/>
              <p:nvPr/>
            </p:nvCxnSpPr>
            <p:spPr bwMode="auto">
              <a:xfrm>
                <a:off x="1223628" y="1844824"/>
                <a:ext cx="0" cy="288032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sm" len="sm"/>
                <a:tailEnd type="arrow" w="med" len="sm"/>
              </a:ln>
              <a:effectLst/>
            </p:spPr>
          </p:cxnSp>
          <p:cxnSp>
            <p:nvCxnSpPr>
              <p:cNvPr id="426" name="Łącznik prostoliniowy 425"/>
              <p:cNvCxnSpPr/>
              <p:nvPr/>
            </p:nvCxnSpPr>
            <p:spPr bwMode="auto">
              <a:xfrm>
                <a:off x="1151620" y="1844824"/>
                <a:ext cx="179992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27" name="Łącznik prostoliniowy 426"/>
              <p:cNvCxnSpPr/>
              <p:nvPr/>
            </p:nvCxnSpPr>
            <p:spPr bwMode="auto">
              <a:xfrm>
                <a:off x="1151620" y="2132856"/>
                <a:ext cx="179992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428" name="pole tekstowe 427"/>
              <p:cNvSpPr txBox="1"/>
              <p:nvPr/>
            </p:nvSpPr>
            <p:spPr>
              <a:xfrm>
                <a:off x="1018347" y="1846299"/>
                <a:ext cx="169277" cy="282129"/>
              </a:xfrm>
              <a:prstGeom prst="rect">
                <a:avLst/>
              </a:prstGeom>
              <a:noFill/>
            </p:spPr>
            <p:txBody>
              <a:bodyPr vert="vert270" wrap="none" lIns="0" tIns="0" rIns="0" bIns="0" rtlCol="0">
                <a:spAutoFit/>
              </a:bodyPr>
              <a:lstStyle/>
              <a:p>
                <a:r>
                  <a:rPr lang="pl-PL" sz="1100">
                    <a:solidFill>
                      <a:srgbClr val="FF0000"/>
                    </a:solidFill>
                  </a:rPr>
                  <a:t>2</a:t>
                </a:r>
                <a:r>
                  <a:rPr lang="pl-PL" sz="1100" smtClean="0">
                    <a:solidFill>
                      <a:srgbClr val="FF0000"/>
                    </a:solidFill>
                  </a:rPr>
                  <a:t>000</a:t>
                </a:r>
                <a:endParaRPr lang="pl-PL" sz="1100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429" name="Łącznik prostoliniowy 428"/>
              <p:cNvCxnSpPr/>
              <p:nvPr/>
            </p:nvCxnSpPr>
            <p:spPr bwMode="auto">
              <a:xfrm>
                <a:off x="3887924" y="1412776"/>
                <a:ext cx="0" cy="468052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sm" len="sm"/>
                <a:tailEnd type="arrow" w="med" len="sm"/>
              </a:ln>
              <a:effectLst/>
            </p:spPr>
          </p:cxnSp>
          <p:sp>
            <p:nvSpPr>
              <p:cNvPr id="430" name="pole tekstowe 429"/>
              <p:cNvSpPr txBox="1"/>
              <p:nvPr/>
            </p:nvSpPr>
            <p:spPr>
              <a:xfrm>
                <a:off x="3718647" y="1450255"/>
                <a:ext cx="169277" cy="282129"/>
              </a:xfrm>
              <a:prstGeom prst="rect">
                <a:avLst/>
              </a:prstGeom>
              <a:noFill/>
            </p:spPr>
            <p:txBody>
              <a:bodyPr vert="vert270" wrap="none" lIns="0" tIns="0" rIns="0" bIns="0" rtlCol="0">
                <a:spAutoFit/>
              </a:bodyPr>
              <a:lstStyle/>
              <a:p>
                <a:r>
                  <a:rPr lang="pl-PL" sz="1100" smtClean="0">
                    <a:solidFill>
                      <a:srgbClr val="FF0000"/>
                    </a:solidFill>
                  </a:rPr>
                  <a:t>4300</a:t>
                </a:r>
                <a:endParaRPr lang="pl-PL" sz="1100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19552" name="Łącznik prostoliniowy 19551"/>
              <p:cNvCxnSpPr/>
              <p:nvPr/>
            </p:nvCxnSpPr>
            <p:spPr bwMode="auto">
              <a:xfrm>
                <a:off x="3023828" y="4990153"/>
                <a:ext cx="1152000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11" name="Łącznik prostoliniowy 610"/>
              <p:cNvCxnSpPr/>
              <p:nvPr/>
            </p:nvCxnSpPr>
            <p:spPr bwMode="auto">
              <a:xfrm>
                <a:off x="3577469" y="1389753"/>
                <a:ext cx="612000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12" name="Łącznik prostoliniowy 611"/>
              <p:cNvCxnSpPr/>
              <p:nvPr/>
            </p:nvCxnSpPr>
            <p:spPr bwMode="auto">
              <a:xfrm>
                <a:off x="4081525" y="1389753"/>
                <a:ext cx="0" cy="360000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sm" len="sm"/>
                <a:tailEnd type="arrow" w="med" len="sm"/>
              </a:ln>
              <a:effectLst/>
            </p:spPr>
          </p:cxnSp>
          <p:sp>
            <p:nvSpPr>
              <p:cNvPr id="19557" name="pole tekstowe 19556"/>
              <p:cNvSpPr txBox="1"/>
              <p:nvPr/>
            </p:nvSpPr>
            <p:spPr>
              <a:xfrm>
                <a:off x="4103948" y="2887464"/>
                <a:ext cx="169277" cy="352661"/>
              </a:xfrm>
              <a:prstGeom prst="rect">
                <a:avLst/>
              </a:prstGeom>
              <a:noFill/>
            </p:spPr>
            <p:txBody>
              <a:bodyPr vert="vert270" wrap="none" lIns="0" tIns="0" rIns="0" bIns="0" rtlCol="0">
                <a:spAutoFit/>
              </a:bodyPr>
              <a:lstStyle/>
              <a:p>
                <a:r>
                  <a:rPr lang="pl-PL" sz="1100" smtClean="0">
                    <a:solidFill>
                      <a:srgbClr val="FF0000"/>
                    </a:solidFill>
                  </a:rPr>
                  <a:t>30800</a:t>
                </a:r>
                <a:endParaRPr lang="pl-PL" sz="1100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616" name="Łącznik prostoliniowy 615"/>
              <p:cNvCxnSpPr/>
              <p:nvPr/>
            </p:nvCxnSpPr>
            <p:spPr bwMode="auto">
              <a:xfrm>
                <a:off x="3887924" y="1857805"/>
                <a:ext cx="0" cy="313200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sm" len="sm"/>
                <a:tailEnd type="arrow" w="med" len="sm"/>
              </a:ln>
              <a:effectLst/>
            </p:spPr>
          </p:cxnSp>
          <p:sp>
            <p:nvSpPr>
              <p:cNvPr id="617" name="pole tekstowe 616"/>
              <p:cNvSpPr txBox="1"/>
              <p:nvPr/>
            </p:nvSpPr>
            <p:spPr>
              <a:xfrm>
                <a:off x="3718647" y="3587473"/>
                <a:ext cx="169277" cy="352661"/>
              </a:xfrm>
              <a:prstGeom prst="rect">
                <a:avLst/>
              </a:prstGeom>
              <a:noFill/>
            </p:spPr>
            <p:txBody>
              <a:bodyPr vert="vert270" wrap="none" lIns="0" tIns="0" rIns="0" bIns="0" rtlCol="0">
                <a:spAutoFit/>
              </a:bodyPr>
              <a:lstStyle/>
              <a:p>
                <a:r>
                  <a:rPr lang="pl-PL" sz="1100" smtClean="0">
                    <a:solidFill>
                      <a:srgbClr val="FF0000"/>
                    </a:solidFill>
                  </a:rPr>
                  <a:t>26500</a:t>
                </a:r>
                <a:endParaRPr lang="pl-PL" sz="1100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618" name="Łącznik prostoliniowy 617"/>
              <p:cNvCxnSpPr/>
              <p:nvPr/>
            </p:nvCxnSpPr>
            <p:spPr bwMode="auto">
              <a:xfrm>
                <a:off x="3685549" y="1857805"/>
                <a:ext cx="252000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413" name="Wym_Odgr"/>
            <p:cNvGrpSpPr/>
            <p:nvPr/>
          </p:nvGrpSpPr>
          <p:grpSpPr>
            <a:xfrm>
              <a:off x="1403648" y="1196752"/>
              <a:ext cx="2196244" cy="252028"/>
              <a:chOff x="3167844" y="2600908"/>
              <a:chExt cx="2196244" cy="252028"/>
            </a:xfrm>
          </p:grpSpPr>
          <p:cxnSp>
            <p:nvCxnSpPr>
              <p:cNvPr id="415" name="Łącznik prostoliniowy 414"/>
              <p:cNvCxnSpPr/>
              <p:nvPr/>
            </p:nvCxnSpPr>
            <p:spPr bwMode="auto">
              <a:xfrm flipV="1">
                <a:off x="3167844" y="2600908"/>
                <a:ext cx="0" cy="18000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17" name="Łącznik prostoliniowy 416"/>
              <p:cNvCxnSpPr/>
              <p:nvPr/>
            </p:nvCxnSpPr>
            <p:spPr bwMode="auto">
              <a:xfrm flipV="1">
                <a:off x="5364088" y="2600932"/>
                <a:ext cx="0" cy="18000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18" name="Łącznik prostoliniowy 417"/>
              <p:cNvCxnSpPr/>
              <p:nvPr/>
            </p:nvCxnSpPr>
            <p:spPr bwMode="auto">
              <a:xfrm>
                <a:off x="3167844" y="2672916"/>
                <a:ext cx="2196244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sm" len="sm"/>
                <a:tailEnd type="arrow" w="sm" len="sm"/>
              </a:ln>
              <a:effectLst/>
            </p:spPr>
          </p:cxnSp>
          <p:sp>
            <p:nvSpPr>
              <p:cNvPr id="419" name="pole tekstowe 418"/>
              <p:cNvSpPr txBox="1"/>
              <p:nvPr/>
            </p:nvSpPr>
            <p:spPr>
              <a:xfrm>
                <a:off x="4103948" y="2683659"/>
                <a:ext cx="352661" cy="169277"/>
              </a:xfrm>
              <a:prstGeom prst="rect">
                <a:avLst/>
              </a:prstGeom>
              <a:noFill/>
            </p:spPr>
            <p:txBody>
              <a:bodyPr vert="horz" wrap="none" lIns="0" tIns="0" rIns="0" bIns="0" rtlCol="0">
                <a:spAutoFit/>
              </a:bodyPr>
              <a:lstStyle/>
              <a:p>
                <a:r>
                  <a:rPr lang="pl-PL" sz="1100" smtClean="0">
                    <a:solidFill>
                      <a:srgbClr val="FF0000"/>
                    </a:solidFill>
                  </a:rPr>
                  <a:t>11200</a:t>
                </a:r>
                <a:endParaRPr lang="pl-PL" sz="1100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14" name="Odl_Faz"/>
            <p:cNvGrpSpPr/>
            <p:nvPr/>
          </p:nvGrpSpPr>
          <p:grpSpPr>
            <a:xfrm>
              <a:off x="1345221" y="2168860"/>
              <a:ext cx="2304256" cy="288032"/>
              <a:chOff x="1345221" y="2168860"/>
              <a:chExt cx="2304256" cy="288032"/>
            </a:xfrm>
          </p:grpSpPr>
          <p:sp>
            <p:nvSpPr>
              <p:cNvPr id="324" name="pole tekstowe 323"/>
              <p:cNvSpPr txBox="1"/>
              <p:nvPr/>
            </p:nvSpPr>
            <p:spPr>
              <a:xfrm>
                <a:off x="3173747" y="2287615"/>
                <a:ext cx="282129" cy="169277"/>
              </a:xfrm>
              <a:prstGeom prst="rect">
                <a:avLst/>
              </a:prstGeom>
              <a:noFill/>
            </p:spPr>
            <p:txBody>
              <a:bodyPr vert="horz" wrap="none" lIns="0" tIns="0" rIns="0" bIns="0" rtlCol="0">
                <a:spAutoFit/>
              </a:bodyPr>
              <a:lstStyle/>
              <a:p>
                <a:r>
                  <a:rPr lang="pl-PL" sz="1100" smtClean="0">
                    <a:solidFill>
                      <a:srgbClr val="FF0000"/>
                    </a:solidFill>
                  </a:rPr>
                  <a:t>7600</a:t>
                </a:r>
                <a:endParaRPr lang="pl-PL" sz="1100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323" name="Łącznik prostoliniowy 322"/>
              <p:cNvCxnSpPr/>
              <p:nvPr/>
            </p:nvCxnSpPr>
            <p:spPr bwMode="auto">
              <a:xfrm>
                <a:off x="2483768" y="2276872"/>
                <a:ext cx="1152000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sm" len="sm"/>
                <a:tailEnd type="arrow" w="sm" len="sm"/>
              </a:ln>
              <a:effectLst/>
            </p:spPr>
          </p:cxnSp>
          <p:cxnSp>
            <p:nvCxnSpPr>
              <p:cNvPr id="625" name="Łącznik prostoliniowy 624"/>
              <p:cNvCxnSpPr/>
              <p:nvPr/>
            </p:nvCxnSpPr>
            <p:spPr bwMode="auto">
              <a:xfrm flipV="1">
                <a:off x="1345221" y="2168860"/>
                <a:ext cx="0" cy="18000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27" name="Łącznik prostoliniowy 626"/>
              <p:cNvCxnSpPr/>
              <p:nvPr/>
            </p:nvCxnSpPr>
            <p:spPr bwMode="auto">
              <a:xfrm flipV="1">
                <a:off x="3649477" y="2168860"/>
                <a:ext cx="0" cy="18000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28" name="Łącznik prostoliniowy 627"/>
              <p:cNvCxnSpPr/>
              <p:nvPr/>
            </p:nvCxnSpPr>
            <p:spPr bwMode="auto">
              <a:xfrm>
                <a:off x="1345221" y="2276872"/>
                <a:ext cx="1152000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sm" len="sm"/>
                <a:tailEnd type="arrow" w="sm" len="sm"/>
              </a:ln>
              <a:effectLst/>
            </p:spPr>
          </p:cxnSp>
          <p:sp>
            <p:nvSpPr>
              <p:cNvPr id="629" name="pole tekstowe 628"/>
              <p:cNvSpPr txBox="1"/>
              <p:nvPr/>
            </p:nvSpPr>
            <p:spPr>
              <a:xfrm>
                <a:off x="1517563" y="2287615"/>
                <a:ext cx="282129" cy="169277"/>
              </a:xfrm>
              <a:prstGeom prst="rect">
                <a:avLst/>
              </a:prstGeom>
              <a:noFill/>
            </p:spPr>
            <p:txBody>
              <a:bodyPr vert="horz" wrap="none" lIns="0" tIns="0" rIns="0" bIns="0" rtlCol="0">
                <a:spAutoFit/>
              </a:bodyPr>
              <a:lstStyle/>
              <a:p>
                <a:r>
                  <a:rPr lang="pl-PL" sz="1100" smtClean="0">
                    <a:solidFill>
                      <a:srgbClr val="FF0000"/>
                    </a:solidFill>
                  </a:rPr>
                  <a:t>7600</a:t>
                </a:r>
                <a:endParaRPr lang="pl-PL" sz="1100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10" name="Krata"/>
            <p:cNvGrpSpPr/>
            <p:nvPr/>
          </p:nvGrpSpPr>
          <p:grpSpPr>
            <a:xfrm>
              <a:off x="1223628" y="1268760"/>
              <a:ext cx="2664296" cy="3721393"/>
              <a:chOff x="1223628" y="1268760"/>
              <a:chExt cx="2664296" cy="3721393"/>
            </a:xfrm>
          </p:grpSpPr>
          <p:grpSp>
            <p:nvGrpSpPr>
              <p:cNvPr id="500" name="Odgr_Lewy"/>
              <p:cNvGrpSpPr/>
              <p:nvPr/>
            </p:nvGrpSpPr>
            <p:grpSpPr>
              <a:xfrm>
                <a:off x="1354911" y="1376772"/>
                <a:ext cx="74407" cy="84347"/>
                <a:chOff x="-69587" y="-69360"/>
                <a:chExt cx="29776" cy="33743"/>
              </a:xfrm>
            </p:grpSpPr>
            <p:sp>
              <p:nvSpPr>
                <p:cNvPr id="537" name="Elipsa 536"/>
                <p:cNvSpPr/>
                <p:nvPr/>
              </p:nvSpPr>
              <p:spPr>
                <a:xfrm>
                  <a:off x="-69587" y="-64417"/>
                  <a:ext cx="28800" cy="28800"/>
                </a:xfrm>
                <a:prstGeom prst="ellipse">
                  <a:avLst/>
                </a:prstGeom>
                <a:pattFill prst="trellis">
                  <a:fgClr>
                    <a:schemeClr val="tx1"/>
                  </a:fgClr>
                  <a:bgClr>
                    <a:schemeClr val="bg1"/>
                  </a:bgClr>
                </a:pattFill>
                <a:ln w="127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pl-PL"/>
                </a:p>
              </p:txBody>
            </p:sp>
            <p:cxnSp>
              <p:nvCxnSpPr>
                <p:cNvPr id="538" name="Łącznik prostoliniowy 537"/>
                <p:cNvCxnSpPr/>
                <p:nvPr/>
              </p:nvCxnSpPr>
              <p:spPr>
                <a:xfrm flipV="1">
                  <a:off x="-54660" y="-69360"/>
                  <a:ext cx="14849" cy="17144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9551" name="Odgr_Prawy"/>
              <p:cNvGrpSpPr/>
              <p:nvPr/>
            </p:nvGrpSpPr>
            <p:grpSpPr>
              <a:xfrm>
                <a:off x="3559258" y="1383873"/>
                <a:ext cx="71971" cy="105461"/>
                <a:chOff x="5487453" y="1647827"/>
                <a:chExt cx="71971" cy="105461"/>
              </a:xfrm>
            </p:grpSpPr>
            <p:sp>
              <p:nvSpPr>
                <p:cNvPr id="552" name="Elipsa 551"/>
                <p:cNvSpPr/>
                <p:nvPr/>
              </p:nvSpPr>
              <p:spPr>
                <a:xfrm>
                  <a:off x="5487453" y="1681302"/>
                  <a:ext cx="71971" cy="71986"/>
                </a:xfrm>
                <a:prstGeom prst="ellipse">
                  <a:avLst/>
                </a:prstGeom>
                <a:pattFill prst="trellis">
                  <a:fgClr>
                    <a:schemeClr val="tx1"/>
                  </a:fgClr>
                  <a:bgClr>
                    <a:schemeClr val="bg1"/>
                  </a:bgClr>
                </a:pattFill>
                <a:ln w="127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pl-PL"/>
                </a:p>
              </p:txBody>
            </p:sp>
            <p:cxnSp>
              <p:nvCxnSpPr>
                <p:cNvPr id="553" name="Łącznik prostoliniowy 552"/>
                <p:cNvCxnSpPr>
                  <a:stCxn id="552" idx="0"/>
                </p:cNvCxnSpPr>
                <p:nvPr/>
              </p:nvCxnSpPr>
              <p:spPr>
                <a:xfrm flipH="1" flipV="1">
                  <a:off x="5500683" y="1647827"/>
                  <a:ext cx="22756" cy="3347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09" name="pole tekstowe 308"/>
              <p:cNvSpPr txBox="1"/>
              <p:nvPr/>
            </p:nvSpPr>
            <p:spPr>
              <a:xfrm>
                <a:off x="1445072" y="2024844"/>
                <a:ext cx="73738" cy="123111"/>
              </a:xfrm>
              <a:prstGeom prst="rect">
                <a:avLst/>
              </a:prstGeom>
              <a:noFill/>
            </p:spPr>
            <p:txBody>
              <a:bodyPr vert="horz" wrap="none" lIns="0" tIns="0" rIns="0" bIns="0" rtlCol="0">
                <a:spAutoFit/>
              </a:bodyPr>
              <a:lstStyle/>
              <a:p>
                <a:r>
                  <a:rPr lang="pl-PL" sz="800" b="1" smtClean="0">
                    <a:solidFill>
                      <a:srgbClr val="FF0000"/>
                    </a:solidFill>
                  </a:rPr>
                  <a:t>A</a:t>
                </a:r>
                <a:endParaRPr lang="pl-PL" sz="800" b="1">
                  <a:solidFill>
                    <a:srgbClr val="FF0000"/>
                  </a:solidFill>
                </a:endParaRPr>
              </a:p>
            </p:txBody>
          </p:sp>
          <p:sp>
            <p:nvSpPr>
              <p:cNvPr id="317" name="pole tekstowe 316"/>
              <p:cNvSpPr txBox="1"/>
              <p:nvPr/>
            </p:nvSpPr>
            <p:spPr>
              <a:xfrm>
                <a:off x="2605214" y="2035587"/>
                <a:ext cx="68930" cy="123111"/>
              </a:xfrm>
              <a:prstGeom prst="rect">
                <a:avLst/>
              </a:prstGeom>
              <a:noFill/>
            </p:spPr>
            <p:txBody>
              <a:bodyPr vert="horz" wrap="none" lIns="0" tIns="0" rIns="0" bIns="0" rtlCol="0">
                <a:spAutoFit/>
              </a:bodyPr>
              <a:lstStyle/>
              <a:p>
                <a:r>
                  <a:rPr lang="pl-PL" sz="800" b="1">
                    <a:solidFill>
                      <a:srgbClr val="FF0000"/>
                    </a:solidFill>
                  </a:rPr>
                  <a:t>B</a:t>
                </a:r>
              </a:p>
            </p:txBody>
          </p:sp>
          <p:sp>
            <p:nvSpPr>
              <p:cNvPr id="318" name="pole tekstowe 317"/>
              <p:cNvSpPr txBox="1"/>
              <p:nvPr/>
            </p:nvSpPr>
            <p:spPr>
              <a:xfrm>
                <a:off x="3490150" y="2024844"/>
                <a:ext cx="73738" cy="123111"/>
              </a:xfrm>
              <a:prstGeom prst="rect">
                <a:avLst/>
              </a:prstGeom>
              <a:noFill/>
            </p:spPr>
            <p:txBody>
              <a:bodyPr vert="horz" wrap="none" lIns="0" tIns="0" rIns="0" bIns="0" rtlCol="0">
                <a:spAutoFit/>
              </a:bodyPr>
              <a:lstStyle/>
              <a:p>
                <a:r>
                  <a:rPr lang="pl-PL" sz="800" b="1" smtClean="0">
                    <a:solidFill>
                      <a:srgbClr val="FF0000"/>
                    </a:solidFill>
                  </a:rPr>
                  <a:t>C</a:t>
                </a:r>
                <a:endParaRPr lang="pl-PL" sz="800" b="1">
                  <a:solidFill>
                    <a:srgbClr val="FF0000"/>
                  </a:solidFill>
                </a:endParaRPr>
              </a:p>
            </p:txBody>
          </p:sp>
          <p:sp>
            <p:nvSpPr>
              <p:cNvPr id="321" name="pole tekstowe 320"/>
              <p:cNvSpPr txBox="1"/>
              <p:nvPr/>
            </p:nvSpPr>
            <p:spPr>
              <a:xfrm>
                <a:off x="1223628" y="1268761"/>
                <a:ext cx="180020" cy="123111"/>
              </a:xfrm>
              <a:prstGeom prst="rect">
                <a:avLst/>
              </a:prstGeom>
              <a:noFill/>
            </p:spPr>
            <p:txBody>
              <a:bodyPr vert="horz" wrap="square" lIns="0" tIns="0" rIns="0" bIns="0" rtlCol="0">
                <a:spAutoFit/>
              </a:bodyPr>
              <a:lstStyle/>
              <a:p>
                <a:r>
                  <a:rPr lang="pl-PL" sz="800" b="1" smtClean="0">
                    <a:solidFill>
                      <a:srgbClr val="FF0000"/>
                    </a:solidFill>
                  </a:rPr>
                  <a:t>O</a:t>
                </a:r>
                <a:r>
                  <a:rPr lang="pl-PL" sz="800" b="1" baseline="-25000" smtClean="0">
                    <a:solidFill>
                      <a:srgbClr val="FF0000"/>
                    </a:solidFill>
                  </a:rPr>
                  <a:t>I</a:t>
                </a:r>
                <a:endParaRPr lang="pl-PL" sz="800" b="1" baseline="-25000">
                  <a:solidFill>
                    <a:srgbClr val="FF0000"/>
                  </a:solidFill>
                </a:endParaRPr>
              </a:p>
            </p:txBody>
          </p:sp>
          <p:sp>
            <p:nvSpPr>
              <p:cNvPr id="322" name="pole tekstowe 321"/>
              <p:cNvSpPr txBox="1"/>
              <p:nvPr/>
            </p:nvSpPr>
            <p:spPr>
              <a:xfrm>
                <a:off x="3635896" y="1268760"/>
                <a:ext cx="252028" cy="123111"/>
              </a:xfrm>
              <a:prstGeom prst="rect">
                <a:avLst/>
              </a:prstGeom>
              <a:noFill/>
            </p:spPr>
            <p:txBody>
              <a:bodyPr vert="horz" wrap="square" lIns="0" tIns="0" rIns="0" bIns="0" rtlCol="0">
                <a:spAutoFit/>
              </a:bodyPr>
              <a:lstStyle/>
              <a:p>
                <a:r>
                  <a:rPr lang="pl-PL" sz="800" b="1" smtClean="0">
                    <a:solidFill>
                      <a:srgbClr val="FF0000"/>
                    </a:solidFill>
                  </a:rPr>
                  <a:t>O</a:t>
                </a:r>
                <a:r>
                  <a:rPr lang="pl-PL" sz="800" b="1" baseline="-25000" smtClean="0">
                    <a:solidFill>
                      <a:srgbClr val="FF0000"/>
                    </a:solidFill>
                  </a:rPr>
                  <a:t>II</a:t>
                </a:r>
                <a:endParaRPr lang="pl-PL" sz="800" b="1" baseline="-25000">
                  <a:solidFill>
                    <a:srgbClr val="FF0000"/>
                  </a:solidFill>
                </a:endParaRPr>
              </a:p>
            </p:txBody>
          </p:sp>
          <p:grpSp>
            <p:nvGrpSpPr>
              <p:cNvPr id="9" name="Sylwetka_Słupa"/>
              <p:cNvGrpSpPr/>
              <p:nvPr/>
            </p:nvGrpSpPr>
            <p:grpSpPr>
              <a:xfrm>
                <a:off x="1849277" y="1855087"/>
                <a:ext cx="1293006" cy="3134740"/>
                <a:chOff x="1849277" y="1855087"/>
                <a:chExt cx="1293006" cy="3134740"/>
              </a:xfrm>
            </p:grpSpPr>
            <p:cxnSp>
              <p:nvCxnSpPr>
                <p:cNvPr id="624" name="Łącznik prostoliniowy 623"/>
                <p:cNvCxnSpPr/>
                <p:nvPr/>
              </p:nvCxnSpPr>
              <p:spPr bwMode="auto">
                <a:xfrm>
                  <a:off x="1993293" y="4977172"/>
                  <a:ext cx="1008000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</p:cxnSp>
            <p:cxnSp>
              <p:nvCxnSpPr>
                <p:cNvPr id="4" name="Łącznik prostoliniowy 3"/>
                <p:cNvCxnSpPr/>
                <p:nvPr/>
              </p:nvCxnSpPr>
              <p:spPr bwMode="auto">
                <a:xfrm flipV="1">
                  <a:off x="1988544" y="3153951"/>
                  <a:ext cx="256777" cy="1835876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93" name="Łącznik prostoliniowy 92"/>
                <p:cNvCxnSpPr/>
                <p:nvPr/>
              </p:nvCxnSpPr>
              <p:spPr bwMode="auto">
                <a:xfrm flipH="1" flipV="1">
                  <a:off x="2749379" y="3153952"/>
                  <a:ext cx="254910" cy="1835875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95" name="Łącznik prostoliniowy 94"/>
                <p:cNvCxnSpPr/>
                <p:nvPr/>
              </p:nvCxnSpPr>
              <p:spPr bwMode="auto">
                <a:xfrm>
                  <a:off x="1849277" y="1857805"/>
                  <a:ext cx="396044" cy="1296145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11" name="Łącznik prostoliniowy 110"/>
                <p:cNvCxnSpPr/>
                <p:nvPr/>
              </p:nvCxnSpPr>
              <p:spPr bwMode="auto">
                <a:xfrm flipH="1">
                  <a:off x="2749377" y="1856168"/>
                  <a:ext cx="392906" cy="1297781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53" name="Łącznik prostoliniowy 152"/>
                <p:cNvCxnSpPr/>
                <p:nvPr/>
              </p:nvCxnSpPr>
              <p:spPr bwMode="auto">
                <a:xfrm flipH="1">
                  <a:off x="2497352" y="2365755"/>
                  <a:ext cx="487769" cy="608174"/>
                </a:xfrm>
                <a:prstGeom prst="line">
                  <a:avLst/>
                </a:prstGeom>
                <a:ln w="19050">
                  <a:headEnd type="none" w="med" len="med"/>
                  <a:tailEnd type="none" w="med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56" name="Łącznik prostoliniowy 155"/>
                <p:cNvCxnSpPr/>
                <p:nvPr/>
              </p:nvCxnSpPr>
              <p:spPr bwMode="auto">
                <a:xfrm>
                  <a:off x="2006427" y="2358612"/>
                  <a:ext cx="490922" cy="615317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59" name="Łącznik prostoliniowy 158"/>
                <p:cNvCxnSpPr/>
                <p:nvPr/>
              </p:nvCxnSpPr>
              <p:spPr bwMode="auto">
                <a:xfrm>
                  <a:off x="2921906" y="1855087"/>
                  <a:ext cx="65596" cy="510668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62" name="Łącznik prostoliniowy 161"/>
                <p:cNvCxnSpPr/>
                <p:nvPr/>
              </p:nvCxnSpPr>
              <p:spPr bwMode="auto">
                <a:xfrm flipH="1">
                  <a:off x="2006427" y="1857806"/>
                  <a:ext cx="41845" cy="500806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573" name="Krata_Słupa"/>
              <p:cNvGrpSpPr/>
              <p:nvPr/>
            </p:nvGrpSpPr>
            <p:grpSpPr>
              <a:xfrm>
                <a:off x="1899271" y="1855088"/>
                <a:ext cx="1195387" cy="3135065"/>
                <a:chOff x="3721894" y="2130139"/>
                <a:chExt cx="1195387" cy="3135065"/>
              </a:xfrm>
            </p:grpSpPr>
            <p:cxnSp>
              <p:nvCxnSpPr>
                <p:cNvPr id="140" name="Łącznik prostoliniowy 139"/>
                <p:cNvCxnSpPr/>
                <p:nvPr/>
              </p:nvCxnSpPr>
              <p:spPr bwMode="auto">
                <a:xfrm flipH="1">
                  <a:off x="3982535" y="4110038"/>
                  <a:ext cx="687096" cy="0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71" name="Łącznik prostoliniowy 170"/>
                <p:cNvCxnSpPr/>
                <p:nvPr/>
              </p:nvCxnSpPr>
              <p:spPr bwMode="auto">
                <a:xfrm flipH="1" flipV="1">
                  <a:off x="4491038" y="3036094"/>
                  <a:ext cx="80963" cy="392906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77" name="Łącznik prostoliniowy 176"/>
                <p:cNvCxnSpPr/>
                <p:nvPr/>
              </p:nvCxnSpPr>
              <p:spPr bwMode="auto">
                <a:xfrm flipH="1">
                  <a:off x="4067944" y="3032956"/>
                  <a:ext cx="81364" cy="396044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30" name="Łącznik prostoliniowy 129"/>
                <p:cNvCxnSpPr/>
                <p:nvPr/>
              </p:nvCxnSpPr>
              <p:spPr bwMode="auto">
                <a:xfrm flipH="1" flipV="1">
                  <a:off x="3976677" y="4113076"/>
                  <a:ext cx="850235" cy="1152128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33" name="Łącznik prostoliniowy 132"/>
                <p:cNvCxnSpPr/>
                <p:nvPr/>
              </p:nvCxnSpPr>
              <p:spPr bwMode="auto">
                <a:xfrm flipV="1">
                  <a:off x="3811167" y="4112419"/>
                  <a:ext cx="853702" cy="1152459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37" name="Łącznik prostoliniowy 136"/>
                <p:cNvCxnSpPr/>
                <p:nvPr/>
              </p:nvCxnSpPr>
              <p:spPr bwMode="auto">
                <a:xfrm flipH="1">
                  <a:off x="3905250" y="4579144"/>
                  <a:ext cx="823914" cy="0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42" name="Łącznik prostoliniowy 141"/>
                <p:cNvCxnSpPr/>
                <p:nvPr/>
              </p:nvCxnSpPr>
              <p:spPr bwMode="auto">
                <a:xfrm flipH="1">
                  <a:off x="4031940" y="3717032"/>
                  <a:ext cx="576064" cy="0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47" name="Łącznik prostoliniowy 146"/>
                <p:cNvCxnSpPr/>
                <p:nvPr/>
              </p:nvCxnSpPr>
              <p:spPr bwMode="auto">
                <a:xfrm flipH="1">
                  <a:off x="3982534" y="3429000"/>
                  <a:ext cx="589466" cy="684076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50" name="Łącznik prostoliniowy 149"/>
                <p:cNvCxnSpPr/>
                <p:nvPr/>
              </p:nvCxnSpPr>
              <p:spPr bwMode="auto">
                <a:xfrm>
                  <a:off x="4067944" y="3429001"/>
                  <a:ext cx="604069" cy="692943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65" name="Łącznik prostoliniowy 164"/>
                <p:cNvCxnSpPr/>
                <p:nvPr/>
              </p:nvCxnSpPr>
              <p:spPr bwMode="auto">
                <a:xfrm flipH="1">
                  <a:off x="4067944" y="3248980"/>
                  <a:ext cx="252028" cy="180020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68" name="Łącznik prostoliniowy 167"/>
                <p:cNvCxnSpPr/>
                <p:nvPr/>
              </p:nvCxnSpPr>
              <p:spPr bwMode="auto">
                <a:xfrm flipH="1" flipV="1">
                  <a:off x="4319974" y="3248982"/>
                  <a:ext cx="252026" cy="180019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74" name="Łącznik prostoliniowy 173"/>
                <p:cNvCxnSpPr/>
                <p:nvPr/>
              </p:nvCxnSpPr>
              <p:spPr bwMode="auto">
                <a:xfrm flipH="1">
                  <a:off x="4488656" y="3032956"/>
                  <a:ext cx="209337" cy="757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80" name="Łącznik prostoliniowy 179"/>
                <p:cNvCxnSpPr/>
                <p:nvPr/>
              </p:nvCxnSpPr>
              <p:spPr bwMode="auto">
                <a:xfrm flipH="1" flipV="1">
                  <a:off x="3941952" y="3032956"/>
                  <a:ext cx="206186" cy="757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83" name="Łącznik prostoliniowy 182"/>
                <p:cNvCxnSpPr/>
                <p:nvPr/>
              </p:nvCxnSpPr>
              <p:spPr bwMode="auto">
                <a:xfrm flipH="1">
                  <a:off x="3945731" y="2820838"/>
                  <a:ext cx="36803" cy="215256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86" name="Łącznik prostoliniowy 185"/>
                <p:cNvCxnSpPr/>
                <p:nvPr/>
              </p:nvCxnSpPr>
              <p:spPr bwMode="auto">
                <a:xfrm>
                  <a:off x="4664869" y="2814638"/>
                  <a:ext cx="26194" cy="219075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88" name="Łącznik prostoliniowy 187"/>
                <p:cNvCxnSpPr/>
                <p:nvPr/>
              </p:nvCxnSpPr>
              <p:spPr bwMode="auto">
                <a:xfrm flipH="1" flipV="1">
                  <a:off x="4744529" y="2130139"/>
                  <a:ext cx="172752" cy="174911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91" name="Łącznik prostoliniowy 190"/>
                <p:cNvCxnSpPr/>
                <p:nvPr/>
              </p:nvCxnSpPr>
              <p:spPr bwMode="auto">
                <a:xfrm flipH="1">
                  <a:off x="4776788" y="2305050"/>
                  <a:ext cx="135731" cy="88106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92" name="Łącznik prostoliniowy 191"/>
                <p:cNvCxnSpPr/>
                <p:nvPr/>
              </p:nvCxnSpPr>
              <p:spPr bwMode="auto">
                <a:xfrm flipH="1" flipV="1">
                  <a:off x="3724275" y="2314575"/>
                  <a:ext cx="121445" cy="66675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93" name="Łącznik prostoliniowy 192"/>
                <p:cNvCxnSpPr/>
                <p:nvPr/>
              </p:nvCxnSpPr>
              <p:spPr bwMode="auto">
                <a:xfrm flipV="1">
                  <a:off x="3721894" y="2133601"/>
                  <a:ext cx="152400" cy="180974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414" name="Łącznik prostoliniowy 413"/>
                <p:cNvCxnSpPr/>
                <p:nvPr/>
              </p:nvCxnSpPr>
              <p:spPr bwMode="auto">
                <a:xfrm>
                  <a:off x="4067944" y="3429000"/>
                  <a:ext cx="504056" cy="0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574" name="Krata_Belka"/>
              <p:cNvGrpSpPr/>
              <p:nvPr/>
            </p:nvGrpSpPr>
            <p:grpSpPr>
              <a:xfrm>
                <a:off x="1525241" y="1641781"/>
                <a:ext cx="1944216" cy="216024"/>
                <a:chOff x="3347864" y="1916832"/>
                <a:chExt cx="1944216" cy="216024"/>
              </a:xfrm>
            </p:grpSpPr>
            <p:cxnSp>
              <p:nvCxnSpPr>
                <p:cNvPr id="301" name="Łącznik prostoliniowy 300"/>
                <p:cNvCxnSpPr/>
                <p:nvPr/>
              </p:nvCxnSpPr>
              <p:spPr bwMode="auto">
                <a:xfrm>
                  <a:off x="4860032" y="1919550"/>
                  <a:ext cx="216024" cy="213306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83" name="Łącznik prostoliniowy 282"/>
                <p:cNvCxnSpPr/>
                <p:nvPr/>
              </p:nvCxnSpPr>
              <p:spPr bwMode="auto">
                <a:xfrm flipV="1">
                  <a:off x="3563888" y="1916832"/>
                  <a:ext cx="0" cy="213306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85" name="Łącznik prostoliniowy 284"/>
                <p:cNvCxnSpPr/>
                <p:nvPr/>
              </p:nvCxnSpPr>
              <p:spPr bwMode="auto">
                <a:xfrm flipV="1">
                  <a:off x="3779912" y="1916832"/>
                  <a:ext cx="0" cy="213306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86" name="Łącznik prostoliniowy 285"/>
                <p:cNvCxnSpPr/>
                <p:nvPr/>
              </p:nvCxnSpPr>
              <p:spPr bwMode="auto">
                <a:xfrm>
                  <a:off x="3563888" y="1919550"/>
                  <a:ext cx="216024" cy="213306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90" name="Łącznik prostoliniowy 289"/>
                <p:cNvCxnSpPr/>
                <p:nvPr/>
              </p:nvCxnSpPr>
              <p:spPr bwMode="auto">
                <a:xfrm flipV="1">
                  <a:off x="3995936" y="1916832"/>
                  <a:ext cx="0" cy="213306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91" name="Łącznik prostoliniowy 290"/>
                <p:cNvCxnSpPr/>
                <p:nvPr/>
              </p:nvCxnSpPr>
              <p:spPr bwMode="auto">
                <a:xfrm>
                  <a:off x="3779912" y="1919550"/>
                  <a:ext cx="216024" cy="213306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92" name="Łącznik prostoliniowy 291"/>
                <p:cNvCxnSpPr/>
                <p:nvPr/>
              </p:nvCxnSpPr>
              <p:spPr bwMode="auto">
                <a:xfrm flipV="1">
                  <a:off x="4211960" y="1916832"/>
                  <a:ext cx="0" cy="213306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93" name="Łącznik prostoliniowy 292"/>
                <p:cNvCxnSpPr/>
                <p:nvPr/>
              </p:nvCxnSpPr>
              <p:spPr bwMode="auto">
                <a:xfrm>
                  <a:off x="3995936" y="1919550"/>
                  <a:ext cx="216024" cy="213306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94" name="Łącznik prostoliniowy 293"/>
                <p:cNvCxnSpPr/>
                <p:nvPr/>
              </p:nvCxnSpPr>
              <p:spPr bwMode="auto">
                <a:xfrm flipV="1">
                  <a:off x="4427984" y="1916832"/>
                  <a:ext cx="0" cy="213306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95" name="Łącznik prostoliniowy 294"/>
                <p:cNvCxnSpPr/>
                <p:nvPr/>
              </p:nvCxnSpPr>
              <p:spPr bwMode="auto">
                <a:xfrm>
                  <a:off x="4211960" y="1919550"/>
                  <a:ext cx="216024" cy="213306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96" name="Łącznik prostoliniowy 295"/>
                <p:cNvCxnSpPr/>
                <p:nvPr/>
              </p:nvCxnSpPr>
              <p:spPr bwMode="auto">
                <a:xfrm flipV="1">
                  <a:off x="4644008" y="1916832"/>
                  <a:ext cx="0" cy="213306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97" name="Łącznik prostoliniowy 296"/>
                <p:cNvCxnSpPr/>
                <p:nvPr/>
              </p:nvCxnSpPr>
              <p:spPr bwMode="auto">
                <a:xfrm>
                  <a:off x="4427984" y="1919550"/>
                  <a:ext cx="216024" cy="213306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98" name="Łącznik prostoliniowy 297"/>
                <p:cNvCxnSpPr/>
                <p:nvPr/>
              </p:nvCxnSpPr>
              <p:spPr bwMode="auto">
                <a:xfrm flipV="1">
                  <a:off x="4860032" y="1916832"/>
                  <a:ext cx="0" cy="213306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99" name="Łącznik prostoliniowy 298"/>
                <p:cNvCxnSpPr/>
                <p:nvPr/>
              </p:nvCxnSpPr>
              <p:spPr bwMode="auto">
                <a:xfrm>
                  <a:off x="4644008" y="1919550"/>
                  <a:ext cx="216024" cy="213306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00" name="Łącznik prostoliniowy 299"/>
                <p:cNvCxnSpPr/>
                <p:nvPr/>
              </p:nvCxnSpPr>
              <p:spPr bwMode="auto">
                <a:xfrm flipV="1">
                  <a:off x="5076056" y="1916832"/>
                  <a:ext cx="0" cy="213306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02" name="Łącznik prostoliniowy 301"/>
                <p:cNvCxnSpPr/>
                <p:nvPr/>
              </p:nvCxnSpPr>
              <p:spPr bwMode="auto">
                <a:xfrm flipV="1">
                  <a:off x="5292080" y="1916832"/>
                  <a:ext cx="0" cy="213306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03" name="Łącznik prostoliniowy 302"/>
                <p:cNvCxnSpPr/>
                <p:nvPr/>
              </p:nvCxnSpPr>
              <p:spPr bwMode="auto">
                <a:xfrm>
                  <a:off x="5076056" y="1919550"/>
                  <a:ext cx="216024" cy="213306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06" name="Łącznik prostoliniowy 305"/>
                <p:cNvCxnSpPr/>
                <p:nvPr/>
              </p:nvCxnSpPr>
              <p:spPr bwMode="auto">
                <a:xfrm flipV="1">
                  <a:off x="3347864" y="1916832"/>
                  <a:ext cx="0" cy="213306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07" name="Łącznik prostoliniowy 306"/>
                <p:cNvCxnSpPr/>
                <p:nvPr/>
              </p:nvCxnSpPr>
              <p:spPr bwMode="auto">
                <a:xfrm>
                  <a:off x="3347864" y="1919550"/>
                  <a:ext cx="216024" cy="213306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274" name="Belka"/>
              <p:cNvGrpSpPr/>
              <p:nvPr/>
            </p:nvGrpSpPr>
            <p:grpSpPr>
              <a:xfrm>
                <a:off x="1309217" y="1641781"/>
                <a:ext cx="2376264" cy="216024"/>
                <a:chOff x="3131840" y="1916832"/>
                <a:chExt cx="2376264" cy="216024"/>
              </a:xfrm>
            </p:grpSpPr>
            <p:cxnSp>
              <p:nvCxnSpPr>
                <p:cNvPr id="115" name="Łącznik prostoliniowy 114"/>
                <p:cNvCxnSpPr/>
                <p:nvPr/>
              </p:nvCxnSpPr>
              <p:spPr bwMode="auto">
                <a:xfrm flipH="1">
                  <a:off x="3131840" y="2132856"/>
                  <a:ext cx="2376264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18" name="Łącznik prostoliniowy 117"/>
                <p:cNvCxnSpPr/>
                <p:nvPr/>
              </p:nvCxnSpPr>
              <p:spPr bwMode="auto">
                <a:xfrm flipH="1">
                  <a:off x="3347864" y="1916832"/>
                  <a:ext cx="1944221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20" name="Łącznik prostoliniowy 119"/>
                <p:cNvCxnSpPr/>
                <p:nvPr/>
              </p:nvCxnSpPr>
              <p:spPr bwMode="auto">
                <a:xfrm flipH="1">
                  <a:off x="3131841" y="1916833"/>
                  <a:ext cx="216023" cy="216023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23" name="Łącznik prostoliniowy 122"/>
                <p:cNvCxnSpPr/>
                <p:nvPr/>
              </p:nvCxnSpPr>
              <p:spPr bwMode="auto">
                <a:xfrm>
                  <a:off x="5292080" y="1916832"/>
                  <a:ext cx="216024" cy="216024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501" name="Przew_C"/>
              <p:cNvGrpSpPr/>
              <p:nvPr/>
            </p:nvGrpSpPr>
            <p:grpSpPr>
              <a:xfrm>
                <a:off x="3597218" y="1863389"/>
                <a:ext cx="88863" cy="288869"/>
                <a:chOff x="32385" y="0"/>
                <a:chExt cx="35560" cy="115570"/>
              </a:xfrm>
            </p:grpSpPr>
            <p:sp>
              <p:nvSpPr>
                <p:cNvPr id="536" name="Elipsa 535"/>
                <p:cNvSpPr/>
                <p:nvPr/>
              </p:nvSpPr>
              <p:spPr>
                <a:xfrm>
                  <a:off x="32385" y="80010"/>
                  <a:ext cx="35560" cy="35560"/>
                </a:xfrm>
                <a:prstGeom prst="ellipse">
                  <a:avLst/>
                </a:prstGeom>
                <a:pattFill prst="trellis">
                  <a:fgClr>
                    <a:schemeClr val="tx1"/>
                  </a:fgClr>
                  <a:bgClr>
                    <a:schemeClr val="bg1"/>
                  </a:bgClr>
                </a:pattFill>
                <a:ln w="127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pl-PL"/>
                </a:p>
              </p:txBody>
            </p:sp>
            <p:grpSp>
              <p:nvGrpSpPr>
                <p:cNvPr id="527" name="Izolator"/>
                <p:cNvGrpSpPr/>
                <p:nvPr/>
              </p:nvGrpSpPr>
              <p:grpSpPr>
                <a:xfrm>
                  <a:off x="38100" y="0"/>
                  <a:ext cx="21590" cy="80645"/>
                  <a:chOff x="0" y="0"/>
                  <a:chExt cx="21590" cy="80645"/>
                </a:xfrm>
              </p:grpSpPr>
              <p:cxnSp>
                <p:nvCxnSpPr>
                  <p:cNvPr id="528" name="Łącznik prostoliniowy 527"/>
                  <p:cNvCxnSpPr/>
                  <p:nvPr/>
                </p:nvCxnSpPr>
                <p:spPr>
                  <a:xfrm flipH="1">
                    <a:off x="11430" y="62865"/>
                    <a:ext cx="0" cy="17780"/>
                  </a:xfrm>
                  <a:prstGeom prst="line">
                    <a:avLst/>
                  </a:prstGeom>
                  <a:ln w="63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29" name="Prostokąt 528"/>
                  <p:cNvSpPr/>
                  <p:nvPr/>
                </p:nvSpPr>
                <p:spPr>
                  <a:xfrm>
                    <a:off x="0" y="15240"/>
                    <a:ext cx="21590" cy="53975"/>
                  </a:xfrm>
                  <a:prstGeom prst="rect">
                    <a:avLst/>
                  </a:prstGeom>
                  <a:pattFill prst="narHorz">
                    <a:fgClr>
                      <a:schemeClr val="tx1"/>
                    </a:fgClr>
                    <a:bgClr>
                      <a:schemeClr val="bg1"/>
                    </a:bgClr>
                  </a:patt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pl-PL"/>
                  </a:p>
                </p:txBody>
              </p:sp>
              <p:cxnSp>
                <p:nvCxnSpPr>
                  <p:cNvPr id="530" name="Łącznik prostoliniowy 529"/>
                  <p:cNvCxnSpPr/>
                  <p:nvPr/>
                </p:nvCxnSpPr>
                <p:spPr>
                  <a:xfrm flipH="1">
                    <a:off x="9525" y="0"/>
                    <a:ext cx="0" cy="17780"/>
                  </a:xfrm>
                  <a:prstGeom prst="line">
                    <a:avLst/>
                  </a:prstGeom>
                  <a:ln w="63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502" name="Przew_B"/>
              <p:cNvGrpSpPr/>
              <p:nvPr/>
            </p:nvGrpSpPr>
            <p:grpSpPr>
              <a:xfrm>
                <a:off x="2459496" y="1863389"/>
                <a:ext cx="88863" cy="288869"/>
                <a:chOff x="32385" y="0"/>
                <a:chExt cx="35560" cy="115570"/>
              </a:xfrm>
            </p:grpSpPr>
            <p:sp>
              <p:nvSpPr>
                <p:cNvPr id="525" name="Elipsa 524"/>
                <p:cNvSpPr/>
                <p:nvPr/>
              </p:nvSpPr>
              <p:spPr>
                <a:xfrm>
                  <a:off x="32385" y="80010"/>
                  <a:ext cx="35560" cy="35560"/>
                </a:xfrm>
                <a:prstGeom prst="ellipse">
                  <a:avLst/>
                </a:prstGeom>
                <a:pattFill prst="trellis">
                  <a:fgClr>
                    <a:schemeClr val="tx1"/>
                  </a:fgClr>
                  <a:bgClr>
                    <a:schemeClr val="bg1"/>
                  </a:bgClr>
                </a:pattFill>
                <a:ln w="127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pl-PL"/>
                </a:p>
              </p:txBody>
            </p:sp>
            <p:grpSp>
              <p:nvGrpSpPr>
                <p:cNvPr id="516" name="Izolator"/>
                <p:cNvGrpSpPr/>
                <p:nvPr/>
              </p:nvGrpSpPr>
              <p:grpSpPr>
                <a:xfrm>
                  <a:off x="38100" y="0"/>
                  <a:ext cx="21590" cy="80645"/>
                  <a:chOff x="0" y="0"/>
                  <a:chExt cx="21590" cy="80645"/>
                </a:xfrm>
              </p:grpSpPr>
              <p:cxnSp>
                <p:nvCxnSpPr>
                  <p:cNvPr id="517" name="Łącznik prostoliniowy 516"/>
                  <p:cNvCxnSpPr/>
                  <p:nvPr/>
                </p:nvCxnSpPr>
                <p:spPr>
                  <a:xfrm flipH="1">
                    <a:off x="11430" y="62865"/>
                    <a:ext cx="0" cy="17780"/>
                  </a:xfrm>
                  <a:prstGeom prst="line">
                    <a:avLst/>
                  </a:prstGeom>
                  <a:ln w="63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18" name="Prostokąt 517"/>
                  <p:cNvSpPr/>
                  <p:nvPr/>
                </p:nvSpPr>
                <p:spPr>
                  <a:xfrm>
                    <a:off x="0" y="15240"/>
                    <a:ext cx="21590" cy="53975"/>
                  </a:xfrm>
                  <a:prstGeom prst="rect">
                    <a:avLst/>
                  </a:prstGeom>
                  <a:pattFill prst="narHorz">
                    <a:fgClr>
                      <a:schemeClr val="tx1"/>
                    </a:fgClr>
                    <a:bgClr>
                      <a:schemeClr val="bg1"/>
                    </a:bgClr>
                  </a:patt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pl-PL"/>
                  </a:p>
                </p:txBody>
              </p:sp>
              <p:cxnSp>
                <p:nvCxnSpPr>
                  <p:cNvPr id="519" name="Łącznik prostoliniowy 518"/>
                  <p:cNvCxnSpPr/>
                  <p:nvPr/>
                </p:nvCxnSpPr>
                <p:spPr>
                  <a:xfrm flipH="1">
                    <a:off x="9525" y="0"/>
                    <a:ext cx="0" cy="17780"/>
                  </a:xfrm>
                  <a:prstGeom prst="line">
                    <a:avLst/>
                  </a:prstGeom>
                  <a:ln w="63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503" name="Przew_A"/>
              <p:cNvGrpSpPr/>
              <p:nvPr/>
            </p:nvGrpSpPr>
            <p:grpSpPr>
              <a:xfrm>
                <a:off x="1304557" y="1863389"/>
                <a:ext cx="88863" cy="288869"/>
                <a:chOff x="32385" y="0"/>
                <a:chExt cx="35560" cy="115570"/>
              </a:xfrm>
            </p:grpSpPr>
            <p:sp>
              <p:nvSpPr>
                <p:cNvPr id="514" name="Elipsa 513"/>
                <p:cNvSpPr/>
                <p:nvPr/>
              </p:nvSpPr>
              <p:spPr>
                <a:xfrm>
                  <a:off x="32385" y="80010"/>
                  <a:ext cx="35560" cy="35560"/>
                </a:xfrm>
                <a:prstGeom prst="ellipse">
                  <a:avLst/>
                </a:prstGeom>
                <a:pattFill prst="trellis">
                  <a:fgClr>
                    <a:schemeClr val="tx1"/>
                  </a:fgClr>
                  <a:bgClr>
                    <a:schemeClr val="bg1"/>
                  </a:bgClr>
                </a:pattFill>
                <a:ln w="127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pl-PL"/>
                </a:p>
              </p:txBody>
            </p:sp>
            <p:grpSp>
              <p:nvGrpSpPr>
                <p:cNvPr id="505" name="Izolator"/>
                <p:cNvGrpSpPr/>
                <p:nvPr/>
              </p:nvGrpSpPr>
              <p:grpSpPr>
                <a:xfrm>
                  <a:off x="38100" y="0"/>
                  <a:ext cx="21589" cy="80645"/>
                  <a:chOff x="0" y="0"/>
                  <a:chExt cx="21589" cy="80645"/>
                </a:xfrm>
              </p:grpSpPr>
              <p:cxnSp>
                <p:nvCxnSpPr>
                  <p:cNvPr id="506" name="Łącznik prostoliniowy 505"/>
                  <p:cNvCxnSpPr/>
                  <p:nvPr/>
                </p:nvCxnSpPr>
                <p:spPr>
                  <a:xfrm flipH="1">
                    <a:off x="11430" y="62865"/>
                    <a:ext cx="0" cy="17780"/>
                  </a:xfrm>
                  <a:prstGeom prst="line">
                    <a:avLst/>
                  </a:prstGeom>
                  <a:ln w="63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07" name="Prostokąt 506"/>
                  <p:cNvSpPr/>
                  <p:nvPr/>
                </p:nvSpPr>
                <p:spPr>
                  <a:xfrm>
                    <a:off x="0" y="15240"/>
                    <a:ext cx="21589" cy="53975"/>
                  </a:xfrm>
                  <a:prstGeom prst="rect">
                    <a:avLst/>
                  </a:prstGeom>
                  <a:pattFill prst="narHorz">
                    <a:fgClr>
                      <a:schemeClr val="tx1"/>
                    </a:fgClr>
                    <a:bgClr>
                      <a:schemeClr val="bg1"/>
                    </a:bgClr>
                  </a:patt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pl-PL"/>
                  </a:p>
                </p:txBody>
              </p:sp>
              <p:cxnSp>
                <p:nvCxnSpPr>
                  <p:cNvPr id="508" name="Łącznik prostoliniowy 507"/>
                  <p:cNvCxnSpPr/>
                  <p:nvPr/>
                </p:nvCxnSpPr>
                <p:spPr>
                  <a:xfrm flipH="1">
                    <a:off x="9525" y="0"/>
                    <a:ext cx="0" cy="17780"/>
                  </a:xfrm>
                  <a:prstGeom prst="line">
                    <a:avLst/>
                  </a:prstGeom>
                  <a:ln w="63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19538" name="Wież_Lewa"/>
              <p:cNvGrpSpPr/>
              <p:nvPr/>
            </p:nvGrpSpPr>
            <p:grpSpPr>
              <a:xfrm>
                <a:off x="1417229" y="1377258"/>
                <a:ext cx="368057" cy="271741"/>
                <a:chOff x="3505203" y="1633288"/>
                <a:chExt cx="368057" cy="271741"/>
              </a:xfrm>
            </p:grpSpPr>
            <p:cxnSp>
              <p:nvCxnSpPr>
                <p:cNvPr id="208" name="Łącznik prostoliniowy 207"/>
                <p:cNvCxnSpPr/>
                <p:nvPr/>
              </p:nvCxnSpPr>
              <p:spPr bwMode="auto">
                <a:xfrm>
                  <a:off x="3505203" y="1633288"/>
                  <a:ext cx="368057" cy="264523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10" name="Łącznik prostoliniowy 209"/>
                <p:cNvCxnSpPr/>
                <p:nvPr/>
              </p:nvCxnSpPr>
              <p:spPr bwMode="auto">
                <a:xfrm>
                  <a:off x="3510951" y="1639019"/>
                  <a:ext cx="104819" cy="266010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13" name="Łącznik prostoliniowy 212"/>
                <p:cNvCxnSpPr/>
                <p:nvPr/>
              </p:nvCxnSpPr>
              <p:spPr bwMode="auto">
                <a:xfrm flipV="1">
                  <a:off x="3613389" y="1772815"/>
                  <a:ext cx="94515" cy="129833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543" name="Wież_Prawa"/>
              <p:cNvGrpSpPr/>
              <p:nvPr/>
            </p:nvGrpSpPr>
            <p:grpSpPr>
              <a:xfrm>
                <a:off x="3193970" y="1392861"/>
                <a:ext cx="388625" cy="253757"/>
                <a:chOff x="3868734" y="1648891"/>
                <a:chExt cx="388625" cy="253757"/>
              </a:xfrm>
            </p:grpSpPr>
            <p:cxnSp>
              <p:nvCxnSpPr>
                <p:cNvPr id="544" name="Łącznik prostoliniowy 543"/>
                <p:cNvCxnSpPr/>
                <p:nvPr/>
              </p:nvCxnSpPr>
              <p:spPr bwMode="auto">
                <a:xfrm flipH="1">
                  <a:off x="3868734" y="1648891"/>
                  <a:ext cx="388625" cy="252319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545" name="Łącznik prostoliniowy 544"/>
                <p:cNvCxnSpPr/>
                <p:nvPr/>
              </p:nvCxnSpPr>
              <p:spPr bwMode="auto">
                <a:xfrm flipH="1">
                  <a:off x="4143279" y="1648891"/>
                  <a:ext cx="114080" cy="251376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546" name="Łącznik prostoliniowy 545"/>
                <p:cNvCxnSpPr/>
                <p:nvPr/>
              </p:nvCxnSpPr>
              <p:spPr bwMode="auto">
                <a:xfrm flipH="1" flipV="1">
                  <a:off x="4057555" y="1781204"/>
                  <a:ext cx="88105" cy="121444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</p:grpSp>
      </p:grpSp>
      <p:sp>
        <p:nvSpPr>
          <p:cNvPr id="315" name="Tytuł"/>
          <p:cNvSpPr txBox="1">
            <a:spLocks noChangeArrowheads="1"/>
          </p:cNvSpPr>
          <p:nvPr/>
        </p:nvSpPr>
        <p:spPr bwMode="auto">
          <a:xfrm>
            <a:off x="3599892" y="188640"/>
            <a:ext cx="2734723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defTabSz="912813" eaLnBrk="0" hangingPunct="0">
              <a:defRPr/>
            </a:pPr>
            <a:r>
              <a:rPr kumimoji="1" lang="pl-PL" sz="1400" b="1" i="1" kern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Przykład obliczeń -  linia 220 kV </a:t>
            </a:r>
            <a:endParaRPr kumimoji="1" lang="pl-PL" sz="1400" b="1" i="1" kern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1395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1000"/>
                                        <p:tgtEl>
                                          <p:spTgt spid="19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9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9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4" grpId="0"/>
      <p:bldP spid="453" grpId="0"/>
      <p:bldP spid="372" grpId="0"/>
      <p:bldP spid="326" grpId="0"/>
      <p:bldP spid="325" grpId="0"/>
      <p:bldP spid="31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Z0'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4221920"/>
              </p:ext>
            </p:extLst>
          </p:nvPr>
        </p:nvGraphicFramePr>
        <p:xfrm>
          <a:off x="1752599" y="3861048"/>
          <a:ext cx="6440148" cy="3072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388" name="Równanie" r:id="rId3" imgW="5854680" imgH="279360" progId="Equation.3">
                  <p:embed/>
                </p:oleObj>
              </mc:Choice>
              <mc:Fallback>
                <p:oleObj name="Równanie" r:id="rId3" imgW="5854680" imgH="279360" progId="Equation.3">
                  <p:embed/>
                  <p:pic>
                    <p:nvPicPr>
                      <p:cNvPr id="0" name="Z1,Z0_bez_odgr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599" y="3861048"/>
                        <a:ext cx="6440148" cy="30729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Z1'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0986201"/>
              </p:ext>
            </p:extLst>
          </p:nvPr>
        </p:nvGraphicFramePr>
        <p:xfrm>
          <a:off x="1752599" y="3421063"/>
          <a:ext cx="5922972" cy="3072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389" name="Równanie" r:id="rId5" imgW="5384520" imgH="279360" progId="Equation.3">
                  <p:embed/>
                </p:oleObj>
              </mc:Choice>
              <mc:Fallback>
                <p:oleObj name="Równanie" r:id="rId5" imgW="5384520" imgH="279360" progId="Equation.3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599" y="3421063"/>
                        <a:ext cx="5922972" cy="30729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xt_Z1,Z0"/>
          <p:cNvSpPr txBox="1"/>
          <p:nvPr/>
        </p:nvSpPr>
        <p:spPr>
          <a:xfrm>
            <a:off x="1223628" y="2997532"/>
            <a:ext cx="6642844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pl-PL" sz="1400" b="1" i="1" smtClean="0">
                <a:solidFill>
                  <a:srgbClr val="0070C0"/>
                </a:solidFill>
              </a:rPr>
              <a:t>Impedancje linii w składowych symetrycznych bez uwzględnienia przewodu odgromowego</a:t>
            </a:r>
            <a:endParaRPr lang="pl-PL" sz="1400" b="1" i="1" dirty="0">
              <a:solidFill>
                <a:srgbClr val="0070C0"/>
              </a:solidFill>
            </a:endParaRPr>
          </a:p>
        </p:txBody>
      </p:sp>
      <p:graphicFrame>
        <p:nvGraphicFramePr>
          <p:cNvPr id="17" name="M'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4471764"/>
              </p:ext>
            </p:extLst>
          </p:nvPr>
        </p:nvGraphicFramePr>
        <p:xfrm>
          <a:off x="1423987" y="2295524"/>
          <a:ext cx="5615676" cy="4748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390" name="Równanie" r:id="rId7" imgW="5105160" imgH="431640" progId="Equation.3">
                  <p:embed/>
                </p:oleObj>
              </mc:Choice>
              <mc:Fallback>
                <p:oleObj name="Równanie" r:id="rId7" imgW="510516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3987" y="2295524"/>
                        <a:ext cx="5615676" cy="47480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Z'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9338675"/>
              </p:ext>
            </p:extLst>
          </p:nvPr>
        </p:nvGraphicFramePr>
        <p:xfrm>
          <a:off x="1423987" y="1690686"/>
          <a:ext cx="7362036" cy="4886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391" name="Równanie" r:id="rId9" imgW="6692760" imgH="444240" progId="Equation.3">
                  <p:embed/>
                </p:oleObj>
              </mc:Choice>
              <mc:Fallback>
                <p:oleObj name="Równanie" r:id="rId9" imgW="669276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3987" y="1690686"/>
                        <a:ext cx="7362036" cy="48866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4" name="Txt_Imp_Z,M"/>
          <p:cNvSpPr txBox="1"/>
          <p:nvPr/>
        </p:nvSpPr>
        <p:spPr>
          <a:xfrm>
            <a:off x="1259632" y="1304764"/>
            <a:ext cx="3981859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pl-PL" sz="1400" b="1" i="1" smtClean="0">
                <a:solidFill>
                  <a:srgbClr val="006600"/>
                </a:solidFill>
              </a:rPr>
              <a:t>Impedancje własne i wzajemne przewodów fazowych</a:t>
            </a:r>
            <a:endParaRPr lang="pl-PL" sz="1400" b="1" i="1" dirty="0">
              <a:solidFill>
                <a:srgbClr val="006600"/>
              </a:solidFill>
            </a:endParaRPr>
          </a:p>
        </p:txBody>
      </p:sp>
      <p:sp>
        <p:nvSpPr>
          <p:cNvPr id="2" name="Tytuł"/>
          <p:cNvSpPr txBox="1">
            <a:spLocks noChangeArrowheads="1"/>
          </p:cNvSpPr>
          <p:nvPr/>
        </p:nvSpPr>
        <p:spPr bwMode="auto">
          <a:xfrm>
            <a:off x="1066233" y="188640"/>
            <a:ext cx="7011535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defTabSz="912813" eaLnBrk="0" hangingPunct="0">
              <a:defRPr/>
            </a:pPr>
            <a:r>
              <a:rPr kumimoji="1" lang="pl-PL" sz="1400" b="1" i="1" kern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Parametry impedancyjne linii 220 kV bez uwzględnienia przewodów odgromowych</a:t>
            </a:r>
            <a:endParaRPr kumimoji="1" lang="pl-PL" sz="1400" b="1" i="1" kern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7710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35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Wynik_2"/>
          <p:cNvSpPr/>
          <p:nvPr/>
        </p:nvSpPr>
        <p:spPr>
          <a:xfrm>
            <a:off x="5184068" y="5409220"/>
            <a:ext cx="3068404" cy="59247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pl-PL" sz="1200" i="1" smtClean="0">
                <a:solidFill>
                  <a:srgbClr val="FF0000"/>
                </a:solidFill>
              </a:rPr>
              <a:t>I torowa 2200 </a:t>
            </a:r>
            <a:r>
              <a:rPr lang="pl-PL" sz="1200" i="1">
                <a:solidFill>
                  <a:srgbClr val="FF0000"/>
                </a:solidFill>
              </a:rPr>
              <a:t>kV </a:t>
            </a:r>
            <a:r>
              <a:rPr lang="pl-PL" sz="1200" i="1" smtClean="0">
                <a:solidFill>
                  <a:srgbClr val="FF0000"/>
                </a:solidFill>
              </a:rPr>
              <a:t> bez przewodów odgromowych</a:t>
            </a:r>
            <a:endParaRPr lang="pl-PL" sz="1200" i="1">
              <a:solidFill>
                <a:srgbClr val="FF0000"/>
              </a:solidFill>
            </a:endParaRPr>
          </a:p>
          <a:p>
            <a:pPr>
              <a:spcBef>
                <a:spcPts val="300"/>
              </a:spcBef>
            </a:pPr>
            <a:r>
              <a:rPr lang="pl-PL" sz="1200" i="1" u="sng">
                <a:solidFill>
                  <a:srgbClr val="FF0000"/>
                </a:solidFill>
              </a:rPr>
              <a:t>Z</a:t>
            </a:r>
            <a:r>
              <a:rPr lang="pl-PL" sz="1200" i="1" baseline="30000">
                <a:solidFill>
                  <a:srgbClr val="FF0000"/>
                </a:solidFill>
              </a:rPr>
              <a:t>(1,2)</a:t>
            </a:r>
            <a:r>
              <a:rPr lang="pl-PL" sz="1200" i="1">
                <a:solidFill>
                  <a:srgbClr val="FF0000"/>
                </a:solidFill>
              </a:rPr>
              <a:t> </a:t>
            </a:r>
            <a:r>
              <a:rPr lang="pl-PL" sz="1200" i="1" smtClean="0">
                <a:solidFill>
                  <a:srgbClr val="FF0000"/>
                </a:solidFill>
              </a:rPr>
              <a:t>=(</a:t>
            </a:r>
            <a:r>
              <a:rPr lang="pl-PL" sz="1200" b="1" i="1" smtClean="0">
                <a:solidFill>
                  <a:srgbClr val="FF0000"/>
                </a:solidFill>
              </a:rPr>
              <a:t>0,054 </a:t>
            </a:r>
            <a:r>
              <a:rPr lang="pl-PL" sz="1200" b="1" i="1">
                <a:solidFill>
                  <a:srgbClr val="FF0000"/>
                </a:solidFill>
              </a:rPr>
              <a:t>+ </a:t>
            </a:r>
            <a:r>
              <a:rPr lang="pl-PL" sz="1200" b="1" i="1" smtClean="0">
                <a:solidFill>
                  <a:srgbClr val="FF0000"/>
                </a:solidFill>
              </a:rPr>
              <a:t>j0,418</a:t>
            </a:r>
            <a:r>
              <a:rPr lang="pl-PL" sz="1200" i="1" smtClean="0">
                <a:solidFill>
                  <a:srgbClr val="FF0000"/>
                </a:solidFill>
              </a:rPr>
              <a:t>) </a:t>
            </a:r>
            <a:r>
              <a:rPr lang="pl-PL" sz="1200" i="1">
                <a:solidFill>
                  <a:srgbClr val="FF0000"/>
                </a:solidFill>
              </a:rPr>
              <a:t>Ω/km</a:t>
            </a:r>
          </a:p>
          <a:p>
            <a:r>
              <a:rPr lang="pl-PL" sz="1200" i="1" u="sng">
                <a:solidFill>
                  <a:srgbClr val="FF0000"/>
                </a:solidFill>
              </a:rPr>
              <a:t>Z</a:t>
            </a:r>
            <a:r>
              <a:rPr lang="pl-PL" sz="1200" i="1" baseline="30000">
                <a:solidFill>
                  <a:srgbClr val="FF0000"/>
                </a:solidFill>
              </a:rPr>
              <a:t>(0</a:t>
            </a:r>
            <a:r>
              <a:rPr lang="pl-PL" sz="1200" i="1" baseline="30000" smtClean="0">
                <a:solidFill>
                  <a:srgbClr val="FF0000"/>
                </a:solidFill>
              </a:rPr>
              <a:t>)   </a:t>
            </a:r>
            <a:r>
              <a:rPr lang="pl-PL" sz="1200" i="1" smtClean="0">
                <a:solidFill>
                  <a:srgbClr val="FF0000"/>
                </a:solidFill>
              </a:rPr>
              <a:t> =(</a:t>
            </a:r>
            <a:r>
              <a:rPr lang="pl-PL" sz="1200" b="1" i="1" smtClean="0">
                <a:solidFill>
                  <a:srgbClr val="FF0000"/>
                </a:solidFill>
              </a:rPr>
              <a:t>0,204 </a:t>
            </a:r>
            <a:r>
              <a:rPr lang="pl-PL" sz="1200" b="1" i="1">
                <a:solidFill>
                  <a:srgbClr val="FF0000"/>
                </a:solidFill>
              </a:rPr>
              <a:t>+ </a:t>
            </a:r>
            <a:r>
              <a:rPr lang="pl-PL" sz="1200" b="1" i="1" smtClean="0">
                <a:solidFill>
                  <a:srgbClr val="FF0000"/>
                </a:solidFill>
              </a:rPr>
              <a:t>j1,280</a:t>
            </a:r>
            <a:r>
              <a:rPr lang="pl-PL" sz="1200" i="1" smtClean="0">
                <a:solidFill>
                  <a:srgbClr val="FF0000"/>
                </a:solidFill>
              </a:rPr>
              <a:t>) Ω/km</a:t>
            </a:r>
            <a:endParaRPr lang="pl-PL" sz="1200" i="1">
              <a:solidFill>
                <a:srgbClr val="FF0000"/>
              </a:solidFill>
            </a:endParaRPr>
          </a:p>
        </p:txBody>
      </p:sp>
      <p:sp>
        <p:nvSpPr>
          <p:cNvPr id="27" name="Wynik_1"/>
          <p:cNvSpPr/>
          <p:nvPr/>
        </p:nvSpPr>
        <p:spPr>
          <a:xfrm>
            <a:off x="1580477" y="5409220"/>
            <a:ext cx="2763834" cy="59247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pl-PL" sz="1200" i="1" smtClean="0">
                <a:solidFill>
                  <a:srgbClr val="FF0000"/>
                </a:solidFill>
              </a:rPr>
              <a:t>I torowa 220 kV </a:t>
            </a:r>
            <a:r>
              <a:rPr lang="pl-PL" sz="1200" i="1">
                <a:solidFill>
                  <a:srgbClr val="FF0000"/>
                </a:solidFill>
              </a:rPr>
              <a:t>z </a:t>
            </a:r>
            <a:r>
              <a:rPr lang="pl-PL" sz="1200" i="1" smtClean="0">
                <a:solidFill>
                  <a:srgbClr val="FF0000"/>
                </a:solidFill>
              </a:rPr>
              <a:t>przewodami odgromowymi</a:t>
            </a:r>
            <a:endParaRPr lang="pl-PL" sz="1200" i="1">
              <a:solidFill>
                <a:srgbClr val="FF0000"/>
              </a:solidFill>
            </a:endParaRPr>
          </a:p>
          <a:p>
            <a:pPr>
              <a:spcBef>
                <a:spcPts val="300"/>
              </a:spcBef>
            </a:pPr>
            <a:r>
              <a:rPr lang="pl-PL" sz="1200" i="1" u="sng" smtClean="0">
                <a:solidFill>
                  <a:srgbClr val="FF0000"/>
                </a:solidFill>
              </a:rPr>
              <a:t>Z</a:t>
            </a:r>
            <a:r>
              <a:rPr lang="pl-PL" sz="1200" i="1" baseline="30000" smtClean="0">
                <a:solidFill>
                  <a:srgbClr val="FF0000"/>
                </a:solidFill>
              </a:rPr>
              <a:t>(1,2</a:t>
            </a:r>
            <a:r>
              <a:rPr lang="pl-PL" sz="1200" i="1" baseline="30000">
                <a:solidFill>
                  <a:srgbClr val="FF0000"/>
                </a:solidFill>
              </a:rPr>
              <a:t>)</a:t>
            </a:r>
            <a:r>
              <a:rPr lang="pl-PL" sz="1200" i="1">
                <a:solidFill>
                  <a:srgbClr val="FF0000"/>
                </a:solidFill>
              </a:rPr>
              <a:t> </a:t>
            </a:r>
            <a:r>
              <a:rPr lang="pl-PL" sz="1200" i="1" smtClean="0">
                <a:solidFill>
                  <a:srgbClr val="FF0000"/>
                </a:solidFill>
              </a:rPr>
              <a:t>=(</a:t>
            </a:r>
            <a:r>
              <a:rPr lang="pl-PL" sz="1200" b="1" i="1" smtClean="0">
                <a:solidFill>
                  <a:srgbClr val="FF0000"/>
                </a:solidFill>
              </a:rPr>
              <a:t>0,054+ j0,418</a:t>
            </a:r>
            <a:r>
              <a:rPr lang="pl-PL" sz="1200" i="1" smtClean="0">
                <a:solidFill>
                  <a:srgbClr val="FF0000"/>
                </a:solidFill>
              </a:rPr>
              <a:t>) </a:t>
            </a:r>
            <a:r>
              <a:rPr lang="pl-PL" sz="1200" i="1">
                <a:solidFill>
                  <a:srgbClr val="FF0000"/>
                </a:solidFill>
              </a:rPr>
              <a:t>Ω/km</a:t>
            </a:r>
          </a:p>
          <a:p>
            <a:r>
              <a:rPr lang="pl-PL" sz="1200" i="1" u="sng">
                <a:solidFill>
                  <a:srgbClr val="FF0000"/>
                </a:solidFill>
              </a:rPr>
              <a:t>Z</a:t>
            </a:r>
            <a:r>
              <a:rPr lang="pl-PL" sz="1200" i="1" baseline="30000">
                <a:solidFill>
                  <a:srgbClr val="FF0000"/>
                </a:solidFill>
              </a:rPr>
              <a:t>(0</a:t>
            </a:r>
            <a:r>
              <a:rPr lang="pl-PL" sz="1200" i="1" baseline="30000" smtClean="0">
                <a:solidFill>
                  <a:srgbClr val="FF0000"/>
                </a:solidFill>
              </a:rPr>
              <a:t>)   </a:t>
            </a:r>
            <a:r>
              <a:rPr lang="pl-PL" sz="1200" i="1" smtClean="0">
                <a:solidFill>
                  <a:srgbClr val="FF0000"/>
                </a:solidFill>
              </a:rPr>
              <a:t> =(</a:t>
            </a:r>
            <a:r>
              <a:rPr lang="pl-PL" sz="1200" b="1" i="1" smtClean="0">
                <a:solidFill>
                  <a:srgbClr val="FF0000"/>
                </a:solidFill>
              </a:rPr>
              <a:t>0,225 </a:t>
            </a:r>
            <a:r>
              <a:rPr lang="pl-PL" sz="1200" b="1" i="1">
                <a:solidFill>
                  <a:srgbClr val="FF0000"/>
                </a:solidFill>
              </a:rPr>
              <a:t>+ </a:t>
            </a:r>
            <a:r>
              <a:rPr lang="pl-PL" sz="1200" b="1" i="1" smtClean="0">
                <a:solidFill>
                  <a:srgbClr val="FF0000"/>
                </a:solidFill>
              </a:rPr>
              <a:t>j0,815</a:t>
            </a:r>
            <a:r>
              <a:rPr lang="pl-PL" sz="1200" i="1" smtClean="0">
                <a:solidFill>
                  <a:srgbClr val="FF0000"/>
                </a:solidFill>
              </a:rPr>
              <a:t>) </a:t>
            </a:r>
            <a:r>
              <a:rPr lang="pl-PL" sz="1200" i="1">
                <a:solidFill>
                  <a:srgbClr val="FF0000"/>
                </a:solidFill>
              </a:rPr>
              <a:t>Ω/km</a:t>
            </a:r>
          </a:p>
        </p:txBody>
      </p:sp>
      <p:graphicFrame>
        <p:nvGraphicFramePr>
          <p:cNvPr id="4" name="Z0_z_odgr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8056620"/>
              </p:ext>
            </p:extLst>
          </p:nvPr>
        </p:nvGraphicFramePr>
        <p:xfrm>
          <a:off x="1655763" y="5049838"/>
          <a:ext cx="6799262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869" name="Równanie" r:id="rId3" imgW="6476760" imgH="279360" progId="Equation.3">
                  <p:embed/>
                </p:oleObj>
              </mc:Choice>
              <mc:Fallback>
                <p:oleObj name="Równanie" r:id="rId3" imgW="647676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5763" y="5049838"/>
                        <a:ext cx="6799262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Z1_z_odgr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9441184"/>
              </p:ext>
            </p:extLst>
          </p:nvPr>
        </p:nvGraphicFramePr>
        <p:xfrm>
          <a:off x="1762125" y="4760913"/>
          <a:ext cx="6627813" cy="293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870" name="Równanie" r:id="rId5" imgW="6311880" imgH="279360" progId="Equation.3">
                  <p:embed/>
                </p:oleObj>
              </mc:Choice>
              <mc:Fallback>
                <p:oleObj name="Równanie" r:id="rId5" imgW="6311880" imgH="279360" progId="Equation.3">
                  <p:embed/>
                  <p:pic>
                    <p:nvPicPr>
                      <p:cNvPr id="0" name="Z1,Z0_odgr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2125" y="4760913"/>
                        <a:ext cx="6627813" cy="293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7" name="Txt_Z1,Z0_z_odgr"/>
          <p:cNvSpPr txBox="1"/>
          <p:nvPr/>
        </p:nvSpPr>
        <p:spPr>
          <a:xfrm>
            <a:off x="1295636" y="4509120"/>
            <a:ext cx="6713376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pl-PL" sz="1400" b="1" i="1" smtClean="0">
                <a:solidFill>
                  <a:srgbClr val="0070C0"/>
                </a:solidFill>
              </a:rPr>
              <a:t>Impedancje linii w składowych symetrycznych z uwzględnieniem przewodów odgromowego</a:t>
            </a:r>
            <a:endParaRPr lang="pl-PL" sz="1400" b="1" i="1" dirty="0">
              <a:solidFill>
                <a:srgbClr val="0070C0"/>
              </a:solidFill>
            </a:endParaRPr>
          </a:p>
        </p:txBody>
      </p:sp>
      <p:graphicFrame>
        <p:nvGraphicFramePr>
          <p:cNvPr id="6" name="M_skoryg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8104296"/>
              </p:ext>
            </p:extLst>
          </p:nvPr>
        </p:nvGraphicFramePr>
        <p:xfrm>
          <a:off x="1535113" y="4149725"/>
          <a:ext cx="6334125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871" name="Równanie" r:id="rId7" imgW="6032160" imgH="266400" progId="Equation.3">
                  <p:embed/>
                </p:oleObj>
              </mc:Choice>
              <mc:Fallback>
                <p:oleObj name="Równanie" r:id="rId7" imgW="6032160" imgH="26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5113" y="4149725"/>
                        <a:ext cx="6334125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Z_skoryg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0594509"/>
              </p:ext>
            </p:extLst>
          </p:nvPr>
        </p:nvGraphicFramePr>
        <p:xfrm>
          <a:off x="1555750" y="3824288"/>
          <a:ext cx="6227763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872" name="Równanie" r:id="rId9" imgW="5930640" imgH="266400" progId="Equation.3">
                  <p:embed/>
                </p:oleObj>
              </mc:Choice>
              <mc:Fallback>
                <p:oleObj name="Równanie" r:id="rId9" imgW="5930640" imgH="266400" progId="Equation.3">
                  <p:embed/>
                  <p:pic>
                    <p:nvPicPr>
                      <p:cNvPr id="0" name="Obiek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55750" y="3824288"/>
                        <a:ext cx="6227763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6" name="Txt_Z,M_skoryg"/>
          <p:cNvSpPr txBox="1"/>
          <p:nvPr/>
        </p:nvSpPr>
        <p:spPr>
          <a:xfrm>
            <a:off x="1331640" y="3573016"/>
            <a:ext cx="5293116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pl-PL" sz="1400" b="1" i="1" smtClean="0">
                <a:solidFill>
                  <a:srgbClr val="006600"/>
                </a:solidFill>
              </a:rPr>
              <a:t>Impedancje własne i wzajemne po eliminacji  przewodów odgromowych</a:t>
            </a:r>
            <a:endParaRPr lang="pl-PL" sz="1400" b="1" i="1" dirty="0">
              <a:solidFill>
                <a:srgbClr val="006600"/>
              </a:solidFill>
            </a:endParaRPr>
          </a:p>
        </p:txBody>
      </p:sp>
      <p:graphicFrame>
        <p:nvGraphicFramePr>
          <p:cNvPr id="22" name="WspKoryg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6724441"/>
              </p:ext>
            </p:extLst>
          </p:nvPr>
        </p:nvGraphicFramePr>
        <p:xfrm>
          <a:off x="2219325" y="2997200"/>
          <a:ext cx="5865813" cy="493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873" name="Równanie" r:id="rId11" imgW="5587920" imgH="469800" progId="Equation.3">
                  <p:embed/>
                </p:oleObj>
              </mc:Choice>
              <mc:Fallback>
                <p:oleObj name="Równanie" r:id="rId11" imgW="558792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19325" y="2997200"/>
                        <a:ext cx="5865813" cy="4937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5" name="Txt_WspKoryg"/>
          <p:cNvSpPr txBox="1"/>
          <p:nvPr/>
        </p:nvSpPr>
        <p:spPr>
          <a:xfrm>
            <a:off x="1331640" y="2780928"/>
            <a:ext cx="4435510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pl-PL" sz="1400" b="1" i="1" smtClean="0">
                <a:solidFill>
                  <a:srgbClr val="006600"/>
                </a:solidFill>
              </a:rPr>
              <a:t>Współczynnik korekcyjny eliminujący przewody odgromowe</a:t>
            </a:r>
            <a:endParaRPr lang="pl-PL" sz="1400" b="1" i="1" dirty="0">
              <a:solidFill>
                <a:srgbClr val="006600"/>
              </a:solidFill>
            </a:endParaRPr>
          </a:p>
        </p:txBody>
      </p:sp>
      <p:graphicFrame>
        <p:nvGraphicFramePr>
          <p:cNvPr id="10" name="n'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2294979"/>
              </p:ext>
            </p:extLst>
          </p:nvPr>
        </p:nvGraphicFramePr>
        <p:xfrm>
          <a:off x="1776411" y="2312876"/>
          <a:ext cx="5653746" cy="4532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874" name="Równanie" r:id="rId13" imgW="5384520" imgH="431640" progId="Equation.3">
                  <p:embed/>
                </p:oleObj>
              </mc:Choice>
              <mc:Fallback>
                <p:oleObj name="Równanie" r:id="rId13" imgW="5384520" imgH="43164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6411" y="2312876"/>
                        <a:ext cx="5653746" cy="45322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xt_Imp_fz_odgr"/>
          <p:cNvSpPr txBox="1"/>
          <p:nvPr/>
        </p:nvSpPr>
        <p:spPr>
          <a:xfrm>
            <a:off x="1439652" y="2024844"/>
            <a:ext cx="4429098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pl-PL" sz="1400" b="1" i="1" smtClean="0">
                <a:solidFill>
                  <a:srgbClr val="006600"/>
                </a:solidFill>
              </a:rPr>
              <a:t>Impedancje między przewodami fazowymi a odgromowymi</a:t>
            </a:r>
            <a:endParaRPr lang="pl-PL" sz="1400" b="1" i="1" dirty="0">
              <a:solidFill>
                <a:srgbClr val="006600"/>
              </a:solidFill>
            </a:endParaRPr>
          </a:p>
        </p:txBody>
      </p:sp>
      <p:graphicFrame>
        <p:nvGraphicFramePr>
          <p:cNvPr id="21" name="N'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0148841"/>
              </p:ext>
            </p:extLst>
          </p:nvPr>
        </p:nvGraphicFramePr>
        <p:xfrm>
          <a:off x="1691680" y="1484784"/>
          <a:ext cx="6840666" cy="4532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875" name="Równanie" r:id="rId15" imgW="6514920" imgH="431640" progId="Equation.3">
                  <p:embed/>
                </p:oleObj>
              </mc:Choice>
              <mc:Fallback>
                <p:oleObj name="Równanie" r:id="rId15" imgW="651492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1680" y="1484784"/>
                        <a:ext cx="6840666" cy="45322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'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2840350"/>
              </p:ext>
            </p:extLst>
          </p:nvPr>
        </p:nvGraphicFramePr>
        <p:xfrm>
          <a:off x="1691680" y="1041837"/>
          <a:ext cx="7093926" cy="4800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876" name="Równanie" r:id="rId17" imgW="6756120" imgH="457200" progId="Equation.3">
                  <p:embed/>
                </p:oleObj>
              </mc:Choice>
              <mc:Fallback>
                <p:oleObj name="Równanie" r:id="rId17" imgW="675612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1680" y="1041837"/>
                        <a:ext cx="7093926" cy="48006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xt_O,N_odgr"/>
          <p:cNvSpPr txBox="1"/>
          <p:nvPr/>
        </p:nvSpPr>
        <p:spPr>
          <a:xfrm>
            <a:off x="1439652" y="800708"/>
            <a:ext cx="2818079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pl-PL" sz="1400" b="1" i="1" smtClean="0">
                <a:solidFill>
                  <a:srgbClr val="006600"/>
                </a:solidFill>
              </a:rPr>
              <a:t>Impedancje przewodów odgromowych</a:t>
            </a:r>
            <a:endParaRPr lang="pl-PL" sz="1400" b="1" i="1" dirty="0">
              <a:solidFill>
                <a:srgbClr val="006600"/>
              </a:solidFill>
            </a:endParaRPr>
          </a:p>
        </p:txBody>
      </p:sp>
      <p:graphicFrame>
        <p:nvGraphicFramePr>
          <p:cNvPr id="17" name="M'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2252775"/>
              </p:ext>
            </p:extLst>
          </p:nvPr>
        </p:nvGraphicFramePr>
        <p:xfrm>
          <a:off x="6336196" y="445431"/>
          <a:ext cx="1824037" cy="274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877" name="Równanie" r:id="rId19" imgW="1815840" imgH="279360" progId="Equation.3">
                  <p:embed/>
                </p:oleObj>
              </mc:Choice>
              <mc:Fallback>
                <p:oleObj name="Równanie" r:id="rId19" imgW="181584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36196" y="445431"/>
                        <a:ext cx="1824037" cy="2746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Z'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6583226"/>
              </p:ext>
            </p:extLst>
          </p:nvPr>
        </p:nvGraphicFramePr>
        <p:xfrm>
          <a:off x="4031940" y="440668"/>
          <a:ext cx="2341563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878" name="Równanie" r:id="rId21" imgW="2349360" imgH="279360" progId="Equation.3">
                  <p:embed/>
                </p:oleObj>
              </mc:Choice>
              <mc:Fallback>
                <p:oleObj name="Równanie" r:id="rId21" imgW="234936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1940" y="440668"/>
                        <a:ext cx="2341563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4" name="Txt_Z,M_faz"/>
          <p:cNvSpPr txBox="1"/>
          <p:nvPr/>
        </p:nvSpPr>
        <p:spPr>
          <a:xfrm>
            <a:off x="1223628" y="504624"/>
            <a:ext cx="2468625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pl-PL" sz="1400" b="1" i="1" smtClean="0">
                <a:solidFill>
                  <a:srgbClr val="006600"/>
                </a:solidFill>
              </a:rPr>
              <a:t>Impedancje przewodów fazowych</a:t>
            </a:r>
            <a:endParaRPr lang="pl-PL" sz="1400" b="1" i="1" dirty="0">
              <a:solidFill>
                <a:srgbClr val="006600"/>
              </a:solidFill>
            </a:endParaRPr>
          </a:p>
        </p:txBody>
      </p:sp>
      <p:sp>
        <p:nvSpPr>
          <p:cNvPr id="2" name="Tytuł"/>
          <p:cNvSpPr txBox="1">
            <a:spLocks noChangeArrowheads="1"/>
          </p:cNvSpPr>
          <p:nvPr/>
        </p:nvSpPr>
        <p:spPr bwMode="auto">
          <a:xfrm>
            <a:off x="1299470" y="188640"/>
            <a:ext cx="6963445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defTabSz="912813" eaLnBrk="0" hangingPunct="0">
              <a:defRPr/>
            </a:pPr>
            <a:r>
              <a:rPr kumimoji="1" lang="pl-PL" sz="1400" b="1" i="1" kern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Parametry impedancyjne linii 220 kV z uwzględnieniem przewodów odgromowych</a:t>
            </a:r>
            <a:endParaRPr kumimoji="1" lang="pl-PL" sz="1400" b="1" i="1" kern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40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" grpId="0"/>
      <p:bldP spid="27" grpId="0"/>
      <p:bldP spid="357" grpId="0"/>
      <p:bldP spid="356" grpId="0"/>
      <p:bldP spid="355" grpId="0"/>
      <p:bldP spid="24" grpId="0"/>
      <p:bldP spid="23" grpId="0"/>
      <p:bldP spid="35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8" name="Z[zmm]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7072590"/>
              </p:ext>
            </p:extLst>
          </p:nvPr>
        </p:nvGraphicFramePr>
        <p:xfrm>
          <a:off x="6346337" y="3945241"/>
          <a:ext cx="1482924" cy="896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86" name="Równanie" r:id="rId3" imgW="1180588" imgH="710891" progId="Equation.3">
                  <p:embed/>
                </p:oleObj>
              </mc:Choice>
              <mc:Fallback>
                <p:oleObj name="Równanie" r:id="rId3" imgW="1180588" imgH="71089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46337" y="3945241"/>
                        <a:ext cx="1482924" cy="8969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" name="dU=ZI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1969473"/>
              </p:ext>
            </p:extLst>
          </p:nvPr>
        </p:nvGraphicFramePr>
        <p:xfrm>
          <a:off x="5232400" y="4244975"/>
          <a:ext cx="849313" cy="269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87" name="Równanie" r:id="rId5" imgW="672840" imgH="215640" progId="Equation.3">
                  <p:embed/>
                </p:oleObj>
              </mc:Choice>
              <mc:Fallback>
                <p:oleObj name="Równanie" r:id="rId5" imgW="67284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32400" y="4244975"/>
                        <a:ext cx="849313" cy="269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0" name="Strzałka"/>
          <p:cNvSpPr>
            <a:spLocks noChangeAspect="1"/>
          </p:cNvSpPr>
          <p:nvPr/>
        </p:nvSpPr>
        <p:spPr bwMode="auto">
          <a:xfrm>
            <a:off x="4564641" y="4290791"/>
            <a:ext cx="478355" cy="191328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aphicFrame>
        <p:nvGraphicFramePr>
          <p:cNvPr id="81" name="dUb_Uc=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5445643"/>
              </p:ext>
            </p:extLst>
          </p:nvPr>
        </p:nvGraphicFramePr>
        <p:xfrm>
          <a:off x="1958975" y="4286250"/>
          <a:ext cx="2425700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88" name="Równanie" r:id="rId7" imgW="1930320" imgH="431640" progId="Equation.3">
                  <p:embed/>
                </p:oleObj>
              </mc:Choice>
              <mc:Fallback>
                <p:oleObj name="Równanie" r:id="rId7" imgW="193032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8975" y="4286250"/>
                        <a:ext cx="2425700" cy="539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dUc"/>
          <p:cNvSpPr>
            <a:spLocks noChangeShapeType="1"/>
          </p:cNvSpPr>
          <p:nvPr/>
        </p:nvSpPr>
        <p:spPr bwMode="auto">
          <a:xfrm flipH="1">
            <a:off x="4198510" y="2694076"/>
            <a:ext cx="506687" cy="635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/>
            <a:tailEnd type="arrow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4" name="dUb"/>
          <p:cNvSpPr>
            <a:spLocks noChangeShapeType="1"/>
          </p:cNvSpPr>
          <p:nvPr/>
        </p:nvSpPr>
        <p:spPr bwMode="auto">
          <a:xfrm flipH="1">
            <a:off x="4198510" y="2042407"/>
            <a:ext cx="506687" cy="635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/>
            <a:tailEnd type="arrow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grpSp>
        <p:nvGrpSpPr>
          <p:cNvPr id="5" name="ZZ"/>
          <p:cNvGrpSpPr/>
          <p:nvPr/>
        </p:nvGrpSpPr>
        <p:grpSpPr>
          <a:xfrm>
            <a:off x="4451640" y="1723562"/>
            <a:ext cx="109004" cy="867113"/>
            <a:chOff x="4451640" y="1723562"/>
            <a:chExt cx="109004" cy="867113"/>
          </a:xfrm>
        </p:grpSpPr>
        <p:sp>
          <p:nvSpPr>
            <p:cNvPr id="6" name="Text Box 393"/>
            <p:cNvSpPr txBox="1">
              <a:spLocks noChangeArrowheads="1"/>
            </p:cNvSpPr>
            <p:nvPr/>
          </p:nvSpPr>
          <p:spPr bwMode="auto">
            <a:xfrm>
              <a:off x="4451640" y="2375231"/>
              <a:ext cx="109004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sz="1400" b="1" i="1" u="sng" strike="noStrike" cap="none" normalizeH="0" baseline="0" smtClean="0">
                  <a:ln>
                    <a:noFill/>
                  </a:ln>
                  <a:solidFill>
                    <a:srgbClr val="0070C0"/>
                  </a:solidFill>
                  <a:effectLst/>
                  <a:latin typeface="Arial" pitchFamily="34" charset="0"/>
                  <a:ea typeface="Times New Roman" pitchFamily="18" charset="0"/>
                </a:rPr>
                <a:t>Z</a:t>
              </a:r>
              <a:endParaRPr kumimoji="0" lang="pl-PL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7" name="Text Box 391"/>
            <p:cNvSpPr txBox="1">
              <a:spLocks noChangeArrowheads="1"/>
            </p:cNvSpPr>
            <p:nvPr/>
          </p:nvSpPr>
          <p:spPr bwMode="auto">
            <a:xfrm>
              <a:off x="4451640" y="1723562"/>
              <a:ext cx="109004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sz="1400" b="1" i="1" u="sng" strike="noStrike" cap="none" normalizeH="0" baseline="0" smtClean="0">
                  <a:ln>
                    <a:noFill/>
                  </a:ln>
                  <a:solidFill>
                    <a:srgbClr val="0070C0"/>
                  </a:solidFill>
                  <a:effectLst/>
                  <a:latin typeface="Arial" pitchFamily="34" charset="0"/>
                  <a:ea typeface="Times New Roman" pitchFamily="18" charset="0"/>
                </a:rPr>
                <a:t>Z</a:t>
              </a:r>
              <a:endParaRPr kumimoji="0" lang="pl-PL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grpSp>
        <p:nvGrpSpPr>
          <p:cNvPr id="8" name="Ic"/>
          <p:cNvGrpSpPr/>
          <p:nvPr/>
        </p:nvGrpSpPr>
        <p:grpSpPr>
          <a:xfrm>
            <a:off x="3691823" y="2317288"/>
            <a:ext cx="217152" cy="304380"/>
            <a:chOff x="3691823" y="2317288"/>
            <a:chExt cx="217152" cy="304380"/>
          </a:xfrm>
        </p:grpSpPr>
        <p:sp>
          <p:nvSpPr>
            <p:cNvPr id="9" name="AutoShape 412"/>
            <p:cNvSpPr>
              <a:spLocks noChangeShapeType="1"/>
            </p:cNvSpPr>
            <p:nvPr/>
          </p:nvSpPr>
          <p:spPr bwMode="auto">
            <a:xfrm>
              <a:off x="3691823" y="2621033"/>
              <a:ext cx="217152" cy="635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0" name="Text Box 411"/>
            <p:cNvSpPr txBox="1">
              <a:spLocks noChangeArrowheads="1"/>
            </p:cNvSpPr>
            <p:nvPr/>
          </p:nvSpPr>
          <p:spPr bwMode="auto">
            <a:xfrm>
              <a:off x="3728015" y="2317288"/>
              <a:ext cx="149848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sz="1400" b="1" i="1" u="sng" strike="noStrike" cap="none" normalizeH="0" baseline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ea typeface="Times New Roman" pitchFamily="18" charset="0"/>
                </a:rPr>
                <a:t>I</a:t>
              </a:r>
              <a:r>
                <a:rPr kumimoji="0" lang="pl-PL" sz="1400" b="1" i="1" u="none" strike="noStrike" cap="none" normalizeH="0" baseline="-3000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ea typeface="Times New Roman" pitchFamily="18" charset="0"/>
                </a:rPr>
                <a:t>c</a:t>
              </a:r>
              <a:endParaRPr kumimoji="0" lang="pl-PL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grpSp>
        <p:nvGrpSpPr>
          <p:cNvPr id="11" name="Ib"/>
          <p:cNvGrpSpPr/>
          <p:nvPr/>
        </p:nvGrpSpPr>
        <p:grpSpPr>
          <a:xfrm>
            <a:off x="3691823" y="1665619"/>
            <a:ext cx="217152" cy="304380"/>
            <a:chOff x="3691823" y="1665619"/>
            <a:chExt cx="217152" cy="304380"/>
          </a:xfrm>
        </p:grpSpPr>
        <p:sp>
          <p:nvSpPr>
            <p:cNvPr id="12" name="AutoShape 400"/>
            <p:cNvSpPr>
              <a:spLocks noChangeShapeType="1"/>
            </p:cNvSpPr>
            <p:nvPr/>
          </p:nvSpPr>
          <p:spPr bwMode="auto">
            <a:xfrm>
              <a:off x="3691823" y="1969364"/>
              <a:ext cx="217152" cy="635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3" name="Text Box 399"/>
            <p:cNvSpPr txBox="1">
              <a:spLocks noChangeArrowheads="1"/>
            </p:cNvSpPr>
            <p:nvPr/>
          </p:nvSpPr>
          <p:spPr bwMode="auto">
            <a:xfrm>
              <a:off x="3722935" y="1665619"/>
              <a:ext cx="149848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sz="1400" b="1" i="1" u="sng" strike="noStrike" cap="none" normalizeH="0" baseline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ea typeface="Times New Roman" pitchFamily="18" charset="0"/>
                </a:rPr>
                <a:t>I</a:t>
              </a:r>
              <a:r>
                <a:rPr kumimoji="0" lang="pl-PL" sz="1400" b="1" i="1" u="none" strike="noStrike" cap="none" normalizeH="0" baseline="-3000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ea typeface="Times New Roman" pitchFamily="18" charset="0"/>
                </a:rPr>
                <a:t>b</a:t>
              </a:r>
              <a:endParaRPr kumimoji="0" lang="pl-PL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sp>
        <p:nvSpPr>
          <p:cNvPr id="14" name="Txt_dUc"/>
          <p:cNvSpPr txBox="1">
            <a:spLocks noChangeArrowheads="1"/>
          </p:cNvSpPr>
          <p:nvPr/>
        </p:nvSpPr>
        <p:spPr bwMode="auto">
          <a:xfrm>
            <a:off x="4365540" y="2717357"/>
            <a:ext cx="317395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400" b="1" i="1" u="sng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ΔU</a:t>
            </a:r>
            <a:r>
              <a:rPr kumimoji="0" lang="pl-PL" sz="1400" b="1" i="1" u="none" strike="noStrike" cap="none" normalizeH="0" baseline="-3000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c</a:t>
            </a:r>
            <a:endParaRPr kumimoji="0" lang="pl-PL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" name="dUc_M"/>
          <p:cNvSpPr>
            <a:spLocks noChangeShapeType="1"/>
          </p:cNvSpPr>
          <p:nvPr/>
        </p:nvSpPr>
        <p:spPr bwMode="auto">
          <a:xfrm flipH="1">
            <a:off x="4343278" y="2694076"/>
            <a:ext cx="217152" cy="635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/>
            <a:tailEnd type="arrow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grpSp>
        <p:nvGrpSpPr>
          <p:cNvPr id="16" name="M_M"/>
          <p:cNvGrpSpPr>
            <a:grpSpLocks/>
          </p:cNvGrpSpPr>
          <p:nvPr/>
        </p:nvGrpSpPr>
        <p:grpSpPr bwMode="auto">
          <a:xfrm>
            <a:off x="5168709" y="1354534"/>
            <a:ext cx="702251" cy="1230930"/>
            <a:chOff x="6851" y="8079"/>
            <a:chExt cx="1106" cy="1938"/>
          </a:xfrm>
        </p:grpSpPr>
        <p:sp>
          <p:nvSpPr>
            <p:cNvPr id="17" name="Arc 387"/>
            <p:cNvSpPr>
              <a:spLocks/>
            </p:cNvSpPr>
            <p:nvPr/>
          </p:nvSpPr>
          <p:spPr bwMode="auto">
            <a:xfrm>
              <a:off x="7364" y="9105"/>
              <a:ext cx="239" cy="912"/>
            </a:xfrm>
            <a:custGeom>
              <a:avLst/>
              <a:gdLst>
                <a:gd name="G0" fmla="+- 184 0 0"/>
                <a:gd name="G1" fmla="+- 21600 0 0"/>
                <a:gd name="G2" fmla="+- 21600 0 0"/>
                <a:gd name="T0" fmla="*/ 184 w 21784"/>
                <a:gd name="T1" fmla="*/ 0 h 43200"/>
                <a:gd name="T2" fmla="*/ 0 w 21784"/>
                <a:gd name="T3" fmla="*/ 43199 h 43200"/>
                <a:gd name="T4" fmla="*/ 184 w 21784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784" h="43200" fill="none" extrusionOk="0">
                  <a:moveTo>
                    <a:pt x="183" y="0"/>
                  </a:moveTo>
                  <a:cubicBezTo>
                    <a:pt x="12113" y="0"/>
                    <a:pt x="21784" y="9670"/>
                    <a:pt x="21784" y="21600"/>
                  </a:cubicBezTo>
                  <a:cubicBezTo>
                    <a:pt x="21784" y="33529"/>
                    <a:pt x="12113" y="43200"/>
                    <a:pt x="184" y="43200"/>
                  </a:cubicBezTo>
                  <a:cubicBezTo>
                    <a:pt x="122" y="43200"/>
                    <a:pt x="61" y="43199"/>
                    <a:pt x="-1" y="43199"/>
                  </a:cubicBezTo>
                </a:path>
                <a:path w="21784" h="43200" stroke="0" extrusionOk="0">
                  <a:moveTo>
                    <a:pt x="183" y="0"/>
                  </a:moveTo>
                  <a:cubicBezTo>
                    <a:pt x="12113" y="0"/>
                    <a:pt x="21784" y="9670"/>
                    <a:pt x="21784" y="21600"/>
                  </a:cubicBezTo>
                  <a:cubicBezTo>
                    <a:pt x="21784" y="33529"/>
                    <a:pt x="12113" y="43200"/>
                    <a:pt x="184" y="43200"/>
                  </a:cubicBezTo>
                  <a:cubicBezTo>
                    <a:pt x="122" y="43200"/>
                    <a:pt x="61" y="43199"/>
                    <a:pt x="-1" y="43199"/>
                  </a:cubicBezTo>
                  <a:lnTo>
                    <a:pt x="184" y="2160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 type="stealth" w="med" len="sm"/>
              <a:tailEnd type="stealth" w="med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8" name="Arc 386"/>
            <p:cNvSpPr>
              <a:spLocks/>
            </p:cNvSpPr>
            <p:nvPr/>
          </p:nvSpPr>
          <p:spPr bwMode="auto">
            <a:xfrm flipH="1">
              <a:off x="6851" y="8079"/>
              <a:ext cx="331" cy="1938"/>
            </a:xfrm>
            <a:custGeom>
              <a:avLst/>
              <a:gdLst>
                <a:gd name="G0" fmla="+- 184 0 0"/>
                <a:gd name="G1" fmla="+- 21600 0 0"/>
                <a:gd name="G2" fmla="+- 21600 0 0"/>
                <a:gd name="T0" fmla="*/ 184 w 21784"/>
                <a:gd name="T1" fmla="*/ 0 h 43200"/>
                <a:gd name="T2" fmla="*/ 0 w 21784"/>
                <a:gd name="T3" fmla="*/ 43199 h 43200"/>
                <a:gd name="T4" fmla="*/ 184 w 21784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784" h="43200" fill="none" extrusionOk="0">
                  <a:moveTo>
                    <a:pt x="183" y="0"/>
                  </a:moveTo>
                  <a:cubicBezTo>
                    <a:pt x="12113" y="0"/>
                    <a:pt x="21784" y="9670"/>
                    <a:pt x="21784" y="21600"/>
                  </a:cubicBezTo>
                  <a:cubicBezTo>
                    <a:pt x="21784" y="33529"/>
                    <a:pt x="12113" y="43200"/>
                    <a:pt x="184" y="43200"/>
                  </a:cubicBezTo>
                  <a:cubicBezTo>
                    <a:pt x="122" y="43200"/>
                    <a:pt x="61" y="43199"/>
                    <a:pt x="-1" y="43199"/>
                  </a:cubicBezTo>
                </a:path>
                <a:path w="21784" h="43200" stroke="0" extrusionOk="0">
                  <a:moveTo>
                    <a:pt x="183" y="0"/>
                  </a:moveTo>
                  <a:cubicBezTo>
                    <a:pt x="12113" y="0"/>
                    <a:pt x="21784" y="9670"/>
                    <a:pt x="21784" y="21600"/>
                  </a:cubicBezTo>
                  <a:cubicBezTo>
                    <a:pt x="21784" y="33529"/>
                    <a:pt x="12113" y="43200"/>
                    <a:pt x="184" y="43200"/>
                  </a:cubicBezTo>
                  <a:cubicBezTo>
                    <a:pt x="122" y="43200"/>
                    <a:pt x="61" y="43199"/>
                    <a:pt x="-1" y="43199"/>
                  </a:cubicBezTo>
                  <a:lnTo>
                    <a:pt x="184" y="2160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 type="stealth" w="med" len="sm"/>
              <a:tailEnd type="stealth" w="med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9" name="Text Box 385"/>
            <p:cNvSpPr txBox="1">
              <a:spLocks noChangeArrowheads="1"/>
            </p:cNvSpPr>
            <p:nvPr/>
          </p:nvSpPr>
          <p:spPr bwMode="auto">
            <a:xfrm>
              <a:off x="6969" y="8713"/>
              <a:ext cx="235" cy="3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sz="1400" b="1" i="1" u="sng" strike="noStrike" cap="none" normalizeH="0" baseline="0" smtClean="0">
                  <a:ln>
                    <a:noFill/>
                  </a:ln>
                  <a:solidFill>
                    <a:srgbClr val="0070C0"/>
                  </a:solidFill>
                  <a:effectLst/>
                  <a:latin typeface="Arial" pitchFamily="34" charset="0"/>
                  <a:ea typeface="Times New Roman" pitchFamily="18" charset="0"/>
                </a:rPr>
                <a:t>M</a:t>
              </a:r>
              <a:endParaRPr kumimoji="0" lang="pl-PL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0" name="Text Box 384"/>
            <p:cNvSpPr txBox="1">
              <a:spLocks noChangeArrowheads="1"/>
            </p:cNvSpPr>
            <p:nvPr/>
          </p:nvSpPr>
          <p:spPr bwMode="auto">
            <a:xfrm>
              <a:off x="7722" y="9397"/>
              <a:ext cx="235" cy="3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sz="1400" b="1" i="1" u="sng" strike="noStrike" cap="none" normalizeH="0" baseline="0" smtClean="0">
                  <a:ln>
                    <a:noFill/>
                  </a:ln>
                  <a:solidFill>
                    <a:srgbClr val="0070C0"/>
                  </a:solidFill>
                  <a:effectLst/>
                  <a:latin typeface="Arial" pitchFamily="34" charset="0"/>
                  <a:ea typeface="Times New Roman" pitchFamily="18" charset="0"/>
                </a:rPr>
                <a:t>M</a:t>
              </a:r>
              <a:endParaRPr kumimoji="0" lang="pl-PL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sp>
        <p:nvSpPr>
          <p:cNvPr id="21" name="Txt_dUb"/>
          <p:cNvSpPr txBox="1">
            <a:spLocks noChangeArrowheads="1"/>
          </p:cNvSpPr>
          <p:nvPr/>
        </p:nvSpPr>
        <p:spPr bwMode="auto">
          <a:xfrm>
            <a:off x="4326142" y="2060078"/>
            <a:ext cx="323807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400" b="1" i="1" u="sng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ΔU</a:t>
            </a:r>
            <a:r>
              <a:rPr kumimoji="0" lang="pl-PL" sz="1400" b="1" i="1" u="none" strike="noStrike" cap="none" normalizeH="0" baseline="-3000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b</a:t>
            </a:r>
            <a:endParaRPr kumimoji="0" lang="pl-PL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2" name="dUb_M"/>
          <p:cNvSpPr>
            <a:spLocks noChangeShapeType="1"/>
          </p:cNvSpPr>
          <p:nvPr/>
        </p:nvSpPr>
        <p:spPr bwMode="auto">
          <a:xfrm flipH="1">
            <a:off x="4343278" y="2042407"/>
            <a:ext cx="217152" cy="635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/>
            <a:tailEnd type="arrow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grpSp>
        <p:nvGrpSpPr>
          <p:cNvPr id="23" name="M"/>
          <p:cNvGrpSpPr>
            <a:grpSpLocks/>
          </p:cNvGrpSpPr>
          <p:nvPr/>
        </p:nvGrpSpPr>
        <p:grpSpPr bwMode="auto">
          <a:xfrm>
            <a:off x="5487451" y="1354534"/>
            <a:ext cx="375888" cy="579261"/>
            <a:chOff x="7353" y="8079"/>
            <a:chExt cx="592" cy="912"/>
          </a:xfrm>
        </p:grpSpPr>
        <p:sp>
          <p:nvSpPr>
            <p:cNvPr id="24" name="Arc 390"/>
            <p:cNvSpPr>
              <a:spLocks/>
            </p:cNvSpPr>
            <p:nvPr/>
          </p:nvSpPr>
          <p:spPr bwMode="auto">
            <a:xfrm>
              <a:off x="7353" y="8079"/>
              <a:ext cx="239" cy="912"/>
            </a:xfrm>
            <a:custGeom>
              <a:avLst/>
              <a:gdLst>
                <a:gd name="G0" fmla="+- 184 0 0"/>
                <a:gd name="G1" fmla="+- 21600 0 0"/>
                <a:gd name="G2" fmla="+- 21600 0 0"/>
                <a:gd name="T0" fmla="*/ 184 w 21784"/>
                <a:gd name="T1" fmla="*/ 0 h 43200"/>
                <a:gd name="T2" fmla="*/ 0 w 21784"/>
                <a:gd name="T3" fmla="*/ 43199 h 43200"/>
                <a:gd name="T4" fmla="*/ 184 w 21784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784" h="43200" fill="none" extrusionOk="0">
                  <a:moveTo>
                    <a:pt x="183" y="0"/>
                  </a:moveTo>
                  <a:cubicBezTo>
                    <a:pt x="12113" y="0"/>
                    <a:pt x="21784" y="9670"/>
                    <a:pt x="21784" y="21600"/>
                  </a:cubicBezTo>
                  <a:cubicBezTo>
                    <a:pt x="21784" y="33529"/>
                    <a:pt x="12113" y="43200"/>
                    <a:pt x="184" y="43200"/>
                  </a:cubicBezTo>
                  <a:cubicBezTo>
                    <a:pt x="122" y="43200"/>
                    <a:pt x="61" y="43199"/>
                    <a:pt x="-1" y="43199"/>
                  </a:cubicBezTo>
                </a:path>
                <a:path w="21784" h="43200" stroke="0" extrusionOk="0">
                  <a:moveTo>
                    <a:pt x="183" y="0"/>
                  </a:moveTo>
                  <a:cubicBezTo>
                    <a:pt x="12113" y="0"/>
                    <a:pt x="21784" y="9670"/>
                    <a:pt x="21784" y="21600"/>
                  </a:cubicBezTo>
                  <a:cubicBezTo>
                    <a:pt x="21784" y="33529"/>
                    <a:pt x="12113" y="43200"/>
                    <a:pt x="184" y="43200"/>
                  </a:cubicBezTo>
                  <a:cubicBezTo>
                    <a:pt x="122" y="43200"/>
                    <a:pt x="61" y="43199"/>
                    <a:pt x="-1" y="43199"/>
                  </a:cubicBezTo>
                  <a:lnTo>
                    <a:pt x="184" y="2160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 type="stealth" w="med" len="sm"/>
              <a:tailEnd type="stealth" w="med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5" name="Text Box 389"/>
            <p:cNvSpPr txBox="1">
              <a:spLocks noChangeArrowheads="1"/>
            </p:cNvSpPr>
            <p:nvPr/>
          </p:nvSpPr>
          <p:spPr bwMode="auto">
            <a:xfrm>
              <a:off x="7710" y="8371"/>
              <a:ext cx="235" cy="3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sz="1400" b="1" i="1" u="sng" strike="noStrike" cap="none" normalizeH="0" baseline="0" smtClean="0">
                  <a:ln>
                    <a:noFill/>
                  </a:ln>
                  <a:solidFill>
                    <a:srgbClr val="0070C0"/>
                  </a:solidFill>
                  <a:effectLst/>
                  <a:latin typeface="Arial" pitchFamily="34" charset="0"/>
                  <a:ea typeface="Times New Roman" pitchFamily="18" charset="0"/>
                </a:rPr>
                <a:t>M</a:t>
              </a:r>
              <a:endParaRPr kumimoji="0" lang="pl-PL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sp>
        <p:nvSpPr>
          <p:cNvPr id="26" name="dUa"/>
          <p:cNvSpPr>
            <a:spLocks noChangeShapeType="1"/>
          </p:cNvSpPr>
          <p:nvPr/>
        </p:nvSpPr>
        <p:spPr bwMode="auto">
          <a:xfrm flipH="1">
            <a:off x="4198510" y="1390738"/>
            <a:ext cx="434303" cy="635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/>
            <a:tailEnd type="arrow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7" name="dU_Z"/>
          <p:cNvSpPr>
            <a:spLocks noChangeShapeType="1"/>
          </p:cNvSpPr>
          <p:nvPr/>
        </p:nvSpPr>
        <p:spPr bwMode="auto">
          <a:xfrm flipH="1">
            <a:off x="4270894" y="1390738"/>
            <a:ext cx="325728" cy="635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/>
            <a:tailEnd type="arrow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8" name="Txt_dUa"/>
          <p:cNvSpPr txBox="1">
            <a:spLocks noChangeArrowheads="1"/>
          </p:cNvSpPr>
          <p:nvPr/>
        </p:nvSpPr>
        <p:spPr bwMode="auto">
          <a:xfrm>
            <a:off x="4365540" y="1397190"/>
            <a:ext cx="317395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400" b="1" i="1" u="sng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ΔU</a:t>
            </a:r>
            <a:r>
              <a:rPr kumimoji="0" lang="pl-PL" sz="1400" b="1" i="1" u="none" strike="noStrike" cap="none" normalizeH="0" baseline="-3000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a</a:t>
            </a:r>
            <a:endParaRPr kumimoji="0" lang="pl-PL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9" name="Z"/>
          <p:cNvSpPr txBox="1">
            <a:spLocks noChangeArrowheads="1"/>
          </p:cNvSpPr>
          <p:nvPr/>
        </p:nvSpPr>
        <p:spPr bwMode="auto">
          <a:xfrm>
            <a:off x="4451640" y="1055064"/>
            <a:ext cx="109004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400" b="1" i="1" u="sng" strike="noStrike" cap="none" normalizeH="0" baseline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Z</a:t>
            </a:r>
            <a:endParaRPr kumimoji="0" lang="pl-PL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pSp>
        <p:nvGrpSpPr>
          <p:cNvPr id="30" name="Ia"/>
          <p:cNvGrpSpPr/>
          <p:nvPr/>
        </p:nvGrpSpPr>
        <p:grpSpPr>
          <a:xfrm>
            <a:off x="3691823" y="1013950"/>
            <a:ext cx="217152" cy="305016"/>
            <a:chOff x="3691823" y="1013950"/>
            <a:chExt cx="217152" cy="305016"/>
          </a:xfrm>
        </p:grpSpPr>
        <p:sp>
          <p:nvSpPr>
            <p:cNvPr id="31" name="AutoShape 403"/>
            <p:cNvSpPr>
              <a:spLocks noChangeShapeType="1"/>
            </p:cNvSpPr>
            <p:nvPr/>
          </p:nvSpPr>
          <p:spPr bwMode="auto">
            <a:xfrm>
              <a:off x="3691823" y="1318331"/>
              <a:ext cx="217152" cy="635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2" name="Text Box 402"/>
            <p:cNvSpPr txBox="1">
              <a:spLocks noChangeArrowheads="1"/>
            </p:cNvSpPr>
            <p:nvPr/>
          </p:nvSpPr>
          <p:spPr bwMode="auto">
            <a:xfrm>
              <a:off x="3744429" y="1013950"/>
              <a:ext cx="117020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sz="1400" b="1" i="1" u="sng" strike="noStrike" cap="none" normalizeH="0" baseline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ea typeface="Times New Roman" pitchFamily="18" charset="0"/>
                </a:rPr>
                <a:t>I</a:t>
              </a:r>
              <a:r>
                <a:rPr kumimoji="0" lang="pl-PL" sz="1400" b="1" i="1" u="none" strike="noStrike" cap="none" normalizeH="0" baseline="-3000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ea typeface="Times New Roman" pitchFamily="18" charset="0"/>
                </a:rPr>
                <a:t>a</a:t>
              </a:r>
              <a:endParaRPr kumimoji="0" lang="pl-PL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grpSp>
        <p:nvGrpSpPr>
          <p:cNvPr id="33" name="abc"/>
          <p:cNvGrpSpPr>
            <a:grpSpLocks/>
          </p:cNvGrpSpPr>
          <p:nvPr/>
        </p:nvGrpSpPr>
        <p:grpSpPr bwMode="auto">
          <a:xfrm>
            <a:off x="3265810" y="1085854"/>
            <a:ext cx="133341" cy="1535803"/>
            <a:chOff x="3854" y="7656"/>
            <a:chExt cx="210" cy="2418"/>
          </a:xfrm>
        </p:grpSpPr>
        <p:sp>
          <p:nvSpPr>
            <p:cNvPr id="34" name="Text Box 397"/>
            <p:cNvSpPr txBox="1">
              <a:spLocks noChangeArrowheads="1"/>
            </p:cNvSpPr>
            <p:nvPr/>
          </p:nvSpPr>
          <p:spPr bwMode="auto">
            <a:xfrm>
              <a:off x="3907" y="9735"/>
              <a:ext cx="157" cy="3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sz="1400" b="1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c</a:t>
              </a:r>
              <a:endParaRPr kumimoji="0" lang="pl-PL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5" name="Text Box 396"/>
            <p:cNvSpPr txBox="1">
              <a:spLocks noChangeArrowheads="1"/>
            </p:cNvSpPr>
            <p:nvPr/>
          </p:nvSpPr>
          <p:spPr bwMode="auto">
            <a:xfrm>
              <a:off x="3880" y="7656"/>
              <a:ext cx="157" cy="3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sz="1400" b="1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a</a:t>
              </a:r>
              <a:endParaRPr kumimoji="0" lang="pl-PL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6" name="Text Box 395"/>
            <p:cNvSpPr txBox="1">
              <a:spLocks noChangeArrowheads="1"/>
            </p:cNvSpPr>
            <p:nvPr/>
          </p:nvSpPr>
          <p:spPr bwMode="auto">
            <a:xfrm>
              <a:off x="3854" y="8691"/>
              <a:ext cx="172" cy="3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sz="1400" b="1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b</a:t>
              </a:r>
              <a:endParaRPr kumimoji="0" lang="pl-PL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grpSp>
        <p:nvGrpSpPr>
          <p:cNvPr id="37" name="Prz_bc"/>
          <p:cNvGrpSpPr>
            <a:grpSpLocks/>
          </p:cNvGrpSpPr>
          <p:nvPr/>
        </p:nvGrpSpPr>
        <p:grpSpPr bwMode="auto">
          <a:xfrm>
            <a:off x="3293711" y="1954756"/>
            <a:ext cx="3112508" cy="687873"/>
            <a:chOff x="3898" y="9024"/>
            <a:chExt cx="4902" cy="1083"/>
          </a:xfrm>
        </p:grpSpPr>
        <p:grpSp>
          <p:nvGrpSpPr>
            <p:cNvPr id="38" name="Group 446"/>
            <p:cNvGrpSpPr>
              <a:grpSpLocks/>
            </p:cNvGrpSpPr>
            <p:nvPr/>
          </p:nvGrpSpPr>
          <p:grpSpPr bwMode="auto">
            <a:xfrm>
              <a:off x="3898" y="9024"/>
              <a:ext cx="4902" cy="57"/>
              <a:chOff x="3898" y="9024"/>
              <a:chExt cx="4902" cy="57"/>
            </a:xfrm>
          </p:grpSpPr>
          <p:sp>
            <p:nvSpPr>
              <p:cNvPr id="43" name="Oval 449"/>
              <p:cNvSpPr>
                <a:spLocks noChangeAspect="1" noChangeArrowheads="1"/>
              </p:cNvSpPr>
              <p:nvPr/>
            </p:nvSpPr>
            <p:spPr bwMode="auto">
              <a:xfrm>
                <a:off x="3898" y="9024"/>
                <a:ext cx="57" cy="57"/>
              </a:xfrm>
              <a:prstGeom prst="ellips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44" name="AutoShape 448"/>
              <p:cNvSpPr>
                <a:spLocks noChangeShapeType="1"/>
              </p:cNvSpPr>
              <p:nvPr/>
            </p:nvSpPr>
            <p:spPr bwMode="auto">
              <a:xfrm>
                <a:off x="3955" y="9048"/>
                <a:ext cx="4788" cy="1"/>
              </a:xfrm>
              <a:prstGeom prst="straightConnector1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45" name="Oval 447"/>
              <p:cNvSpPr>
                <a:spLocks noChangeAspect="1" noChangeArrowheads="1"/>
              </p:cNvSpPr>
              <p:nvPr/>
            </p:nvSpPr>
            <p:spPr bwMode="auto">
              <a:xfrm>
                <a:off x="8743" y="9024"/>
                <a:ext cx="57" cy="57"/>
              </a:xfrm>
              <a:prstGeom prst="ellips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</p:grpSp>
        <p:grpSp>
          <p:nvGrpSpPr>
            <p:cNvPr id="39" name="Group 442"/>
            <p:cNvGrpSpPr>
              <a:grpSpLocks/>
            </p:cNvGrpSpPr>
            <p:nvPr/>
          </p:nvGrpSpPr>
          <p:grpSpPr bwMode="auto">
            <a:xfrm>
              <a:off x="3898" y="10050"/>
              <a:ext cx="4902" cy="57"/>
              <a:chOff x="3898" y="10050"/>
              <a:chExt cx="4902" cy="57"/>
            </a:xfrm>
          </p:grpSpPr>
          <p:sp>
            <p:nvSpPr>
              <p:cNvPr id="40" name="Oval 445"/>
              <p:cNvSpPr>
                <a:spLocks noChangeAspect="1" noChangeArrowheads="1"/>
              </p:cNvSpPr>
              <p:nvPr/>
            </p:nvSpPr>
            <p:spPr bwMode="auto">
              <a:xfrm>
                <a:off x="3898" y="10050"/>
                <a:ext cx="57" cy="57"/>
              </a:xfrm>
              <a:prstGeom prst="ellips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41" name="AutoShape 444"/>
              <p:cNvSpPr>
                <a:spLocks noChangeShapeType="1"/>
              </p:cNvSpPr>
              <p:nvPr/>
            </p:nvSpPr>
            <p:spPr bwMode="auto">
              <a:xfrm>
                <a:off x="3955" y="10074"/>
                <a:ext cx="4788" cy="1"/>
              </a:xfrm>
              <a:prstGeom prst="straightConnector1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42" name="Oval 443"/>
              <p:cNvSpPr>
                <a:spLocks noChangeAspect="1" noChangeArrowheads="1"/>
              </p:cNvSpPr>
              <p:nvPr/>
            </p:nvSpPr>
            <p:spPr bwMode="auto">
              <a:xfrm>
                <a:off x="8743" y="10050"/>
                <a:ext cx="57" cy="57"/>
              </a:xfrm>
              <a:prstGeom prst="ellips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</p:grpSp>
      </p:grpSp>
      <p:grpSp>
        <p:nvGrpSpPr>
          <p:cNvPr id="46" name="Prz_a"/>
          <p:cNvGrpSpPr>
            <a:grpSpLocks/>
          </p:cNvGrpSpPr>
          <p:nvPr/>
        </p:nvGrpSpPr>
        <p:grpSpPr bwMode="auto">
          <a:xfrm>
            <a:off x="3293711" y="1303087"/>
            <a:ext cx="3112508" cy="36204"/>
            <a:chOff x="3898" y="7998"/>
            <a:chExt cx="4902" cy="57"/>
          </a:xfrm>
        </p:grpSpPr>
        <p:sp>
          <p:nvSpPr>
            <p:cNvPr id="47" name="AutoShape 453"/>
            <p:cNvSpPr>
              <a:spLocks noChangeShapeType="1"/>
            </p:cNvSpPr>
            <p:nvPr/>
          </p:nvSpPr>
          <p:spPr bwMode="auto">
            <a:xfrm>
              <a:off x="3955" y="8021"/>
              <a:ext cx="4788" cy="1"/>
            </a:xfrm>
            <a:prstGeom prst="straightConnector1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8" name="Oval 452"/>
            <p:cNvSpPr>
              <a:spLocks noChangeAspect="1" noChangeArrowheads="1"/>
            </p:cNvSpPr>
            <p:nvPr/>
          </p:nvSpPr>
          <p:spPr bwMode="auto">
            <a:xfrm>
              <a:off x="3898" y="7998"/>
              <a:ext cx="57" cy="57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9" name="Oval 451"/>
            <p:cNvSpPr>
              <a:spLocks noChangeAspect="1" noChangeArrowheads="1"/>
            </p:cNvSpPr>
            <p:nvPr/>
          </p:nvSpPr>
          <p:spPr bwMode="auto">
            <a:xfrm>
              <a:off x="8743" y="7998"/>
              <a:ext cx="57" cy="57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grpSp>
        <p:nvGrpSpPr>
          <p:cNvPr id="50" name="Ziemia"/>
          <p:cNvGrpSpPr>
            <a:grpSpLocks/>
          </p:cNvGrpSpPr>
          <p:nvPr/>
        </p:nvGrpSpPr>
        <p:grpSpPr bwMode="auto">
          <a:xfrm>
            <a:off x="2895600" y="3490560"/>
            <a:ext cx="3763963" cy="36204"/>
            <a:chOff x="3271" y="11442"/>
            <a:chExt cx="5928" cy="57"/>
          </a:xfrm>
        </p:grpSpPr>
        <p:sp>
          <p:nvSpPr>
            <p:cNvPr id="51" name="AutoShape 440"/>
            <p:cNvSpPr>
              <a:spLocks noChangeShapeType="1"/>
            </p:cNvSpPr>
            <p:nvPr/>
          </p:nvSpPr>
          <p:spPr bwMode="auto">
            <a:xfrm>
              <a:off x="3271" y="11442"/>
              <a:ext cx="5928" cy="1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2" name="AutoShape 439"/>
            <p:cNvSpPr>
              <a:spLocks noChangeShapeType="1"/>
            </p:cNvSpPr>
            <p:nvPr/>
          </p:nvSpPr>
          <p:spPr bwMode="auto">
            <a:xfrm flipH="1">
              <a:off x="3328" y="11442"/>
              <a:ext cx="57" cy="5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3" name="AutoShape 438"/>
            <p:cNvSpPr>
              <a:spLocks noChangeShapeType="1"/>
            </p:cNvSpPr>
            <p:nvPr/>
          </p:nvSpPr>
          <p:spPr bwMode="auto">
            <a:xfrm flipH="1">
              <a:off x="3556" y="11442"/>
              <a:ext cx="57" cy="5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4" name="AutoShape 437"/>
            <p:cNvSpPr>
              <a:spLocks noChangeShapeType="1"/>
            </p:cNvSpPr>
            <p:nvPr/>
          </p:nvSpPr>
          <p:spPr bwMode="auto">
            <a:xfrm flipH="1">
              <a:off x="3796" y="11442"/>
              <a:ext cx="57" cy="5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5" name="AutoShape 436"/>
            <p:cNvSpPr>
              <a:spLocks noChangeShapeType="1"/>
            </p:cNvSpPr>
            <p:nvPr/>
          </p:nvSpPr>
          <p:spPr bwMode="auto">
            <a:xfrm flipH="1">
              <a:off x="4012" y="11442"/>
              <a:ext cx="57" cy="5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6" name="AutoShape 435"/>
            <p:cNvSpPr>
              <a:spLocks noChangeShapeType="1"/>
            </p:cNvSpPr>
            <p:nvPr/>
          </p:nvSpPr>
          <p:spPr bwMode="auto">
            <a:xfrm flipH="1">
              <a:off x="4240" y="11442"/>
              <a:ext cx="57" cy="5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7" name="AutoShape 434"/>
            <p:cNvSpPr>
              <a:spLocks noChangeShapeType="1"/>
            </p:cNvSpPr>
            <p:nvPr/>
          </p:nvSpPr>
          <p:spPr bwMode="auto">
            <a:xfrm flipH="1">
              <a:off x="4468" y="11442"/>
              <a:ext cx="57" cy="5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8" name="AutoShape 433"/>
            <p:cNvSpPr>
              <a:spLocks noChangeShapeType="1"/>
            </p:cNvSpPr>
            <p:nvPr/>
          </p:nvSpPr>
          <p:spPr bwMode="auto">
            <a:xfrm flipH="1">
              <a:off x="4696" y="11442"/>
              <a:ext cx="57" cy="5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9" name="AutoShape 432"/>
            <p:cNvSpPr>
              <a:spLocks noChangeShapeType="1"/>
            </p:cNvSpPr>
            <p:nvPr/>
          </p:nvSpPr>
          <p:spPr bwMode="auto">
            <a:xfrm flipH="1">
              <a:off x="4924" y="11442"/>
              <a:ext cx="57" cy="5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0" name="AutoShape 431"/>
            <p:cNvSpPr>
              <a:spLocks noChangeShapeType="1"/>
            </p:cNvSpPr>
            <p:nvPr/>
          </p:nvSpPr>
          <p:spPr bwMode="auto">
            <a:xfrm flipH="1">
              <a:off x="5152" y="11442"/>
              <a:ext cx="57" cy="5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1" name="AutoShape 430"/>
            <p:cNvSpPr>
              <a:spLocks noChangeShapeType="1"/>
            </p:cNvSpPr>
            <p:nvPr/>
          </p:nvSpPr>
          <p:spPr bwMode="auto">
            <a:xfrm flipH="1">
              <a:off x="5380" y="11442"/>
              <a:ext cx="57" cy="5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2" name="AutoShape 429"/>
            <p:cNvSpPr>
              <a:spLocks noChangeShapeType="1"/>
            </p:cNvSpPr>
            <p:nvPr/>
          </p:nvSpPr>
          <p:spPr bwMode="auto">
            <a:xfrm flipH="1">
              <a:off x="5608" y="11442"/>
              <a:ext cx="57" cy="5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3" name="AutoShape 428"/>
            <p:cNvSpPr>
              <a:spLocks noChangeShapeType="1"/>
            </p:cNvSpPr>
            <p:nvPr/>
          </p:nvSpPr>
          <p:spPr bwMode="auto">
            <a:xfrm flipH="1">
              <a:off x="5836" y="11442"/>
              <a:ext cx="57" cy="5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4" name="AutoShape 427"/>
            <p:cNvSpPr>
              <a:spLocks noChangeShapeType="1"/>
            </p:cNvSpPr>
            <p:nvPr/>
          </p:nvSpPr>
          <p:spPr bwMode="auto">
            <a:xfrm flipH="1">
              <a:off x="6064" y="11442"/>
              <a:ext cx="57" cy="5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5" name="AutoShape 426"/>
            <p:cNvSpPr>
              <a:spLocks noChangeShapeType="1"/>
            </p:cNvSpPr>
            <p:nvPr/>
          </p:nvSpPr>
          <p:spPr bwMode="auto">
            <a:xfrm flipH="1">
              <a:off x="6292" y="11442"/>
              <a:ext cx="57" cy="5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6" name="AutoShape 425"/>
            <p:cNvSpPr>
              <a:spLocks noChangeShapeType="1"/>
            </p:cNvSpPr>
            <p:nvPr/>
          </p:nvSpPr>
          <p:spPr bwMode="auto">
            <a:xfrm flipH="1">
              <a:off x="6520" y="11442"/>
              <a:ext cx="57" cy="5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7" name="AutoShape 424"/>
            <p:cNvSpPr>
              <a:spLocks noChangeShapeType="1"/>
            </p:cNvSpPr>
            <p:nvPr/>
          </p:nvSpPr>
          <p:spPr bwMode="auto">
            <a:xfrm flipH="1">
              <a:off x="6748" y="11442"/>
              <a:ext cx="57" cy="5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8" name="AutoShape 423"/>
            <p:cNvSpPr>
              <a:spLocks noChangeShapeType="1"/>
            </p:cNvSpPr>
            <p:nvPr/>
          </p:nvSpPr>
          <p:spPr bwMode="auto">
            <a:xfrm flipH="1">
              <a:off x="6976" y="11442"/>
              <a:ext cx="57" cy="5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9" name="AutoShape 422"/>
            <p:cNvSpPr>
              <a:spLocks noChangeShapeType="1"/>
            </p:cNvSpPr>
            <p:nvPr/>
          </p:nvSpPr>
          <p:spPr bwMode="auto">
            <a:xfrm flipH="1">
              <a:off x="7204" y="11442"/>
              <a:ext cx="57" cy="5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0" name="AutoShape 421"/>
            <p:cNvSpPr>
              <a:spLocks noChangeShapeType="1"/>
            </p:cNvSpPr>
            <p:nvPr/>
          </p:nvSpPr>
          <p:spPr bwMode="auto">
            <a:xfrm flipH="1">
              <a:off x="7432" y="11442"/>
              <a:ext cx="57" cy="5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1" name="AutoShape 420"/>
            <p:cNvSpPr>
              <a:spLocks noChangeShapeType="1"/>
            </p:cNvSpPr>
            <p:nvPr/>
          </p:nvSpPr>
          <p:spPr bwMode="auto">
            <a:xfrm flipH="1">
              <a:off x="7660" y="11442"/>
              <a:ext cx="57" cy="5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2" name="AutoShape 419"/>
            <p:cNvSpPr>
              <a:spLocks noChangeShapeType="1"/>
            </p:cNvSpPr>
            <p:nvPr/>
          </p:nvSpPr>
          <p:spPr bwMode="auto">
            <a:xfrm flipH="1">
              <a:off x="7888" y="11442"/>
              <a:ext cx="57" cy="5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3" name="AutoShape 418"/>
            <p:cNvSpPr>
              <a:spLocks noChangeShapeType="1"/>
            </p:cNvSpPr>
            <p:nvPr/>
          </p:nvSpPr>
          <p:spPr bwMode="auto">
            <a:xfrm flipH="1">
              <a:off x="8116" y="11442"/>
              <a:ext cx="57" cy="5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4" name="AutoShape 417"/>
            <p:cNvSpPr>
              <a:spLocks noChangeShapeType="1"/>
            </p:cNvSpPr>
            <p:nvPr/>
          </p:nvSpPr>
          <p:spPr bwMode="auto">
            <a:xfrm flipH="1">
              <a:off x="8344" y="11442"/>
              <a:ext cx="57" cy="5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5" name="AutoShape 416"/>
            <p:cNvSpPr>
              <a:spLocks noChangeShapeType="1"/>
            </p:cNvSpPr>
            <p:nvPr/>
          </p:nvSpPr>
          <p:spPr bwMode="auto">
            <a:xfrm flipH="1">
              <a:off x="8572" y="11442"/>
              <a:ext cx="57" cy="5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6" name="AutoShape 415"/>
            <p:cNvSpPr>
              <a:spLocks noChangeShapeType="1"/>
            </p:cNvSpPr>
            <p:nvPr/>
          </p:nvSpPr>
          <p:spPr bwMode="auto">
            <a:xfrm flipH="1">
              <a:off x="8800" y="11442"/>
              <a:ext cx="57" cy="5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7" name="AutoShape 414"/>
            <p:cNvSpPr>
              <a:spLocks noChangeShapeType="1"/>
            </p:cNvSpPr>
            <p:nvPr/>
          </p:nvSpPr>
          <p:spPr bwMode="auto">
            <a:xfrm flipH="1">
              <a:off x="9028" y="11442"/>
              <a:ext cx="57" cy="5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sp>
        <p:nvSpPr>
          <p:cNvPr id="2" name="Tytuł"/>
          <p:cNvSpPr txBox="1">
            <a:spLocks noChangeArrowheads="1"/>
          </p:cNvSpPr>
          <p:nvPr/>
        </p:nvSpPr>
        <p:spPr bwMode="auto">
          <a:xfrm>
            <a:off x="2306957" y="476706"/>
            <a:ext cx="453008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defTabSz="912813" eaLnBrk="0" hangingPunct="0">
              <a:defRPr/>
            </a:pPr>
            <a:r>
              <a:rPr kumimoji="1" lang="pl-PL" sz="1400" b="1" i="1" kern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Linia elektroenergetyczna – podstawy elektrotechniki</a:t>
            </a:r>
            <a:endParaRPr kumimoji="1" lang="pl-PL" sz="1400" b="1" i="1" ker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2" name="MxIc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0627732"/>
              </p:ext>
            </p:extLst>
          </p:nvPr>
        </p:nvGraphicFramePr>
        <p:xfrm>
          <a:off x="3730625" y="3959225"/>
          <a:ext cx="685800" cy="29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89" name="Równanie" r:id="rId9" imgW="545760" imgH="241200" progId="Equation.3">
                  <p:embed/>
                </p:oleObj>
              </mc:Choice>
              <mc:Fallback>
                <p:oleObj name="Równanie" r:id="rId9" imgW="54576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0625" y="3959225"/>
                        <a:ext cx="685800" cy="298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3" name="MxIb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5793653"/>
              </p:ext>
            </p:extLst>
          </p:nvPr>
        </p:nvGraphicFramePr>
        <p:xfrm>
          <a:off x="3064630" y="3949700"/>
          <a:ext cx="681676" cy="2989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90" name="Równanie" r:id="rId11" imgW="545760" imgH="241200" progId="Equation.3">
                  <p:embed/>
                </p:oleObj>
              </mc:Choice>
              <mc:Fallback>
                <p:oleObj name="Równanie" r:id="rId11" imgW="54576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64630" y="3949700"/>
                        <a:ext cx="681676" cy="29898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4" name="dUa=ZxIa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2775311"/>
              </p:ext>
            </p:extLst>
          </p:nvPr>
        </p:nvGraphicFramePr>
        <p:xfrm>
          <a:off x="1916850" y="3952875"/>
          <a:ext cx="1088277" cy="2989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91" name="Równanie" r:id="rId13" imgW="863280" imgH="241200" progId="Equation.3">
                  <p:embed/>
                </p:oleObj>
              </mc:Choice>
              <mc:Fallback>
                <p:oleObj name="Równanie" r:id="rId13" imgW="8632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6850" y="3952875"/>
                        <a:ext cx="1088277" cy="29898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9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6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2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7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"/>
                            </p:stCondLst>
                            <p:childTnLst>
                              <p:par>
                                <p:cTn id="80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"/>
                            </p:stCondLst>
                            <p:childTnLst>
                              <p:par>
                                <p:cTn id="9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500"/>
                            </p:stCondLst>
                            <p:childTnLst>
                              <p:par>
                                <p:cTn id="9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animBg="1" autoUpdateAnimBg="0"/>
      <p:bldP spid="3" grpId="0" animBg="1" autoUpdateAnimBg="0"/>
      <p:bldP spid="4" grpId="0" animBg="1" autoUpdateAnimBg="0"/>
      <p:bldP spid="14" grpId="0" autoUpdateAnimBg="0"/>
      <p:bldP spid="15" grpId="0" animBg="1" autoUpdateAnimBg="0"/>
      <p:bldP spid="15" grpId="1" animBg="1"/>
      <p:bldP spid="21" grpId="0" autoUpdateAnimBg="0"/>
      <p:bldP spid="22" grpId="0" animBg="1" autoUpdateAnimBg="0"/>
      <p:bldP spid="22" grpId="1" animBg="1"/>
      <p:bldP spid="26" grpId="0" animBg="1" autoUpdateAnimBg="0"/>
      <p:bldP spid="27" grpId="0" animBg="1" autoUpdateAnimBg="0"/>
      <p:bldP spid="27" grpId="1" animBg="1"/>
      <p:bldP spid="28" grpId="0" autoUpdateAnimBg="0"/>
      <p:bldP spid="29" grpId="0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0" name="Dsr_odgr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8201559"/>
              </p:ext>
            </p:extLst>
          </p:nvPr>
        </p:nvGraphicFramePr>
        <p:xfrm>
          <a:off x="4660900" y="5440363"/>
          <a:ext cx="4010025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531" name="Równanie" r:id="rId3" imgW="3644640" imgH="266400" progId="Equation.3">
                  <p:embed/>
                </p:oleObj>
              </mc:Choice>
              <mc:Fallback>
                <p:oleObj name="Równanie" r:id="rId3" imgW="3644640" imgH="26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0900" y="5440363"/>
                        <a:ext cx="4010025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1" name="Txt_Sr_odgr"/>
          <p:cNvSpPr txBox="1"/>
          <p:nvPr/>
        </p:nvSpPr>
        <p:spPr>
          <a:xfrm>
            <a:off x="4211960" y="5121188"/>
            <a:ext cx="4135748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pl-PL" sz="1200" b="1" i="1" smtClean="0">
                <a:solidFill>
                  <a:srgbClr val="006600"/>
                </a:solidFill>
              </a:rPr>
              <a:t>Średnia odleglości między przewodami fazowymi a odgromowymi</a:t>
            </a:r>
            <a:endParaRPr lang="pl-PL" sz="1200" b="1" i="1" dirty="0">
              <a:solidFill>
                <a:srgbClr val="006600"/>
              </a:solidFill>
            </a:endParaRPr>
          </a:p>
        </p:txBody>
      </p:sp>
      <p:graphicFrame>
        <p:nvGraphicFramePr>
          <p:cNvPr id="182" name="Dsr_faz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1192644"/>
              </p:ext>
            </p:extLst>
          </p:nvPr>
        </p:nvGraphicFramePr>
        <p:xfrm>
          <a:off x="4841875" y="4652963"/>
          <a:ext cx="3644900" cy="293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532" name="Równanie" r:id="rId5" imgW="3314520" imgH="266400" progId="Equation.3">
                  <p:embed/>
                </p:oleObj>
              </mc:Choice>
              <mc:Fallback>
                <p:oleObj name="Równanie" r:id="rId5" imgW="3314520" imgH="26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41875" y="4652963"/>
                        <a:ext cx="3644900" cy="2936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3" name="Txt_Sr_faz"/>
          <p:cNvSpPr txBox="1"/>
          <p:nvPr/>
        </p:nvSpPr>
        <p:spPr>
          <a:xfrm>
            <a:off x="4824028" y="4329100"/>
            <a:ext cx="3074560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pl-PL" sz="1200" b="1" i="1" smtClean="0">
                <a:solidFill>
                  <a:srgbClr val="006600"/>
                </a:solidFill>
              </a:rPr>
              <a:t>Średnie odleglości między przewodami fazowymi</a:t>
            </a:r>
            <a:endParaRPr lang="pl-PL" sz="1200" b="1" i="1" dirty="0">
              <a:solidFill>
                <a:srgbClr val="006600"/>
              </a:solidFill>
            </a:endParaRPr>
          </a:p>
        </p:txBody>
      </p:sp>
      <p:grpSp>
        <p:nvGrpSpPr>
          <p:cNvPr id="184" name="Odl_O-C_C"/>
          <p:cNvGrpSpPr/>
          <p:nvPr/>
        </p:nvGrpSpPr>
        <p:grpSpPr>
          <a:xfrm>
            <a:off x="2072959" y="5124495"/>
            <a:ext cx="1298921" cy="442596"/>
            <a:chOff x="5941184" y="2712227"/>
            <a:chExt cx="1298921" cy="442596"/>
          </a:xfrm>
        </p:grpSpPr>
        <p:sp>
          <p:nvSpPr>
            <p:cNvPr id="185" name="pole tekstowe 38"/>
            <p:cNvSpPr txBox="1"/>
            <p:nvPr/>
          </p:nvSpPr>
          <p:spPr>
            <a:xfrm rot="1140000">
              <a:off x="6582155" y="2818014"/>
              <a:ext cx="303068" cy="147204"/>
            </a:xfrm>
            <a:prstGeom prst="rect">
              <a:avLst/>
            </a:prstGeom>
            <a:noFill/>
          </p:spPr>
          <p:txBody>
            <a:bodyPr vert="horz" wrap="none" lIns="0" tIns="0" rIns="0" bIns="0" rtlCol="0">
              <a:no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l-PL" sz="1100" b="1" smtClean="0">
                  <a:solidFill>
                    <a:srgbClr val="00B0F0"/>
                  </a:solidFill>
                </a:rPr>
                <a:t>19798</a:t>
              </a:r>
              <a:endParaRPr lang="pl-PL" sz="1100" b="1">
                <a:solidFill>
                  <a:srgbClr val="00B0F0"/>
                </a:solidFill>
              </a:endParaRPr>
            </a:p>
          </p:txBody>
        </p:sp>
        <p:cxnSp>
          <p:nvCxnSpPr>
            <p:cNvPr id="186" name="Łącznik prostoliniowy 185"/>
            <p:cNvCxnSpPr>
              <a:stCxn id="217" idx="5"/>
              <a:endCxn id="219" idx="0"/>
            </p:cNvCxnSpPr>
            <p:nvPr/>
          </p:nvCxnSpPr>
          <p:spPr bwMode="auto">
            <a:xfrm>
              <a:off x="5941184" y="2712227"/>
              <a:ext cx="1298921" cy="442596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00B0F0"/>
              </a:solidFill>
              <a:prstDash val="solid"/>
              <a:round/>
              <a:headEnd type="none" w="sm" len="sm"/>
              <a:tailEnd type="arrow" w="sm" len="sm"/>
            </a:ln>
            <a:effectLst/>
          </p:spPr>
        </p:cxnSp>
      </p:grpSp>
      <p:grpSp>
        <p:nvGrpSpPr>
          <p:cNvPr id="187" name="Odl_A_O"/>
          <p:cNvGrpSpPr/>
          <p:nvPr/>
        </p:nvGrpSpPr>
        <p:grpSpPr>
          <a:xfrm>
            <a:off x="1777670" y="5135039"/>
            <a:ext cx="269192" cy="442600"/>
            <a:chOff x="5645895" y="2722771"/>
            <a:chExt cx="269192" cy="442600"/>
          </a:xfrm>
        </p:grpSpPr>
        <p:sp>
          <p:nvSpPr>
            <p:cNvPr id="188" name="pole tekstowe 38"/>
            <p:cNvSpPr txBox="1"/>
            <p:nvPr/>
          </p:nvSpPr>
          <p:spPr>
            <a:xfrm rot="18120000">
              <a:off x="5569039" y="2826674"/>
              <a:ext cx="303068" cy="147204"/>
            </a:xfrm>
            <a:prstGeom prst="rect">
              <a:avLst/>
            </a:prstGeom>
            <a:noFill/>
          </p:spPr>
          <p:txBody>
            <a:bodyPr vert="horz" wrap="none" lIns="0" tIns="0" rIns="0" bIns="0" rtlCol="0">
              <a:no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l-PL" sz="1100" b="1" smtClean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6895</a:t>
              </a:r>
              <a:endParaRPr lang="pl-PL" sz="1100" b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90" name="Łącznik prostoliniowy 189"/>
            <p:cNvCxnSpPr>
              <a:stCxn id="217" idx="4"/>
              <a:endCxn id="215" idx="7"/>
            </p:cNvCxnSpPr>
            <p:nvPr/>
          </p:nvCxnSpPr>
          <p:spPr bwMode="auto">
            <a:xfrm flipH="1">
              <a:off x="5645895" y="2722771"/>
              <a:ext cx="269192" cy="4426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00B0F0"/>
              </a:solidFill>
              <a:prstDash val="solid"/>
              <a:round/>
              <a:headEnd type="arrow" w="sm" len="sm"/>
              <a:tailEnd type="none" w="sm" len="sm"/>
            </a:ln>
            <a:effectLst/>
          </p:spPr>
        </p:cxnSp>
      </p:grpSp>
      <p:grpSp>
        <p:nvGrpSpPr>
          <p:cNvPr id="191" name="Odl_O_B"/>
          <p:cNvGrpSpPr/>
          <p:nvPr/>
        </p:nvGrpSpPr>
        <p:grpSpPr>
          <a:xfrm>
            <a:off x="2046862" y="5135039"/>
            <a:ext cx="511208" cy="442596"/>
            <a:chOff x="5915087" y="2722771"/>
            <a:chExt cx="511208" cy="442596"/>
          </a:xfrm>
        </p:grpSpPr>
        <p:sp>
          <p:nvSpPr>
            <p:cNvPr id="192" name="pole tekstowe 38"/>
            <p:cNvSpPr txBox="1"/>
            <p:nvPr/>
          </p:nvSpPr>
          <p:spPr>
            <a:xfrm rot="2460000">
              <a:off x="6123227" y="2861311"/>
              <a:ext cx="303068" cy="147204"/>
            </a:xfrm>
            <a:prstGeom prst="rect">
              <a:avLst/>
            </a:prstGeom>
            <a:noFill/>
          </p:spPr>
          <p:txBody>
            <a:bodyPr vert="horz" wrap="none" lIns="0" tIns="0" rIns="0" bIns="0" rtlCol="0">
              <a:no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l-PL" b="1" smtClean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10464</a:t>
              </a:r>
              <a:endParaRPr lang="pl-PL" sz="1100" b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93" name="Łącznik prostoliniowy 192"/>
            <p:cNvCxnSpPr>
              <a:stCxn id="217" idx="4"/>
              <a:endCxn id="218" idx="1"/>
            </p:cNvCxnSpPr>
            <p:nvPr/>
          </p:nvCxnSpPr>
          <p:spPr bwMode="auto">
            <a:xfrm>
              <a:off x="5915087" y="2722771"/>
              <a:ext cx="486876" cy="442596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00B0F0"/>
              </a:solidFill>
              <a:prstDash val="solid"/>
              <a:round/>
              <a:headEnd type="none" w="sm" len="sm"/>
              <a:tailEnd type="arrow" w="sm" len="sm"/>
            </a:ln>
            <a:effectLst/>
          </p:spPr>
        </p:cxnSp>
      </p:grpSp>
      <p:grpSp>
        <p:nvGrpSpPr>
          <p:cNvPr id="194" name="Wym_Słup3"/>
          <p:cNvGrpSpPr/>
          <p:nvPr/>
        </p:nvGrpSpPr>
        <p:grpSpPr>
          <a:xfrm>
            <a:off x="1700814" y="4935873"/>
            <a:ext cx="1827070" cy="941399"/>
            <a:chOff x="5569039" y="2523605"/>
            <a:chExt cx="1827070" cy="941399"/>
          </a:xfrm>
        </p:grpSpPr>
        <p:sp>
          <p:nvSpPr>
            <p:cNvPr id="195" name="pole tekstowe 40"/>
            <p:cNvSpPr txBox="1"/>
            <p:nvPr/>
          </p:nvSpPr>
          <p:spPr>
            <a:xfrm>
              <a:off x="5569039" y="3268291"/>
              <a:ext cx="242454" cy="138545"/>
            </a:xfrm>
            <a:prstGeom prst="rect">
              <a:avLst/>
            </a:prstGeom>
            <a:noFill/>
          </p:spPr>
          <p:txBody>
            <a:bodyPr vert="horz" wrap="none" lIns="0" tIns="0" rIns="0" bIns="0" rtlCol="0">
              <a:no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l-PL" sz="1100" b="1" smtClean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2300</a:t>
              </a:r>
              <a:endParaRPr lang="pl-PL" sz="11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endParaRPr lang="pl-PL" sz="800" b="1">
                <a:solidFill>
                  <a:srgbClr val="FF0000"/>
                </a:solidFill>
              </a:endParaRPr>
            </a:p>
          </p:txBody>
        </p:sp>
        <p:cxnSp>
          <p:nvCxnSpPr>
            <p:cNvPr id="199" name="Łącznik prostoliniowy 198"/>
            <p:cNvCxnSpPr/>
            <p:nvPr/>
          </p:nvCxnSpPr>
          <p:spPr bwMode="auto">
            <a:xfrm>
              <a:off x="7240109" y="2686767"/>
              <a:ext cx="0" cy="4680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00B050"/>
              </a:solidFill>
              <a:prstDash val="solid"/>
              <a:round/>
              <a:headEnd type="arrow" w="sm" len="sm"/>
              <a:tailEnd type="arrow" w="sm" len="sm"/>
            </a:ln>
            <a:effectLst/>
          </p:spPr>
        </p:cxnSp>
        <p:sp>
          <p:nvSpPr>
            <p:cNvPr id="200" name="pole tekstowe 38"/>
            <p:cNvSpPr txBox="1"/>
            <p:nvPr/>
          </p:nvSpPr>
          <p:spPr>
            <a:xfrm rot="5400000">
              <a:off x="7170973" y="2852661"/>
              <a:ext cx="303068" cy="147204"/>
            </a:xfrm>
            <a:prstGeom prst="rect">
              <a:avLst/>
            </a:prstGeom>
            <a:noFill/>
          </p:spPr>
          <p:txBody>
            <a:bodyPr vert="horz" wrap="none" lIns="0" tIns="0" rIns="0" bIns="0" rtlCol="0">
              <a:no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l-PL" b="1" smtClean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650</a:t>
              </a:r>
              <a:r>
                <a:rPr lang="pl-PL" sz="1100" b="1" smtClean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endParaRPr lang="pl-PL" sz="11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01" name="Łącznik prostoliniowy 200"/>
            <p:cNvCxnSpPr/>
            <p:nvPr/>
          </p:nvCxnSpPr>
          <p:spPr bwMode="auto">
            <a:xfrm flipH="1">
              <a:off x="5608859" y="3465004"/>
              <a:ext cx="295289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00B050"/>
              </a:solidFill>
              <a:prstDash val="solid"/>
              <a:round/>
              <a:headEnd type="arrow" w="sm" len="sm"/>
              <a:tailEnd type="arrow" w="sm" len="sm"/>
            </a:ln>
            <a:effectLst/>
          </p:spPr>
        </p:cxnSp>
        <p:cxnSp>
          <p:nvCxnSpPr>
            <p:cNvPr id="202" name="Łącznik prostoliniowy 201"/>
            <p:cNvCxnSpPr/>
            <p:nvPr/>
          </p:nvCxnSpPr>
          <p:spPr bwMode="auto">
            <a:xfrm flipH="1" flipV="1">
              <a:off x="7022425" y="2686767"/>
              <a:ext cx="291506" cy="4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3" name="Łącznik prostoliniowy 202"/>
            <p:cNvCxnSpPr/>
            <p:nvPr/>
          </p:nvCxnSpPr>
          <p:spPr bwMode="auto">
            <a:xfrm>
              <a:off x="5926274" y="2758779"/>
              <a:ext cx="0" cy="43204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04" name="pole tekstowe 40"/>
            <p:cNvSpPr txBox="1"/>
            <p:nvPr/>
          </p:nvSpPr>
          <p:spPr>
            <a:xfrm>
              <a:off x="6209817" y="2523605"/>
              <a:ext cx="389659" cy="164522"/>
            </a:xfrm>
            <a:prstGeom prst="rect">
              <a:avLst/>
            </a:prstGeom>
            <a:noFill/>
          </p:spPr>
          <p:txBody>
            <a:bodyPr vert="horz" wrap="none" lIns="0" tIns="0" rIns="0" bIns="0" rtlCol="0">
              <a:no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l-PL" sz="1100" b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16400</a:t>
              </a:r>
              <a:endParaRPr lang="pl-PL" sz="11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endParaRPr lang="pl-PL" sz="800" b="1">
                <a:solidFill>
                  <a:srgbClr val="FF0000"/>
                </a:solidFill>
              </a:endParaRPr>
            </a:p>
          </p:txBody>
        </p:sp>
        <p:sp>
          <p:nvSpPr>
            <p:cNvPr id="205" name="pole tekstowe 40"/>
            <p:cNvSpPr txBox="1"/>
            <p:nvPr/>
          </p:nvSpPr>
          <p:spPr>
            <a:xfrm>
              <a:off x="5906747" y="3199015"/>
              <a:ext cx="352661" cy="169277"/>
            </a:xfrm>
            <a:prstGeom prst="rect">
              <a:avLst/>
            </a:prstGeom>
            <a:noFill/>
          </p:spPr>
          <p:txBody>
            <a:bodyPr vert="horz" wrap="none" lIns="0" tIns="0" rIns="0" bIns="0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l-PL" b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1050</a:t>
              </a:r>
              <a:r>
                <a:rPr lang="pl-PL" sz="1100" b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endParaRPr lang="pl-PL" sz="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6" name="pole tekstowe 40"/>
            <p:cNvSpPr txBox="1"/>
            <p:nvPr/>
          </p:nvSpPr>
          <p:spPr>
            <a:xfrm>
              <a:off x="6677404" y="3199015"/>
              <a:ext cx="282129" cy="169277"/>
            </a:xfrm>
            <a:prstGeom prst="rect">
              <a:avLst/>
            </a:prstGeom>
            <a:noFill/>
          </p:spPr>
          <p:txBody>
            <a:bodyPr vert="horz" wrap="none" lIns="0" tIns="0" rIns="0" bIns="0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l-PL" b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105</a:t>
              </a:r>
              <a:r>
                <a:rPr lang="pl-PL" sz="1100" b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endParaRPr lang="pl-PL" sz="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07" name="Łącznik prostoliniowy 206"/>
            <p:cNvCxnSpPr/>
            <p:nvPr/>
          </p:nvCxnSpPr>
          <p:spPr bwMode="auto">
            <a:xfrm flipH="1">
              <a:off x="5952002" y="2686767"/>
              <a:ext cx="922676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arrow" w="sm" len="sm"/>
              <a:tailEnd type="arrow" w="sm" len="sm"/>
            </a:ln>
            <a:effectLst/>
          </p:spPr>
        </p:cxnSp>
        <p:cxnSp>
          <p:nvCxnSpPr>
            <p:cNvPr id="208" name="Łącznik prostoliniowy 207"/>
            <p:cNvCxnSpPr/>
            <p:nvPr/>
          </p:nvCxnSpPr>
          <p:spPr bwMode="auto">
            <a:xfrm flipH="1">
              <a:off x="5689919" y="3190827"/>
              <a:ext cx="701234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arrow" w="sm" len="sm"/>
              <a:tailEnd type="arrow" w="sm" len="sm"/>
            </a:ln>
            <a:effectLst/>
          </p:spPr>
        </p:cxnSp>
        <p:cxnSp>
          <p:nvCxnSpPr>
            <p:cNvPr id="209" name="Łącznik prostoliniowy 208"/>
            <p:cNvCxnSpPr/>
            <p:nvPr/>
          </p:nvCxnSpPr>
          <p:spPr bwMode="auto">
            <a:xfrm flipH="1">
              <a:off x="6464975" y="3190827"/>
              <a:ext cx="738141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arrow" w="sm" len="sm"/>
              <a:tailEnd type="arrow" w="sm" len="sm"/>
            </a:ln>
            <a:effectLst/>
          </p:spPr>
        </p:cxnSp>
      </p:grpSp>
      <p:grpSp>
        <p:nvGrpSpPr>
          <p:cNvPr id="210" name="Przewody"/>
          <p:cNvGrpSpPr/>
          <p:nvPr/>
        </p:nvGrpSpPr>
        <p:grpSpPr>
          <a:xfrm>
            <a:off x="1603875" y="4926306"/>
            <a:ext cx="1909064" cy="842954"/>
            <a:chOff x="5472100" y="2514038"/>
            <a:chExt cx="1909064" cy="842954"/>
          </a:xfrm>
        </p:grpSpPr>
        <p:sp>
          <p:nvSpPr>
            <p:cNvPr id="211" name="pole tekstowe 38"/>
            <p:cNvSpPr txBox="1"/>
            <p:nvPr/>
          </p:nvSpPr>
          <p:spPr>
            <a:xfrm>
              <a:off x="5739925" y="2565992"/>
              <a:ext cx="107402" cy="123111"/>
            </a:xfrm>
            <a:prstGeom prst="rect">
              <a:avLst/>
            </a:prstGeom>
            <a:noFill/>
          </p:spPr>
          <p:txBody>
            <a:bodyPr vert="horz" wrap="none" lIns="0" tIns="0" rIns="0" bIns="0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l-PL" sz="8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  <a:r>
                <a:rPr lang="pl-PL" sz="800" b="1" baseline="-250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  <a:endParaRPr lang="pl-PL" sz="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2" name="pole tekstowe 39"/>
            <p:cNvSpPr txBox="1"/>
            <p:nvPr/>
          </p:nvSpPr>
          <p:spPr>
            <a:xfrm>
              <a:off x="6832678" y="2514038"/>
              <a:ext cx="134652" cy="123111"/>
            </a:xfrm>
            <a:prstGeom prst="rect">
              <a:avLst/>
            </a:prstGeom>
            <a:noFill/>
          </p:spPr>
          <p:txBody>
            <a:bodyPr vert="horz" wrap="none" lIns="0" tIns="0" rIns="0" bIns="0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l-PL" sz="8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  <a:r>
                <a:rPr lang="pl-PL" sz="800" b="1" baseline="-250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II</a:t>
              </a:r>
              <a:endParaRPr lang="pl-PL" sz="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3" name="pole tekstowe 40"/>
            <p:cNvSpPr txBox="1"/>
            <p:nvPr/>
          </p:nvSpPr>
          <p:spPr>
            <a:xfrm>
              <a:off x="5472100" y="3140957"/>
              <a:ext cx="73738" cy="123111"/>
            </a:xfrm>
            <a:prstGeom prst="rect">
              <a:avLst/>
            </a:prstGeom>
            <a:noFill/>
          </p:spPr>
          <p:txBody>
            <a:bodyPr vert="horz" wrap="none" lIns="0" tIns="0" rIns="0" bIns="0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l-PL" sz="8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214" name="pole tekstowe 41"/>
            <p:cNvSpPr txBox="1"/>
            <p:nvPr/>
          </p:nvSpPr>
          <p:spPr>
            <a:xfrm>
              <a:off x="7307105" y="3140957"/>
              <a:ext cx="74059" cy="117981"/>
            </a:xfrm>
            <a:prstGeom prst="rect">
              <a:avLst/>
            </a:prstGeom>
            <a:noFill/>
          </p:spPr>
          <p:txBody>
            <a:bodyPr vert="horz" wrap="none" lIns="0" tIns="0" rIns="0" bIns="0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l-PL" sz="800" b="1">
                  <a:solidFill>
                    <a:srgbClr val="FF0000"/>
                  </a:solidFill>
                </a:rPr>
                <a:t>C</a:t>
              </a:r>
            </a:p>
          </p:txBody>
        </p:sp>
        <p:sp>
          <p:nvSpPr>
            <p:cNvPr id="215" name="Elipsa 214"/>
            <p:cNvSpPr/>
            <p:nvPr/>
          </p:nvSpPr>
          <p:spPr>
            <a:xfrm>
              <a:off x="5582891" y="3154827"/>
              <a:ext cx="73814" cy="72000"/>
            </a:xfrm>
            <a:prstGeom prst="ellipse">
              <a:avLst/>
            </a:prstGeom>
            <a:solidFill>
              <a:schemeClr val="tx1"/>
            </a:solidFill>
            <a:ln w="127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l-PL" sz="800">
                <a:solidFill>
                  <a:srgbClr val="FF0000"/>
                </a:solidFill>
              </a:endParaRPr>
            </a:p>
          </p:txBody>
        </p:sp>
        <p:sp>
          <p:nvSpPr>
            <p:cNvPr id="216" name="Elipsa 215"/>
            <p:cNvSpPr/>
            <p:nvPr/>
          </p:nvSpPr>
          <p:spPr>
            <a:xfrm>
              <a:off x="6874781" y="2650763"/>
              <a:ext cx="73814" cy="72000"/>
            </a:xfrm>
            <a:prstGeom prst="ellipse">
              <a:avLst/>
            </a:prstGeom>
            <a:solidFill>
              <a:schemeClr val="tx1"/>
            </a:solidFill>
            <a:ln w="127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l-PL" sz="800">
                <a:solidFill>
                  <a:srgbClr val="FF0000"/>
                </a:solidFill>
              </a:endParaRPr>
            </a:p>
          </p:txBody>
        </p:sp>
        <p:sp>
          <p:nvSpPr>
            <p:cNvPr id="217" name="Elipsa 216"/>
            <p:cNvSpPr/>
            <p:nvPr/>
          </p:nvSpPr>
          <p:spPr>
            <a:xfrm>
              <a:off x="5878180" y="2650771"/>
              <a:ext cx="73814" cy="72000"/>
            </a:xfrm>
            <a:prstGeom prst="ellipse">
              <a:avLst/>
            </a:prstGeom>
            <a:solidFill>
              <a:schemeClr val="tx1"/>
            </a:solidFill>
            <a:ln w="127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l-PL" sz="800">
                <a:solidFill>
                  <a:srgbClr val="FF0000"/>
                </a:solidFill>
              </a:endParaRPr>
            </a:p>
          </p:txBody>
        </p:sp>
        <p:sp>
          <p:nvSpPr>
            <p:cNvPr id="218" name="Elipsa 217"/>
            <p:cNvSpPr/>
            <p:nvPr/>
          </p:nvSpPr>
          <p:spPr>
            <a:xfrm>
              <a:off x="6391153" y="3154823"/>
              <a:ext cx="73814" cy="72000"/>
            </a:xfrm>
            <a:prstGeom prst="ellipse">
              <a:avLst/>
            </a:prstGeom>
            <a:solidFill>
              <a:schemeClr val="tx1"/>
            </a:solidFill>
            <a:ln w="127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l-PL" sz="800">
                <a:solidFill>
                  <a:srgbClr val="FF0000"/>
                </a:solidFill>
              </a:endParaRPr>
            </a:p>
          </p:txBody>
        </p:sp>
        <p:sp>
          <p:nvSpPr>
            <p:cNvPr id="219" name="Elipsa 218"/>
            <p:cNvSpPr/>
            <p:nvPr/>
          </p:nvSpPr>
          <p:spPr>
            <a:xfrm>
              <a:off x="7203198" y="3154823"/>
              <a:ext cx="73814" cy="72000"/>
            </a:xfrm>
            <a:prstGeom prst="ellipse">
              <a:avLst/>
            </a:prstGeom>
            <a:solidFill>
              <a:schemeClr val="tx1"/>
            </a:solidFill>
            <a:ln w="127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pl-PL" sz="800">
                <a:solidFill>
                  <a:srgbClr val="FF0000"/>
                </a:solidFill>
              </a:endParaRPr>
            </a:p>
          </p:txBody>
        </p:sp>
        <p:sp>
          <p:nvSpPr>
            <p:cNvPr id="220" name="pole tekstowe 53"/>
            <p:cNvSpPr txBox="1"/>
            <p:nvPr/>
          </p:nvSpPr>
          <p:spPr>
            <a:xfrm>
              <a:off x="6391153" y="3239011"/>
              <a:ext cx="68417" cy="117981"/>
            </a:xfrm>
            <a:prstGeom prst="rect">
              <a:avLst/>
            </a:prstGeom>
            <a:noFill/>
          </p:spPr>
          <p:txBody>
            <a:bodyPr vert="horz" wrap="none" lIns="0" tIns="0" rIns="0" bIns="0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l-PL" sz="800" b="1">
                  <a:solidFill>
                    <a:srgbClr val="FF0000"/>
                  </a:solidFill>
                </a:rPr>
                <a:t>B</a:t>
              </a:r>
            </a:p>
          </p:txBody>
        </p:sp>
      </p:grpSp>
      <p:sp>
        <p:nvSpPr>
          <p:cNvPr id="221" name="Txt_Odl"/>
          <p:cNvSpPr txBox="1"/>
          <p:nvPr/>
        </p:nvSpPr>
        <p:spPr>
          <a:xfrm>
            <a:off x="1511433" y="4653716"/>
            <a:ext cx="1944443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pl-PL" sz="1200" b="1" i="1" smtClean="0">
                <a:solidFill>
                  <a:srgbClr val="006600"/>
                </a:solidFill>
              </a:rPr>
              <a:t>Odległości między przewodami</a:t>
            </a:r>
            <a:endParaRPr lang="pl-PL" sz="1200" b="1" i="1" dirty="0">
              <a:solidFill>
                <a:srgbClr val="006600"/>
              </a:solidFill>
            </a:endParaRPr>
          </a:p>
        </p:txBody>
      </p:sp>
      <p:graphicFrame>
        <p:nvGraphicFramePr>
          <p:cNvPr id="21" name="ro,odgr.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2385537"/>
              </p:ext>
            </p:extLst>
          </p:nvPr>
        </p:nvGraphicFramePr>
        <p:xfrm>
          <a:off x="4773615" y="3501009"/>
          <a:ext cx="3897432" cy="3072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533" name="Równanie" r:id="rId7" imgW="3543120" imgH="279360" progId="Equation.3">
                  <p:embed/>
                </p:oleObj>
              </mc:Choice>
              <mc:Fallback>
                <p:oleObj name="Równanie" r:id="rId7" imgW="3543120" imgH="279360" progId="Equation.3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73615" y="3501009"/>
                        <a:ext cx="3897432" cy="30729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8" name="Txt_Prz_Odgr"/>
          <p:cNvSpPr txBox="1"/>
          <p:nvPr/>
        </p:nvSpPr>
        <p:spPr>
          <a:xfrm>
            <a:off x="5220072" y="3284984"/>
            <a:ext cx="1950855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pl-PL" sz="1200" b="1" i="1" smtClean="0">
                <a:solidFill>
                  <a:srgbClr val="006600"/>
                </a:solidFill>
              </a:rPr>
              <a:t>Przewód odgromowy  120 mm</a:t>
            </a:r>
            <a:r>
              <a:rPr lang="pl-PL" sz="1200" b="1" i="1" baseline="30000" smtClean="0">
                <a:solidFill>
                  <a:srgbClr val="006600"/>
                </a:solidFill>
              </a:rPr>
              <a:t>2</a:t>
            </a:r>
            <a:endParaRPr lang="pl-PL" sz="1200" b="1" i="1" dirty="0">
              <a:solidFill>
                <a:srgbClr val="006600"/>
              </a:solidFill>
            </a:endParaRPr>
          </a:p>
        </p:txBody>
      </p:sp>
      <p:graphicFrame>
        <p:nvGraphicFramePr>
          <p:cNvPr id="17" name="ro_2)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3738427"/>
              </p:ext>
            </p:extLst>
          </p:nvPr>
        </p:nvGraphicFramePr>
        <p:xfrm>
          <a:off x="5184070" y="2693990"/>
          <a:ext cx="3618230" cy="5308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534" name="Równanie" r:id="rId9" imgW="3289300" imgH="482600" progId="Equation.3">
                  <p:embed/>
                </p:oleObj>
              </mc:Choice>
              <mc:Fallback>
                <p:oleObj name="Równanie" r:id="rId9" imgW="3289300" imgH="482600" progId="Equation.3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4070" y="2693990"/>
                        <a:ext cx="3618230" cy="53086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7" name="Txt_2)"/>
          <p:cNvSpPr txBox="1"/>
          <p:nvPr/>
        </p:nvSpPr>
        <p:spPr>
          <a:xfrm>
            <a:off x="4968044" y="2874591"/>
            <a:ext cx="149080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pl-PL" sz="1400" b="1" i="1">
                <a:solidFill>
                  <a:srgbClr val="FF0000"/>
                </a:solidFill>
              </a:rPr>
              <a:t>2</a:t>
            </a:r>
            <a:r>
              <a:rPr lang="pl-PL" sz="1400" b="1" i="1" smtClean="0">
                <a:solidFill>
                  <a:srgbClr val="FF0000"/>
                </a:solidFill>
              </a:rPr>
              <a:t>)</a:t>
            </a:r>
            <a:endParaRPr lang="pl-PL" sz="1400" b="1" i="1" dirty="0">
              <a:solidFill>
                <a:srgbClr val="FF0000"/>
              </a:solidFill>
            </a:endParaRPr>
          </a:p>
        </p:txBody>
      </p:sp>
      <p:graphicFrame>
        <p:nvGraphicFramePr>
          <p:cNvPr id="15" name="ro_1)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5060395"/>
              </p:ext>
            </p:extLst>
          </p:nvPr>
        </p:nvGraphicFramePr>
        <p:xfrm>
          <a:off x="5220072" y="2204866"/>
          <a:ext cx="3017520" cy="4051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535" name="Równanie" r:id="rId11" imgW="2743200" imgH="368300" progId="Equation.3">
                  <p:embed/>
                </p:oleObj>
              </mc:Choice>
              <mc:Fallback>
                <p:oleObj name="Równanie" r:id="rId11" imgW="2743200" imgH="368300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0072" y="2204866"/>
                        <a:ext cx="3017520" cy="40513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6" name="Txt_1)"/>
          <p:cNvSpPr txBox="1"/>
          <p:nvPr/>
        </p:nvSpPr>
        <p:spPr>
          <a:xfrm>
            <a:off x="4968044" y="2349464"/>
            <a:ext cx="149080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pl-PL" sz="1400" b="1" i="1" smtClean="0">
                <a:solidFill>
                  <a:srgbClr val="FF0000"/>
                </a:solidFill>
              </a:rPr>
              <a:t>1)</a:t>
            </a:r>
            <a:endParaRPr lang="pl-PL" sz="1400" b="1" i="1" dirty="0">
              <a:solidFill>
                <a:srgbClr val="FF0000"/>
              </a:solidFill>
            </a:endParaRPr>
          </a:p>
        </p:txBody>
      </p:sp>
      <p:graphicFrame>
        <p:nvGraphicFramePr>
          <p:cNvPr id="7" name="ro,poj.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5016292"/>
              </p:ext>
            </p:extLst>
          </p:nvPr>
        </p:nvGraphicFramePr>
        <p:xfrm>
          <a:off x="4889500" y="1880829"/>
          <a:ext cx="3813480" cy="3072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536" name="Równanie" r:id="rId13" imgW="3466800" imgH="279360" progId="Equation.3">
                  <p:embed/>
                </p:oleObj>
              </mc:Choice>
              <mc:Fallback>
                <p:oleObj name="Równanie" r:id="rId13" imgW="3466800" imgH="27936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89500" y="1880829"/>
                        <a:ext cx="3813480" cy="30729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Wiązka_Przew"/>
          <p:cNvGrpSpPr/>
          <p:nvPr/>
        </p:nvGrpSpPr>
        <p:grpSpPr>
          <a:xfrm>
            <a:off x="5436096" y="656692"/>
            <a:ext cx="2319362" cy="1258571"/>
            <a:chOff x="5580112" y="944724"/>
            <a:chExt cx="2319362" cy="1258571"/>
          </a:xfrm>
        </p:grpSpPr>
        <p:grpSp>
          <p:nvGrpSpPr>
            <p:cNvPr id="159" name="Wiązka_2_przew"/>
            <p:cNvGrpSpPr/>
            <p:nvPr/>
          </p:nvGrpSpPr>
          <p:grpSpPr>
            <a:xfrm>
              <a:off x="6874050" y="944724"/>
              <a:ext cx="1025424" cy="1258571"/>
              <a:chOff x="2204587" y="207880"/>
              <a:chExt cx="1025775" cy="1260543"/>
            </a:xfrm>
          </p:grpSpPr>
          <p:sp>
            <p:nvSpPr>
              <p:cNvPr id="169" name="Txt_a)"/>
              <p:cNvSpPr txBox="1">
                <a:spLocks noChangeArrowheads="1"/>
              </p:cNvSpPr>
              <p:nvPr/>
            </p:nvSpPr>
            <p:spPr bwMode="auto">
              <a:xfrm>
                <a:off x="2204587" y="219335"/>
                <a:ext cx="149131" cy="2525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none" lIns="0" tIns="0" rIns="0" bIns="0" anchor="t" anchorCtr="0">
                <a:spAutoFit/>
              </a:bodyPr>
              <a:lstStyle/>
              <a:p>
                <a:pPr eaLnBrk="0" fontAlgn="base" hangingPunct="0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pl-PL" sz="1400" b="1" i="1" kern="1200">
                    <a:solidFill>
                      <a:srgbClr val="FF00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2)</a:t>
                </a:r>
                <a:endParaRPr lang="pl-PL" sz="1400" b="1">
                  <a:solidFill>
                    <a:srgbClr val="FF0000"/>
                  </a:solidFill>
                  <a:effectLst/>
                  <a:latin typeface="Times New Roman"/>
                  <a:ea typeface="Times New Roman"/>
                </a:endParaRPr>
              </a:p>
            </p:txBody>
          </p:sp>
          <p:cxnSp>
            <p:nvCxnSpPr>
              <p:cNvPr id="170" name="Łącznik prostoliniowy 169"/>
              <p:cNvCxnSpPr/>
              <p:nvPr/>
            </p:nvCxnSpPr>
            <p:spPr>
              <a:xfrm>
                <a:off x="2529065" y="707746"/>
                <a:ext cx="542334" cy="1851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1" name="Elipsa 170"/>
              <p:cNvSpPr>
                <a:spLocks noChangeAspect="1"/>
              </p:cNvSpPr>
              <p:nvPr/>
            </p:nvSpPr>
            <p:spPr>
              <a:xfrm>
                <a:off x="2416395" y="599463"/>
                <a:ext cx="215255" cy="215149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 w="6350">
                <a:solidFill>
                  <a:schemeClr val="accent1">
                    <a:shade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pl-PL"/>
              </a:p>
            </p:txBody>
          </p:sp>
          <p:cxnSp>
            <p:nvCxnSpPr>
              <p:cNvPr id="172" name="Łącznik prostoliniowy 171"/>
              <p:cNvCxnSpPr>
                <a:cxnSpLocks noChangeAspect="1"/>
              </p:cNvCxnSpPr>
              <p:nvPr/>
            </p:nvCxnSpPr>
            <p:spPr>
              <a:xfrm>
                <a:off x="2529065" y="1214510"/>
                <a:ext cx="577305" cy="0"/>
              </a:xfrm>
              <a:prstGeom prst="line">
                <a:avLst/>
              </a:prstGeom>
              <a:ln w="9525">
                <a:solidFill>
                  <a:schemeClr val="tx1"/>
                </a:solidFill>
                <a:headEnd type="arrow" w="sm" len="sm"/>
                <a:tail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Łącznik prostoliniowy 172"/>
              <p:cNvCxnSpPr/>
              <p:nvPr/>
            </p:nvCxnSpPr>
            <p:spPr>
              <a:xfrm flipH="1">
                <a:off x="2529065" y="816028"/>
                <a:ext cx="1788" cy="4325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Łącznik prostoliniowy 173"/>
              <p:cNvCxnSpPr/>
              <p:nvPr/>
            </p:nvCxnSpPr>
            <p:spPr>
              <a:xfrm flipH="1">
                <a:off x="3105413" y="816028"/>
                <a:ext cx="46" cy="4325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5" name="Elipsa 174"/>
              <p:cNvSpPr>
                <a:spLocks noChangeAspect="1"/>
              </p:cNvSpPr>
              <p:nvPr/>
            </p:nvSpPr>
            <p:spPr>
              <a:xfrm>
                <a:off x="2416395" y="313596"/>
                <a:ext cx="798793" cy="798127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pl-PL"/>
              </a:p>
            </p:txBody>
          </p:sp>
          <p:cxnSp>
            <p:nvCxnSpPr>
              <p:cNvPr id="176" name="Łącznik prostoliniowy 175"/>
              <p:cNvCxnSpPr/>
              <p:nvPr/>
            </p:nvCxnSpPr>
            <p:spPr>
              <a:xfrm flipV="1">
                <a:off x="2815072" y="408885"/>
                <a:ext cx="250813" cy="296385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7" name="Pole tekstowe 2"/>
              <p:cNvSpPr txBox="1">
                <a:spLocks noChangeArrowheads="1"/>
              </p:cNvSpPr>
              <p:nvPr/>
            </p:nvSpPr>
            <p:spPr bwMode="auto">
              <a:xfrm>
                <a:off x="3056954" y="207880"/>
                <a:ext cx="173408" cy="2213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none" lIns="0" tIns="0" rIns="0" bIns="0" anchor="t" anchorCtr="0">
                <a:noAutofit/>
              </a:bodyPr>
              <a:lstStyle/>
              <a:p>
                <a:pPr eaLnBrk="0" fontAlgn="base" hangingPunct="0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pl-PL" sz="1200" b="1" i="1" kern="1200">
                    <a:solidFill>
                      <a:srgbClr val="0000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R</a:t>
                </a:r>
                <a:r>
                  <a:rPr lang="pl-PL" sz="1200" b="1" i="1" kern="1200" baseline="-25000">
                    <a:solidFill>
                      <a:srgbClr val="0000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T</a:t>
                </a:r>
                <a:endParaRPr lang="pl-PL" sz="120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178" name="Pole tekstowe 2"/>
              <p:cNvSpPr txBox="1">
                <a:spLocks noChangeArrowheads="1"/>
              </p:cNvSpPr>
              <p:nvPr/>
            </p:nvSpPr>
            <p:spPr bwMode="auto">
              <a:xfrm>
                <a:off x="2752128" y="1230801"/>
                <a:ext cx="86368" cy="2376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none" lIns="0" tIns="0" rIns="0" bIns="0" anchor="t" anchorCtr="0">
                <a:spAutoFit/>
              </a:bodyPr>
              <a:lstStyle/>
              <a:p>
                <a:pPr eaLnBrk="0" fontAlgn="base" hangingPunct="0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pl-PL" sz="1200" b="1" i="1" kern="1200">
                    <a:solidFill>
                      <a:srgbClr val="0000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d</a:t>
                </a:r>
                <a:endParaRPr lang="pl-PL" sz="120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179" name="Elipsa 178"/>
              <p:cNvSpPr>
                <a:spLocks noChangeAspect="1"/>
              </p:cNvSpPr>
              <p:nvPr/>
            </p:nvSpPr>
            <p:spPr>
              <a:xfrm>
                <a:off x="3002864" y="599463"/>
                <a:ext cx="215255" cy="215149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 w="6350">
                <a:solidFill>
                  <a:schemeClr val="accent1">
                    <a:shade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pl-PL"/>
              </a:p>
            </p:txBody>
          </p:sp>
        </p:grpSp>
        <p:grpSp>
          <p:nvGrpSpPr>
            <p:cNvPr id="160" name="Wiązka_2_przew_1"/>
            <p:cNvGrpSpPr/>
            <p:nvPr/>
          </p:nvGrpSpPr>
          <p:grpSpPr>
            <a:xfrm>
              <a:off x="5580112" y="990242"/>
              <a:ext cx="998512" cy="1100569"/>
              <a:chOff x="6865" y="250218"/>
              <a:chExt cx="998858" cy="1102275"/>
            </a:xfrm>
          </p:grpSpPr>
          <p:cxnSp>
            <p:nvCxnSpPr>
              <p:cNvPr id="161" name="Łącznik prostoliniowy 160"/>
              <p:cNvCxnSpPr/>
              <p:nvPr/>
            </p:nvCxnSpPr>
            <p:spPr>
              <a:xfrm>
                <a:off x="331201" y="594625"/>
                <a:ext cx="542334" cy="1851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2" name="Elipsa 161"/>
              <p:cNvSpPr>
                <a:spLocks noChangeAspect="1"/>
              </p:cNvSpPr>
              <p:nvPr/>
            </p:nvSpPr>
            <p:spPr>
              <a:xfrm>
                <a:off x="790468" y="486342"/>
                <a:ext cx="215255" cy="215149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 w="6350">
                <a:solidFill>
                  <a:schemeClr val="accent1">
                    <a:shade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pl-PL"/>
              </a:p>
            </p:txBody>
          </p:sp>
          <p:sp>
            <p:nvSpPr>
              <p:cNvPr id="163" name="Txt_a)"/>
              <p:cNvSpPr txBox="1">
                <a:spLocks noChangeArrowheads="1"/>
              </p:cNvSpPr>
              <p:nvPr/>
            </p:nvSpPr>
            <p:spPr bwMode="auto">
              <a:xfrm>
                <a:off x="6865" y="250218"/>
                <a:ext cx="238970" cy="2525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0" tIns="0" rIns="0" bIns="0" anchor="t" anchorCtr="0">
                <a:spAutoFit/>
              </a:bodyPr>
              <a:lstStyle/>
              <a:p>
                <a:pPr eaLnBrk="0" fontAlgn="base" hangingPunct="0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pl-PL" sz="1400" b="1" i="1" kern="1200">
                    <a:solidFill>
                      <a:srgbClr val="FF00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1)</a:t>
                </a:r>
                <a:endParaRPr lang="pl-PL" sz="1400" b="1">
                  <a:solidFill>
                    <a:srgbClr val="FF0000"/>
                  </a:solidFill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164" name="Elipsa 163"/>
              <p:cNvSpPr>
                <a:spLocks noChangeAspect="1"/>
              </p:cNvSpPr>
              <p:nvPr/>
            </p:nvSpPr>
            <p:spPr>
              <a:xfrm>
                <a:off x="251177" y="486342"/>
                <a:ext cx="215255" cy="215149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 w="6350">
                <a:solidFill>
                  <a:schemeClr val="accent1">
                    <a:shade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pl-PL"/>
              </a:p>
            </p:txBody>
          </p:sp>
          <p:cxnSp>
            <p:nvCxnSpPr>
              <p:cNvPr id="165" name="Łącznik prostoliniowy 164"/>
              <p:cNvCxnSpPr>
                <a:cxnSpLocks noChangeAspect="1"/>
              </p:cNvCxnSpPr>
              <p:nvPr/>
            </p:nvCxnSpPr>
            <p:spPr>
              <a:xfrm>
                <a:off x="358484" y="1101389"/>
                <a:ext cx="558000" cy="0"/>
              </a:xfrm>
              <a:prstGeom prst="line">
                <a:avLst/>
              </a:prstGeom>
              <a:ln w="9525">
                <a:solidFill>
                  <a:schemeClr val="tx1"/>
                </a:solidFill>
                <a:headEnd type="arrow" w="sm" len="sm"/>
                <a:tail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Łącznik prostoliniowy 165"/>
              <p:cNvCxnSpPr/>
              <p:nvPr/>
            </p:nvCxnSpPr>
            <p:spPr>
              <a:xfrm flipH="1">
                <a:off x="356632" y="702907"/>
                <a:ext cx="1788" cy="4325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Łącznik prostoliniowy 166"/>
              <p:cNvCxnSpPr/>
              <p:nvPr/>
            </p:nvCxnSpPr>
            <p:spPr>
              <a:xfrm flipH="1">
                <a:off x="907549" y="702907"/>
                <a:ext cx="46" cy="4325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8" name="Pole tekstowe 2"/>
              <p:cNvSpPr txBox="1">
                <a:spLocks noChangeArrowheads="1"/>
              </p:cNvSpPr>
              <p:nvPr/>
            </p:nvSpPr>
            <p:spPr bwMode="auto">
              <a:xfrm>
                <a:off x="554418" y="1114871"/>
                <a:ext cx="86367" cy="2376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none" lIns="0" tIns="0" rIns="0" bIns="0" anchor="t" anchorCtr="0">
                <a:spAutoFit/>
              </a:bodyPr>
              <a:lstStyle/>
              <a:p>
                <a:pPr eaLnBrk="0" fontAlgn="base" hangingPunct="0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pl-PL" sz="1200" b="1" i="1" kern="1200">
                    <a:solidFill>
                      <a:srgbClr val="0000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d</a:t>
                </a:r>
                <a:endParaRPr lang="pl-PL" sz="1200">
                  <a:effectLst/>
                  <a:latin typeface="Times New Roman"/>
                  <a:ea typeface="Times New Roman"/>
                </a:endParaRPr>
              </a:p>
            </p:txBody>
          </p:sp>
        </p:grpSp>
      </p:grpSp>
      <p:sp>
        <p:nvSpPr>
          <p:cNvPr id="189" name="Txt_Sr_faz"/>
          <p:cNvSpPr txBox="1"/>
          <p:nvPr/>
        </p:nvSpPr>
        <p:spPr>
          <a:xfrm>
            <a:off x="5244960" y="472026"/>
            <a:ext cx="2006960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pl-PL" sz="1200" b="1" i="1" smtClean="0">
                <a:solidFill>
                  <a:srgbClr val="006600"/>
                </a:solidFill>
              </a:rPr>
              <a:t>Przewody wiązkowe 2x525 mm</a:t>
            </a:r>
            <a:r>
              <a:rPr lang="pl-PL" sz="1200" b="1" i="1" baseline="30000" smtClean="0">
                <a:solidFill>
                  <a:srgbClr val="006600"/>
                </a:solidFill>
              </a:rPr>
              <a:t>2</a:t>
            </a:r>
            <a:endParaRPr lang="pl-PL" sz="1200" b="1" i="1" dirty="0">
              <a:solidFill>
                <a:srgbClr val="006600"/>
              </a:solidFill>
            </a:endParaRPr>
          </a:p>
        </p:txBody>
      </p:sp>
      <p:grpSp>
        <p:nvGrpSpPr>
          <p:cNvPr id="358" name="Słup_Y52"/>
          <p:cNvGrpSpPr/>
          <p:nvPr/>
        </p:nvGrpSpPr>
        <p:grpSpPr>
          <a:xfrm>
            <a:off x="1136144" y="512676"/>
            <a:ext cx="3291840" cy="3865245"/>
            <a:chOff x="0" y="0"/>
            <a:chExt cx="3291840" cy="3865409"/>
          </a:xfrm>
        </p:grpSpPr>
        <p:grpSp>
          <p:nvGrpSpPr>
            <p:cNvPr id="359" name="Słup_Y52"/>
            <p:cNvGrpSpPr/>
            <p:nvPr/>
          </p:nvGrpSpPr>
          <p:grpSpPr>
            <a:xfrm>
              <a:off x="0" y="0"/>
              <a:ext cx="3291840" cy="3865409"/>
              <a:chOff x="0" y="0"/>
              <a:chExt cx="3291840" cy="3865409"/>
            </a:xfrm>
          </p:grpSpPr>
          <p:cxnSp>
            <p:nvCxnSpPr>
              <p:cNvPr id="368" name="Łącznik prostoliniowy 367"/>
              <p:cNvCxnSpPr/>
              <p:nvPr/>
            </p:nvCxnSpPr>
            <p:spPr bwMode="auto">
              <a:xfrm>
                <a:off x="207377" y="743384"/>
                <a:ext cx="0" cy="288032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sm" len="sm"/>
                <a:tailEnd type="arrow" w="med" len="sm"/>
              </a:ln>
              <a:effectLst/>
            </p:spPr>
          </p:cxnSp>
          <p:cxnSp>
            <p:nvCxnSpPr>
              <p:cNvPr id="369" name="Łącznik prostoliniowy 368"/>
              <p:cNvCxnSpPr/>
              <p:nvPr/>
            </p:nvCxnSpPr>
            <p:spPr bwMode="auto">
              <a:xfrm>
                <a:off x="171373" y="743384"/>
                <a:ext cx="179992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70" name="Łącznik prostoliniowy 369"/>
              <p:cNvCxnSpPr/>
              <p:nvPr/>
            </p:nvCxnSpPr>
            <p:spPr bwMode="auto">
              <a:xfrm>
                <a:off x="171373" y="1031416"/>
                <a:ext cx="179992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371" name="pole tekstowe 422"/>
              <p:cNvSpPr txBox="1"/>
              <p:nvPr/>
            </p:nvSpPr>
            <p:spPr>
              <a:xfrm>
                <a:off x="0" y="777071"/>
                <a:ext cx="165100" cy="280035"/>
              </a:xfrm>
              <a:prstGeom prst="rect">
                <a:avLst/>
              </a:prstGeom>
              <a:noFill/>
            </p:spPr>
            <p:txBody>
              <a:bodyPr vert="vert270" wrap="none" lIns="0" tIns="0" rIns="0" bIns="0" rtlCol="0">
                <a:spAutoFit/>
              </a:bodyPr>
              <a:lstStyle/>
              <a:p>
                <a:pPr eaLnBrk="0" fontAlgn="base" hangingPunct="0">
                  <a:spcAft>
                    <a:spcPts val="0"/>
                  </a:spcAft>
                </a:pPr>
                <a:r>
                  <a:rPr lang="pl-PL" sz="1100" kern="1200">
                    <a:solidFill>
                      <a:srgbClr val="FF00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3000 </a:t>
                </a:r>
                <a:endParaRPr lang="pl-PL" sz="1200">
                  <a:effectLst/>
                  <a:latin typeface="Times New Roman"/>
                  <a:ea typeface="Times New Roman"/>
                </a:endParaRPr>
              </a:p>
            </p:txBody>
          </p:sp>
          <p:cxnSp>
            <p:nvCxnSpPr>
              <p:cNvPr id="372" name="Łącznik prostoliniowy 371"/>
              <p:cNvCxnSpPr/>
              <p:nvPr/>
            </p:nvCxnSpPr>
            <p:spPr bwMode="auto">
              <a:xfrm>
                <a:off x="2907677" y="252028"/>
                <a:ext cx="0" cy="468052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sm" len="sm"/>
                <a:tailEnd type="arrow" w="med" len="sm"/>
              </a:ln>
              <a:effectLst/>
            </p:spPr>
          </p:cxnSp>
          <p:sp>
            <p:nvSpPr>
              <p:cNvPr id="373" name="pole tekstowe 424"/>
              <p:cNvSpPr txBox="1"/>
              <p:nvPr/>
            </p:nvSpPr>
            <p:spPr>
              <a:xfrm>
                <a:off x="2738189" y="330551"/>
                <a:ext cx="165100" cy="280035"/>
              </a:xfrm>
              <a:prstGeom prst="rect">
                <a:avLst/>
              </a:prstGeom>
              <a:noFill/>
            </p:spPr>
            <p:txBody>
              <a:bodyPr vert="vert270" wrap="none" lIns="0" tIns="0" rIns="0" bIns="0" rtlCol="0">
                <a:spAutoFit/>
              </a:bodyPr>
              <a:lstStyle/>
              <a:p>
                <a:pPr eaLnBrk="0" fontAlgn="base" hangingPunct="0">
                  <a:spcAft>
                    <a:spcPts val="0"/>
                  </a:spcAft>
                </a:pPr>
                <a:r>
                  <a:rPr lang="pl-PL" sz="1100" kern="1200">
                    <a:solidFill>
                      <a:srgbClr val="FF00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3500 </a:t>
                </a:r>
                <a:endParaRPr lang="pl-PL" sz="1200">
                  <a:effectLst/>
                  <a:latin typeface="Times New Roman"/>
                  <a:ea typeface="Times New Roman"/>
                </a:endParaRPr>
              </a:p>
            </p:txBody>
          </p:sp>
          <p:grpSp>
            <p:nvGrpSpPr>
              <p:cNvPr id="374" name="Wym_Wysok"/>
              <p:cNvGrpSpPr/>
              <p:nvPr/>
            </p:nvGrpSpPr>
            <p:grpSpPr>
              <a:xfrm>
                <a:off x="2067905" y="265009"/>
                <a:ext cx="1223935" cy="3600400"/>
                <a:chOff x="2067905" y="265009"/>
                <a:chExt cx="1223935" cy="3600400"/>
              </a:xfrm>
            </p:grpSpPr>
            <p:cxnSp>
              <p:nvCxnSpPr>
                <p:cNvPr id="596" name="Łącznik prostoliniowy 595"/>
                <p:cNvCxnSpPr/>
                <p:nvPr/>
              </p:nvCxnSpPr>
              <p:spPr bwMode="auto">
                <a:xfrm>
                  <a:off x="2067905" y="3865409"/>
                  <a:ext cx="1152000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597" name="Łącznik prostoliniowy 596"/>
                <p:cNvCxnSpPr/>
                <p:nvPr/>
              </p:nvCxnSpPr>
              <p:spPr bwMode="auto">
                <a:xfrm>
                  <a:off x="2607965" y="265009"/>
                  <a:ext cx="612000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598" name="Łącznik prostoliniowy 597"/>
                <p:cNvCxnSpPr/>
                <p:nvPr/>
              </p:nvCxnSpPr>
              <p:spPr bwMode="auto">
                <a:xfrm>
                  <a:off x="3112021" y="265009"/>
                  <a:ext cx="0" cy="360000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sm" len="sm"/>
                  <a:tailEnd type="arrow" w="med" len="sm"/>
                </a:ln>
                <a:effectLst/>
              </p:spPr>
            </p:cxnSp>
            <p:sp>
              <p:nvSpPr>
                <p:cNvPr id="599" name="pole tekstowe 19556"/>
                <p:cNvSpPr txBox="1"/>
                <p:nvPr/>
              </p:nvSpPr>
              <p:spPr>
                <a:xfrm>
                  <a:off x="3122563" y="1943075"/>
                  <a:ext cx="169277" cy="352676"/>
                </a:xfrm>
                <a:prstGeom prst="rect">
                  <a:avLst/>
                </a:prstGeom>
                <a:noFill/>
              </p:spPr>
              <p:txBody>
                <a:bodyPr vert="vert270" wrap="none" lIns="0" tIns="0" rIns="0" bIns="0" rtlCol="0">
                  <a:spAutoFit/>
                </a:bodyPr>
                <a:lstStyle/>
                <a:p>
                  <a:pPr eaLnBrk="0" fontAlgn="base" hangingPunct="0">
                    <a:spcAft>
                      <a:spcPts val="0"/>
                    </a:spcAft>
                  </a:pPr>
                  <a:r>
                    <a:rPr lang="pl-PL" sz="1100" kern="1200" smtClean="0">
                      <a:solidFill>
                        <a:srgbClr val="FF0000"/>
                      </a:solidFill>
                      <a:effectLst/>
                      <a:latin typeface="Times New Roman"/>
                      <a:ea typeface="Times New Roman"/>
                      <a:cs typeface="Times New Roman"/>
                    </a:rPr>
                    <a:t>32500</a:t>
                  </a:r>
                  <a:endParaRPr lang="pl-PL" sz="1200">
                    <a:effectLst/>
                    <a:latin typeface="Times New Roman"/>
                    <a:ea typeface="Times New Roman"/>
                  </a:endParaRPr>
                </a:p>
              </p:txBody>
            </p:sp>
            <p:cxnSp>
              <p:nvCxnSpPr>
                <p:cNvPr id="600" name="Łącznik prostoliniowy 599"/>
                <p:cNvCxnSpPr/>
                <p:nvPr/>
              </p:nvCxnSpPr>
              <p:spPr bwMode="auto">
                <a:xfrm>
                  <a:off x="2895997" y="733061"/>
                  <a:ext cx="0" cy="313200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sm" len="sm"/>
                  <a:tailEnd type="arrow" w="med" len="sm"/>
                </a:ln>
                <a:effectLst/>
              </p:spPr>
            </p:cxnSp>
            <p:sp>
              <p:nvSpPr>
                <p:cNvPr id="601" name="pole tekstowe 616"/>
                <p:cNvSpPr txBox="1"/>
                <p:nvPr/>
              </p:nvSpPr>
              <p:spPr>
                <a:xfrm>
                  <a:off x="2724418" y="2462714"/>
                  <a:ext cx="169277" cy="352676"/>
                </a:xfrm>
                <a:prstGeom prst="rect">
                  <a:avLst/>
                </a:prstGeom>
                <a:noFill/>
              </p:spPr>
              <p:txBody>
                <a:bodyPr vert="vert270" wrap="none" lIns="0" tIns="0" rIns="0" bIns="0" rtlCol="0">
                  <a:spAutoFit/>
                </a:bodyPr>
                <a:lstStyle/>
                <a:p>
                  <a:pPr eaLnBrk="0" fontAlgn="base" hangingPunct="0">
                    <a:spcAft>
                      <a:spcPts val="0"/>
                    </a:spcAft>
                  </a:pPr>
                  <a:r>
                    <a:rPr lang="pl-PL" sz="1100" kern="1200" smtClean="0">
                      <a:solidFill>
                        <a:srgbClr val="FF0000"/>
                      </a:solidFill>
                      <a:effectLst/>
                      <a:latin typeface="Times New Roman"/>
                      <a:ea typeface="Times New Roman"/>
                      <a:cs typeface="Times New Roman"/>
                    </a:rPr>
                    <a:t>29000</a:t>
                  </a:r>
                  <a:endParaRPr lang="pl-PL" sz="1200">
                    <a:effectLst/>
                    <a:latin typeface="Times New Roman"/>
                    <a:ea typeface="Times New Roman"/>
                  </a:endParaRPr>
                </a:p>
              </p:txBody>
            </p:sp>
            <p:cxnSp>
              <p:nvCxnSpPr>
                <p:cNvPr id="602" name="Łącznik prostoliniowy 601"/>
                <p:cNvCxnSpPr/>
                <p:nvPr/>
              </p:nvCxnSpPr>
              <p:spPr bwMode="auto">
                <a:xfrm>
                  <a:off x="2716045" y="733061"/>
                  <a:ext cx="252000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cxnSp>
            <p:nvCxnSpPr>
              <p:cNvPr id="375" name="Łącznik prostoliniowy 374"/>
              <p:cNvCxnSpPr/>
              <p:nvPr/>
            </p:nvCxnSpPr>
            <p:spPr bwMode="auto">
              <a:xfrm>
                <a:off x="1023789" y="3852428"/>
                <a:ext cx="1008000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grpSp>
            <p:nvGrpSpPr>
              <p:cNvPr id="376" name="Wym_Przewody"/>
              <p:cNvGrpSpPr/>
              <p:nvPr/>
            </p:nvGrpSpPr>
            <p:grpSpPr>
              <a:xfrm>
                <a:off x="375717" y="1044116"/>
                <a:ext cx="2304256" cy="281307"/>
                <a:chOff x="375717" y="1044116"/>
                <a:chExt cx="2304256" cy="281307"/>
              </a:xfrm>
            </p:grpSpPr>
            <p:cxnSp>
              <p:nvCxnSpPr>
                <p:cNvPr id="593" name="Łącznik prostoliniowy 592"/>
                <p:cNvCxnSpPr/>
                <p:nvPr/>
              </p:nvCxnSpPr>
              <p:spPr bwMode="auto">
                <a:xfrm flipV="1">
                  <a:off x="375717" y="1044116"/>
                  <a:ext cx="0" cy="252028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594" name="Łącznik prostoliniowy 593"/>
                <p:cNvCxnSpPr/>
                <p:nvPr/>
              </p:nvCxnSpPr>
              <p:spPr bwMode="auto">
                <a:xfrm flipV="1">
                  <a:off x="2679973" y="1044116"/>
                  <a:ext cx="0" cy="252028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595" name="pole tekstowe 628"/>
                <p:cNvSpPr txBox="1"/>
                <p:nvPr/>
              </p:nvSpPr>
              <p:spPr>
                <a:xfrm>
                  <a:off x="586560" y="1156139"/>
                  <a:ext cx="352661" cy="169284"/>
                </a:xfrm>
                <a:prstGeom prst="rect">
                  <a:avLst/>
                </a:prstGeom>
                <a:noFill/>
              </p:spPr>
              <p:txBody>
                <a:bodyPr vert="horz" wrap="none" lIns="0" tIns="0" rIns="0" bIns="0" rtlCol="0">
                  <a:spAutoFit/>
                </a:bodyPr>
                <a:lstStyle/>
                <a:p>
                  <a:pPr eaLnBrk="0" fontAlgn="base" hangingPunct="0">
                    <a:spcAft>
                      <a:spcPts val="0"/>
                    </a:spcAft>
                  </a:pPr>
                  <a:r>
                    <a:rPr lang="pl-PL" sz="1100" kern="1200" smtClean="0">
                      <a:solidFill>
                        <a:srgbClr val="FF0000"/>
                      </a:solidFill>
                      <a:effectLst/>
                      <a:latin typeface="Times New Roman"/>
                      <a:ea typeface="Times New Roman"/>
                      <a:cs typeface="Times New Roman"/>
                    </a:rPr>
                    <a:t>10500</a:t>
                  </a:r>
                  <a:endParaRPr lang="pl-PL" sz="1200">
                    <a:effectLst/>
                    <a:latin typeface="Times New Roman"/>
                    <a:ea typeface="Times New Roman"/>
                  </a:endParaRPr>
                </a:p>
              </p:txBody>
            </p:sp>
          </p:grpSp>
          <p:grpSp>
            <p:nvGrpSpPr>
              <p:cNvPr id="377" name="Fundament"/>
              <p:cNvGrpSpPr/>
              <p:nvPr/>
            </p:nvGrpSpPr>
            <p:grpSpPr>
              <a:xfrm>
                <a:off x="987793" y="3865083"/>
                <a:ext cx="1080104" cy="326"/>
                <a:chOff x="987793" y="3865083"/>
                <a:chExt cx="1080104" cy="326"/>
              </a:xfrm>
            </p:grpSpPr>
            <p:cxnSp>
              <p:nvCxnSpPr>
                <p:cNvPr id="591" name="Łącznik prostoliniowy 590"/>
                <p:cNvCxnSpPr/>
                <p:nvPr/>
              </p:nvCxnSpPr>
              <p:spPr bwMode="auto">
                <a:xfrm flipV="1">
                  <a:off x="1995897" y="3865083"/>
                  <a:ext cx="72000" cy="326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592" name="Łącznik prostoliniowy 591"/>
                <p:cNvCxnSpPr/>
                <p:nvPr/>
              </p:nvCxnSpPr>
              <p:spPr bwMode="auto">
                <a:xfrm flipV="1">
                  <a:off x="987793" y="3865083"/>
                  <a:ext cx="72000" cy="326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378" name="Sylwetka_Słupa"/>
              <p:cNvGrpSpPr/>
              <p:nvPr/>
            </p:nvGrpSpPr>
            <p:grpSpPr>
              <a:xfrm>
                <a:off x="879773" y="730343"/>
                <a:ext cx="1293006" cy="3134740"/>
                <a:chOff x="879773" y="730343"/>
                <a:chExt cx="1293006" cy="3134740"/>
              </a:xfrm>
            </p:grpSpPr>
            <p:cxnSp>
              <p:nvCxnSpPr>
                <p:cNvPr id="561" name="Łącznik prostoliniowy 560"/>
                <p:cNvCxnSpPr/>
                <p:nvPr/>
              </p:nvCxnSpPr>
              <p:spPr bwMode="auto">
                <a:xfrm flipV="1">
                  <a:off x="1019040" y="2029207"/>
                  <a:ext cx="256777" cy="1835876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562" name="Łącznik prostoliniowy 561"/>
                <p:cNvCxnSpPr/>
                <p:nvPr/>
              </p:nvCxnSpPr>
              <p:spPr bwMode="auto">
                <a:xfrm flipH="1" flipV="1">
                  <a:off x="1779875" y="2029208"/>
                  <a:ext cx="254910" cy="1835875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585" name="Łącznik prostoliniowy 584"/>
                <p:cNvCxnSpPr/>
                <p:nvPr/>
              </p:nvCxnSpPr>
              <p:spPr bwMode="auto">
                <a:xfrm>
                  <a:off x="879773" y="733061"/>
                  <a:ext cx="396044" cy="1296145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586" name="Łącznik prostoliniowy 585"/>
                <p:cNvCxnSpPr/>
                <p:nvPr/>
              </p:nvCxnSpPr>
              <p:spPr bwMode="auto">
                <a:xfrm flipH="1">
                  <a:off x="1779873" y="731424"/>
                  <a:ext cx="392906" cy="1297781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587" name="Łącznik prostoliniowy 586"/>
                <p:cNvCxnSpPr/>
                <p:nvPr/>
              </p:nvCxnSpPr>
              <p:spPr bwMode="auto">
                <a:xfrm flipH="1">
                  <a:off x="1527848" y="1241011"/>
                  <a:ext cx="487769" cy="608174"/>
                </a:xfrm>
                <a:prstGeom prst="line">
                  <a:avLst/>
                </a:prstGeom>
                <a:ln w="19050">
                  <a:headEnd type="none" w="med" len="med"/>
                  <a:tailEnd type="none" w="med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88" name="Łącznik prostoliniowy 587"/>
                <p:cNvCxnSpPr/>
                <p:nvPr/>
              </p:nvCxnSpPr>
              <p:spPr bwMode="auto">
                <a:xfrm>
                  <a:off x="1036923" y="1233868"/>
                  <a:ext cx="490922" cy="615317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589" name="Łącznik prostoliniowy 588"/>
                <p:cNvCxnSpPr/>
                <p:nvPr/>
              </p:nvCxnSpPr>
              <p:spPr bwMode="auto">
                <a:xfrm>
                  <a:off x="1952402" y="730343"/>
                  <a:ext cx="65596" cy="510668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590" name="Łącznik prostoliniowy 589"/>
                <p:cNvCxnSpPr/>
                <p:nvPr/>
              </p:nvCxnSpPr>
              <p:spPr bwMode="auto">
                <a:xfrm flipH="1">
                  <a:off x="1036923" y="733062"/>
                  <a:ext cx="41845" cy="500806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379" name="Krata_Słupa"/>
              <p:cNvGrpSpPr/>
              <p:nvPr/>
            </p:nvGrpSpPr>
            <p:grpSpPr>
              <a:xfrm>
                <a:off x="929767" y="730344"/>
                <a:ext cx="1195387" cy="3135065"/>
                <a:chOff x="929767" y="730344"/>
                <a:chExt cx="1195387" cy="3135065"/>
              </a:xfrm>
            </p:grpSpPr>
            <p:cxnSp>
              <p:nvCxnSpPr>
                <p:cNvPr id="524" name="Łącznik prostoliniowy 523"/>
                <p:cNvCxnSpPr/>
                <p:nvPr/>
              </p:nvCxnSpPr>
              <p:spPr bwMode="auto">
                <a:xfrm flipH="1">
                  <a:off x="1190408" y="2710243"/>
                  <a:ext cx="687096" cy="0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525" name="Łącznik prostoliniowy 524"/>
                <p:cNvCxnSpPr/>
                <p:nvPr/>
              </p:nvCxnSpPr>
              <p:spPr bwMode="auto">
                <a:xfrm flipH="1" flipV="1">
                  <a:off x="1698911" y="1636299"/>
                  <a:ext cx="80963" cy="392906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526" name="Łącznik prostoliniowy 525"/>
                <p:cNvCxnSpPr/>
                <p:nvPr/>
              </p:nvCxnSpPr>
              <p:spPr bwMode="auto">
                <a:xfrm flipH="1">
                  <a:off x="1275817" y="1633161"/>
                  <a:ext cx="81364" cy="396044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527" name="Łącznik prostoliniowy 526"/>
                <p:cNvCxnSpPr/>
                <p:nvPr/>
              </p:nvCxnSpPr>
              <p:spPr bwMode="auto">
                <a:xfrm flipH="1" flipV="1">
                  <a:off x="1184550" y="2713281"/>
                  <a:ext cx="850235" cy="1152128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528" name="Łącznik prostoliniowy 527"/>
                <p:cNvCxnSpPr/>
                <p:nvPr/>
              </p:nvCxnSpPr>
              <p:spPr bwMode="auto">
                <a:xfrm flipV="1">
                  <a:off x="1019040" y="2712624"/>
                  <a:ext cx="853702" cy="1152459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529" name="Łącznik prostoliniowy 528"/>
                <p:cNvCxnSpPr/>
                <p:nvPr/>
              </p:nvCxnSpPr>
              <p:spPr bwMode="auto">
                <a:xfrm flipH="1">
                  <a:off x="1113123" y="3179349"/>
                  <a:ext cx="823914" cy="0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530" name="Łącznik prostoliniowy 529"/>
                <p:cNvCxnSpPr/>
                <p:nvPr/>
              </p:nvCxnSpPr>
              <p:spPr bwMode="auto">
                <a:xfrm flipH="1">
                  <a:off x="1239813" y="2317237"/>
                  <a:ext cx="576064" cy="0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531" name="Łącznik prostoliniowy 530"/>
                <p:cNvCxnSpPr/>
                <p:nvPr/>
              </p:nvCxnSpPr>
              <p:spPr bwMode="auto">
                <a:xfrm flipH="1">
                  <a:off x="1190407" y="2029205"/>
                  <a:ext cx="589466" cy="684076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532" name="Łącznik prostoliniowy 531"/>
                <p:cNvCxnSpPr/>
                <p:nvPr/>
              </p:nvCxnSpPr>
              <p:spPr bwMode="auto">
                <a:xfrm>
                  <a:off x="1275817" y="2029206"/>
                  <a:ext cx="604069" cy="692943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533" name="Łącznik prostoliniowy 532"/>
                <p:cNvCxnSpPr/>
                <p:nvPr/>
              </p:nvCxnSpPr>
              <p:spPr bwMode="auto">
                <a:xfrm flipH="1">
                  <a:off x="1275817" y="1849185"/>
                  <a:ext cx="252028" cy="180020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534" name="Łącznik prostoliniowy 533"/>
                <p:cNvCxnSpPr/>
                <p:nvPr/>
              </p:nvCxnSpPr>
              <p:spPr bwMode="auto">
                <a:xfrm flipH="1" flipV="1">
                  <a:off x="1527847" y="1849187"/>
                  <a:ext cx="252026" cy="180019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535" name="Łącznik prostoliniowy 534"/>
                <p:cNvCxnSpPr/>
                <p:nvPr/>
              </p:nvCxnSpPr>
              <p:spPr bwMode="auto">
                <a:xfrm flipH="1">
                  <a:off x="1696529" y="1633161"/>
                  <a:ext cx="209337" cy="757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536" name="Łącznik prostoliniowy 535"/>
                <p:cNvCxnSpPr/>
                <p:nvPr/>
              </p:nvCxnSpPr>
              <p:spPr bwMode="auto">
                <a:xfrm flipH="1" flipV="1">
                  <a:off x="1149825" y="1633161"/>
                  <a:ext cx="206186" cy="757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554" name="Łącznik prostoliniowy 553"/>
                <p:cNvCxnSpPr/>
                <p:nvPr/>
              </p:nvCxnSpPr>
              <p:spPr bwMode="auto">
                <a:xfrm flipH="1">
                  <a:off x="1153604" y="1421043"/>
                  <a:ext cx="36803" cy="215256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555" name="Łącznik prostoliniowy 554"/>
                <p:cNvCxnSpPr/>
                <p:nvPr/>
              </p:nvCxnSpPr>
              <p:spPr bwMode="auto">
                <a:xfrm>
                  <a:off x="1872742" y="1414843"/>
                  <a:ext cx="26194" cy="219075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556" name="Łącznik prostoliniowy 555"/>
                <p:cNvCxnSpPr/>
                <p:nvPr/>
              </p:nvCxnSpPr>
              <p:spPr bwMode="auto">
                <a:xfrm flipH="1" flipV="1">
                  <a:off x="1952402" y="730344"/>
                  <a:ext cx="172752" cy="174911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557" name="Łącznik prostoliniowy 556"/>
                <p:cNvCxnSpPr/>
                <p:nvPr/>
              </p:nvCxnSpPr>
              <p:spPr bwMode="auto">
                <a:xfrm flipH="1">
                  <a:off x="1984661" y="905255"/>
                  <a:ext cx="135731" cy="88106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558" name="Łącznik prostoliniowy 557"/>
                <p:cNvCxnSpPr/>
                <p:nvPr/>
              </p:nvCxnSpPr>
              <p:spPr bwMode="auto">
                <a:xfrm flipH="1" flipV="1">
                  <a:off x="932148" y="914780"/>
                  <a:ext cx="121445" cy="66675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559" name="Łącznik prostoliniowy 558"/>
                <p:cNvCxnSpPr/>
                <p:nvPr/>
              </p:nvCxnSpPr>
              <p:spPr bwMode="auto">
                <a:xfrm flipV="1">
                  <a:off x="929767" y="733806"/>
                  <a:ext cx="152400" cy="180974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560" name="Łącznik prostoliniowy 559"/>
                <p:cNvCxnSpPr/>
                <p:nvPr/>
              </p:nvCxnSpPr>
              <p:spPr bwMode="auto">
                <a:xfrm>
                  <a:off x="1275817" y="2029205"/>
                  <a:ext cx="504056" cy="0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380" name="Krata_Belka"/>
              <p:cNvGrpSpPr/>
              <p:nvPr/>
            </p:nvGrpSpPr>
            <p:grpSpPr>
              <a:xfrm>
                <a:off x="555737" y="517037"/>
                <a:ext cx="1944216" cy="216024"/>
                <a:chOff x="555737" y="517037"/>
                <a:chExt cx="1944216" cy="216024"/>
              </a:xfrm>
            </p:grpSpPr>
            <p:cxnSp>
              <p:nvCxnSpPr>
                <p:cNvPr id="474" name="Łącznik prostoliniowy 473"/>
                <p:cNvCxnSpPr/>
                <p:nvPr/>
              </p:nvCxnSpPr>
              <p:spPr bwMode="auto">
                <a:xfrm>
                  <a:off x="2067905" y="519755"/>
                  <a:ext cx="216024" cy="213306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475" name="Łącznik prostoliniowy 474"/>
                <p:cNvCxnSpPr/>
                <p:nvPr/>
              </p:nvCxnSpPr>
              <p:spPr bwMode="auto">
                <a:xfrm flipV="1">
                  <a:off x="771761" y="517037"/>
                  <a:ext cx="0" cy="213306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476" name="Łącznik prostoliniowy 475"/>
                <p:cNvCxnSpPr/>
                <p:nvPr/>
              </p:nvCxnSpPr>
              <p:spPr bwMode="auto">
                <a:xfrm flipV="1">
                  <a:off x="987785" y="517037"/>
                  <a:ext cx="0" cy="213306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477" name="Łącznik prostoliniowy 476"/>
                <p:cNvCxnSpPr/>
                <p:nvPr/>
              </p:nvCxnSpPr>
              <p:spPr bwMode="auto">
                <a:xfrm>
                  <a:off x="771761" y="519755"/>
                  <a:ext cx="216024" cy="213306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478" name="Łącznik prostoliniowy 477"/>
                <p:cNvCxnSpPr/>
                <p:nvPr/>
              </p:nvCxnSpPr>
              <p:spPr bwMode="auto">
                <a:xfrm flipV="1">
                  <a:off x="1203809" y="517037"/>
                  <a:ext cx="0" cy="213306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501" name="Łącznik prostoliniowy 500"/>
                <p:cNvCxnSpPr/>
                <p:nvPr/>
              </p:nvCxnSpPr>
              <p:spPr bwMode="auto">
                <a:xfrm>
                  <a:off x="987785" y="519755"/>
                  <a:ext cx="216024" cy="213306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502" name="Łącznik prostoliniowy 501"/>
                <p:cNvCxnSpPr/>
                <p:nvPr/>
              </p:nvCxnSpPr>
              <p:spPr bwMode="auto">
                <a:xfrm flipV="1">
                  <a:off x="1419833" y="517037"/>
                  <a:ext cx="0" cy="213306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510" name="Łącznik prostoliniowy 509"/>
                <p:cNvCxnSpPr/>
                <p:nvPr/>
              </p:nvCxnSpPr>
              <p:spPr bwMode="auto">
                <a:xfrm>
                  <a:off x="1203809" y="519755"/>
                  <a:ext cx="216024" cy="213306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511" name="Łącznik prostoliniowy 510"/>
                <p:cNvCxnSpPr/>
                <p:nvPr/>
              </p:nvCxnSpPr>
              <p:spPr bwMode="auto">
                <a:xfrm flipV="1">
                  <a:off x="1635857" y="517037"/>
                  <a:ext cx="0" cy="213306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514" name="Łącznik prostoliniowy 513"/>
                <p:cNvCxnSpPr/>
                <p:nvPr/>
              </p:nvCxnSpPr>
              <p:spPr bwMode="auto">
                <a:xfrm>
                  <a:off x="1419833" y="519755"/>
                  <a:ext cx="216024" cy="213306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515" name="Łącznik prostoliniowy 514"/>
                <p:cNvCxnSpPr/>
                <p:nvPr/>
              </p:nvCxnSpPr>
              <p:spPr bwMode="auto">
                <a:xfrm flipV="1">
                  <a:off x="1851881" y="517037"/>
                  <a:ext cx="0" cy="213306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516" name="Łącznik prostoliniowy 515"/>
                <p:cNvCxnSpPr/>
                <p:nvPr/>
              </p:nvCxnSpPr>
              <p:spPr bwMode="auto">
                <a:xfrm>
                  <a:off x="1635857" y="519755"/>
                  <a:ext cx="216024" cy="213306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517" name="Łącznik prostoliniowy 516"/>
                <p:cNvCxnSpPr/>
                <p:nvPr/>
              </p:nvCxnSpPr>
              <p:spPr bwMode="auto">
                <a:xfrm flipV="1">
                  <a:off x="2067905" y="517037"/>
                  <a:ext cx="0" cy="213306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518" name="Łącznik prostoliniowy 517"/>
                <p:cNvCxnSpPr/>
                <p:nvPr/>
              </p:nvCxnSpPr>
              <p:spPr bwMode="auto">
                <a:xfrm>
                  <a:off x="1851881" y="519755"/>
                  <a:ext cx="216024" cy="213306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519" name="Łącznik prostoliniowy 518"/>
                <p:cNvCxnSpPr/>
                <p:nvPr/>
              </p:nvCxnSpPr>
              <p:spPr bwMode="auto">
                <a:xfrm flipV="1">
                  <a:off x="2283929" y="517037"/>
                  <a:ext cx="0" cy="213306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520" name="Łącznik prostoliniowy 519"/>
                <p:cNvCxnSpPr/>
                <p:nvPr/>
              </p:nvCxnSpPr>
              <p:spPr bwMode="auto">
                <a:xfrm flipV="1">
                  <a:off x="2499953" y="517037"/>
                  <a:ext cx="0" cy="213306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521" name="Łącznik prostoliniowy 520"/>
                <p:cNvCxnSpPr/>
                <p:nvPr/>
              </p:nvCxnSpPr>
              <p:spPr bwMode="auto">
                <a:xfrm>
                  <a:off x="2283929" y="519755"/>
                  <a:ext cx="216024" cy="213306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522" name="Łącznik prostoliniowy 521"/>
                <p:cNvCxnSpPr/>
                <p:nvPr/>
              </p:nvCxnSpPr>
              <p:spPr bwMode="auto">
                <a:xfrm flipV="1">
                  <a:off x="555737" y="517037"/>
                  <a:ext cx="0" cy="213306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523" name="Łącznik prostoliniowy 522"/>
                <p:cNvCxnSpPr/>
                <p:nvPr/>
              </p:nvCxnSpPr>
              <p:spPr bwMode="auto">
                <a:xfrm>
                  <a:off x="555737" y="519755"/>
                  <a:ext cx="216024" cy="213306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381" name="Belka"/>
              <p:cNvGrpSpPr/>
              <p:nvPr/>
            </p:nvGrpSpPr>
            <p:grpSpPr>
              <a:xfrm>
                <a:off x="339713" y="517037"/>
                <a:ext cx="2376264" cy="216024"/>
                <a:chOff x="339713" y="517037"/>
                <a:chExt cx="2376264" cy="216024"/>
              </a:xfrm>
            </p:grpSpPr>
            <p:cxnSp>
              <p:nvCxnSpPr>
                <p:cNvPr id="470" name="Łącznik prostoliniowy 469"/>
                <p:cNvCxnSpPr/>
                <p:nvPr/>
              </p:nvCxnSpPr>
              <p:spPr bwMode="auto">
                <a:xfrm flipH="1">
                  <a:off x="339713" y="733061"/>
                  <a:ext cx="2376264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471" name="Łącznik prostoliniowy 470"/>
                <p:cNvCxnSpPr/>
                <p:nvPr/>
              </p:nvCxnSpPr>
              <p:spPr bwMode="auto">
                <a:xfrm flipH="1">
                  <a:off x="555737" y="517037"/>
                  <a:ext cx="1944221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472" name="Łącznik prostoliniowy 471"/>
                <p:cNvCxnSpPr/>
                <p:nvPr/>
              </p:nvCxnSpPr>
              <p:spPr bwMode="auto">
                <a:xfrm flipH="1">
                  <a:off x="339714" y="517038"/>
                  <a:ext cx="216023" cy="216023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473" name="Łącznik prostoliniowy 472"/>
                <p:cNvCxnSpPr/>
                <p:nvPr/>
              </p:nvCxnSpPr>
              <p:spPr bwMode="auto">
                <a:xfrm>
                  <a:off x="2499953" y="517037"/>
                  <a:ext cx="216024" cy="216024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382" name="Przew_B"/>
              <p:cNvGrpSpPr/>
              <p:nvPr/>
            </p:nvGrpSpPr>
            <p:grpSpPr>
              <a:xfrm>
                <a:off x="1417095" y="726428"/>
                <a:ext cx="241201" cy="327109"/>
                <a:chOff x="1417080" y="726430"/>
                <a:chExt cx="96520" cy="130869"/>
              </a:xfrm>
            </p:grpSpPr>
            <p:grpSp>
              <p:nvGrpSpPr>
                <p:cNvPr id="462" name="WiązkaPrzew"/>
                <p:cNvGrpSpPr/>
                <p:nvPr/>
              </p:nvGrpSpPr>
              <p:grpSpPr>
                <a:xfrm>
                  <a:off x="1417080" y="819833"/>
                  <a:ext cx="96520" cy="37466"/>
                  <a:chOff x="1417080" y="819833"/>
                  <a:chExt cx="96520" cy="37466"/>
                </a:xfrm>
              </p:grpSpPr>
              <p:cxnSp>
                <p:nvCxnSpPr>
                  <p:cNvPr id="467" name="Łącznik prostoliniowy 466"/>
                  <p:cNvCxnSpPr/>
                  <p:nvPr/>
                </p:nvCxnSpPr>
                <p:spPr>
                  <a:xfrm flipH="1">
                    <a:off x="1443750" y="840789"/>
                    <a:ext cx="37465" cy="0"/>
                  </a:xfrm>
                  <a:prstGeom prst="line">
                    <a:avLst/>
                  </a:prstGeom>
                  <a:ln w="63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68" name="Elipsa 467"/>
                  <p:cNvSpPr/>
                  <p:nvPr/>
                </p:nvSpPr>
                <p:spPr>
                  <a:xfrm>
                    <a:off x="1478040" y="819833"/>
                    <a:ext cx="35560" cy="35560"/>
                  </a:xfrm>
                  <a:prstGeom prst="ellipse">
                    <a:avLst/>
                  </a:prstGeom>
                  <a:pattFill prst="trellis">
                    <a:fgClr>
                      <a:schemeClr val="tx1"/>
                    </a:fgClr>
                    <a:bgClr>
                      <a:schemeClr val="bg1"/>
                    </a:bgClr>
                  </a:pattFill>
                  <a:ln w="127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pl-PL"/>
                  </a:p>
                </p:txBody>
              </p:sp>
              <p:sp>
                <p:nvSpPr>
                  <p:cNvPr id="469" name="Elipsa 468"/>
                  <p:cNvSpPr/>
                  <p:nvPr/>
                </p:nvSpPr>
                <p:spPr>
                  <a:xfrm>
                    <a:off x="1417080" y="821739"/>
                    <a:ext cx="35560" cy="35560"/>
                  </a:xfrm>
                  <a:prstGeom prst="ellipse">
                    <a:avLst/>
                  </a:prstGeom>
                  <a:pattFill prst="trellis">
                    <a:fgClr>
                      <a:schemeClr val="tx1"/>
                    </a:fgClr>
                    <a:bgClr>
                      <a:schemeClr val="bg1"/>
                    </a:bgClr>
                  </a:pattFill>
                  <a:ln w="127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pl-PL"/>
                  </a:p>
                </p:txBody>
              </p:sp>
            </p:grpSp>
            <p:grpSp>
              <p:nvGrpSpPr>
                <p:cNvPr id="463" name="Izolator"/>
                <p:cNvGrpSpPr/>
                <p:nvPr/>
              </p:nvGrpSpPr>
              <p:grpSpPr>
                <a:xfrm>
                  <a:off x="1455662" y="726430"/>
                  <a:ext cx="21589" cy="110345"/>
                  <a:chOff x="1455662" y="726430"/>
                  <a:chExt cx="21589" cy="110345"/>
                </a:xfrm>
              </p:grpSpPr>
              <p:cxnSp>
                <p:nvCxnSpPr>
                  <p:cNvPr id="464" name="Łącznik prostoliniowy 463"/>
                  <p:cNvCxnSpPr/>
                  <p:nvPr/>
                </p:nvCxnSpPr>
                <p:spPr>
                  <a:xfrm flipH="1">
                    <a:off x="1466610" y="807969"/>
                    <a:ext cx="0" cy="28806"/>
                  </a:xfrm>
                  <a:prstGeom prst="line">
                    <a:avLst/>
                  </a:prstGeom>
                  <a:ln w="63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65" name="Prostokąt 464"/>
                  <p:cNvSpPr/>
                  <p:nvPr/>
                </p:nvSpPr>
                <p:spPr>
                  <a:xfrm>
                    <a:off x="1455662" y="756535"/>
                    <a:ext cx="21589" cy="53975"/>
                  </a:xfrm>
                  <a:prstGeom prst="rect">
                    <a:avLst/>
                  </a:prstGeom>
                  <a:pattFill prst="narHorz">
                    <a:fgClr>
                      <a:schemeClr val="tx1"/>
                    </a:fgClr>
                    <a:bgClr>
                      <a:schemeClr val="bg1"/>
                    </a:bgClr>
                  </a:patt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pl-PL"/>
                  </a:p>
                </p:txBody>
              </p:sp>
              <p:cxnSp>
                <p:nvCxnSpPr>
                  <p:cNvPr id="466" name="Łącznik prostoliniowy 465"/>
                  <p:cNvCxnSpPr/>
                  <p:nvPr/>
                </p:nvCxnSpPr>
                <p:spPr>
                  <a:xfrm flipH="1">
                    <a:off x="1464705" y="726430"/>
                    <a:ext cx="0" cy="28806"/>
                  </a:xfrm>
                  <a:prstGeom prst="line">
                    <a:avLst/>
                  </a:prstGeom>
                  <a:ln w="63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383" name="Przew_C"/>
              <p:cNvGrpSpPr/>
              <p:nvPr/>
            </p:nvGrpSpPr>
            <p:grpSpPr>
              <a:xfrm>
                <a:off x="2545706" y="732778"/>
                <a:ext cx="241201" cy="327109"/>
                <a:chOff x="2545680" y="732780"/>
                <a:chExt cx="96520" cy="130869"/>
              </a:xfrm>
            </p:grpSpPr>
            <p:grpSp>
              <p:nvGrpSpPr>
                <p:cNvPr id="412" name="WiązkaPrzew"/>
                <p:cNvGrpSpPr/>
                <p:nvPr/>
              </p:nvGrpSpPr>
              <p:grpSpPr>
                <a:xfrm>
                  <a:off x="2545680" y="826183"/>
                  <a:ext cx="96520" cy="37466"/>
                  <a:chOff x="2545680" y="826183"/>
                  <a:chExt cx="96520" cy="37466"/>
                </a:xfrm>
              </p:grpSpPr>
              <p:cxnSp>
                <p:nvCxnSpPr>
                  <p:cNvPr id="459" name="Łącznik prostoliniowy 458"/>
                  <p:cNvCxnSpPr/>
                  <p:nvPr/>
                </p:nvCxnSpPr>
                <p:spPr>
                  <a:xfrm flipH="1">
                    <a:off x="2572350" y="847139"/>
                    <a:ext cx="37465" cy="0"/>
                  </a:xfrm>
                  <a:prstGeom prst="line">
                    <a:avLst/>
                  </a:prstGeom>
                  <a:ln w="63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60" name="Elipsa 459"/>
                  <p:cNvSpPr/>
                  <p:nvPr/>
                </p:nvSpPr>
                <p:spPr>
                  <a:xfrm>
                    <a:off x="2606640" y="826183"/>
                    <a:ext cx="35560" cy="35560"/>
                  </a:xfrm>
                  <a:prstGeom prst="ellipse">
                    <a:avLst/>
                  </a:prstGeom>
                  <a:pattFill prst="trellis">
                    <a:fgClr>
                      <a:schemeClr val="tx1"/>
                    </a:fgClr>
                    <a:bgClr>
                      <a:schemeClr val="bg1"/>
                    </a:bgClr>
                  </a:pattFill>
                  <a:ln w="127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pl-PL"/>
                  </a:p>
                </p:txBody>
              </p:sp>
              <p:sp>
                <p:nvSpPr>
                  <p:cNvPr id="461" name="Elipsa 460"/>
                  <p:cNvSpPr/>
                  <p:nvPr/>
                </p:nvSpPr>
                <p:spPr>
                  <a:xfrm>
                    <a:off x="2545680" y="828089"/>
                    <a:ext cx="35560" cy="35560"/>
                  </a:xfrm>
                  <a:prstGeom prst="ellipse">
                    <a:avLst/>
                  </a:prstGeom>
                  <a:pattFill prst="trellis">
                    <a:fgClr>
                      <a:schemeClr val="tx1"/>
                    </a:fgClr>
                    <a:bgClr>
                      <a:schemeClr val="bg1"/>
                    </a:bgClr>
                  </a:pattFill>
                  <a:ln w="127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pl-PL"/>
                  </a:p>
                </p:txBody>
              </p:sp>
            </p:grpSp>
            <p:grpSp>
              <p:nvGrpSpPr>
                <p:cNvPr id="455" name="Izolator"/>
                <p:cNvGrpSpPr/>
                <p:nvPr/>
              </p:nvGrpSpPr>
              <p:grpSpPr>
                <a:xfrm>
                  <a:off x="2584262" y="732780"/>
                  <a:ext cx="21589" cy="110345"/>
                  <a:chOff x="2584262" y="732780"/>
                  <a:chExt cx="21589" cy="110345"/>
                </a:xfrm>
              </p:grpSpPr>
              <p:cxnSp>
                <p:nvCxnSpPr>
                  <p:cNvPr id="456" name="Łącznik prostoliniowy 455"/>
                  <p:cNvCxnSpPr/>
                  <p:nvPr/>
                </p:nvCxnSpPr>
                <p:spPr>
                  <a:xfrm flipH="1">
                    <a:off x="2595210" y="814319"/>
                    <a:ext cx="0" cy="28806"/>
                  </a:xfrm>
                  <a:prstGeom prst="line">
                    <a:avLst/>
                  </a:prstGeom>
                  <a:ln w="63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57" name="Prostokąt 456"/>
                  <p:cNvSpPr/>
                  <p:nvPr/>
                </p:nvSpPr>
                <p:spPr>
                  <a:xfrm>
                    <a:off x="2584262" y="762885"/>
                    <a:ext cx="21589" cy="53975"/>
                  </a:xfrm>
                  <a:prstGeom prst="rect">
                    <a:avLst/>
                  </a:prstGeom>
                  <a:pattFill prst="narHorz">
                    <a:fgClr>
                      <a:schemeClr val="tx1"/>
                    </a:fgClr>
                    <a:bgClr>
                      <a:schemeClr val="bg1"/>
                    </a:bgClr>
                  </a:patt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pl-PL"/>
                  </a:p>
                </p:txBody>
              </p:sp>
              <p:cxnSp>
                <p:nvCxnSpPr>
                  <p:cNvPr id="458" name="Łącznik prostoliniowy 457"/>
                  <p:cNvCxnSpPr/>
                  <p:nvPr/>
                </p:nvCxnSpPr>
                <p:spPr>
                  <a:xfrm flipH="1">
                    <a:off x="2593305" y="732780"/>
                    <a:ext cx="0" cy="28806"/>
                  </a:xfrm>
                  <a:prstGeom prst="line">
                    <a:avLst/>
                  </a:prstGeom>
                  <a:ln w="63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384" name="Przew_A"/>
              <p:cNvGrpSpPr/>
              <p:nvPr/>
            </p:nvGrpSpPr>
            <p:grpSpPr>
              <a:xfrm>
                <a:off x="254127" y="738645"/>
                <a:ext cx="241201" cy="327109"/>
                <a:chOff x="254124" y="738645"/>
                <a:chExt cx="96520" cy="130869"/>
              </a:xfrm>
            </p:grpSpPr>
            <p:grpSp>
              <p:nvGrpSpPr>
                <p:cNvPr id="404" name="WiązkaPrzew"/>
                <p:cNvGrpSpPr/>
                <p:nvPr/>
              </p:nvGrpSpPr>
              <p:grpSpPr>
                <a:xfrm>
                  <a:off x="254124" y="832048"/>
                  <a:ext cx="96520" cy="37466"/>
                  <a:chOff x="254124" y="832048"/>
                  <a:chExt cx="96520" cy="37466"/>
                </a:xfrm>
              </p:grpSpPr>
              <p:cxnSp>
                <p:nvCxnSpPr>
                  <p:cNvPr id="409" name="Łącznik prostoliniowy 408"/>
                  <p:cNvCxnSpPr/>
                  <p:nvPr/>
                </p:nvCxnSpPr>
                <p:spPr>
                  <a:xfrm flipH="1">
                    <a:off x="280794" y="853004"/>
                    <a:ext cx="37465" cy="0"/>
                  </a:xfrm>
                  <a:prstGeom prst="line">
                    <a:avLst/>
                  </a:prstGeom>
                  <a:ln w="63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10" name="Elipsa 409"/>
                  <p:cNvSpPr/>
                  <p:nvPr/>
                </p:nvSpPr>
                <p:spPr>
                  <a:xfrm>
                    <a:off x="315084" y="832048"/>
                    <a:ext cx="35560" cy="35560"/>
                  </a:xfrm>
                  <a:prstGeom prst="ellipse">
                    <a:avLst/>
                  </a:prstGeom>
                  <a:pattFill prst="trellis">
                    <a:fgClr>
                      <a:schemeClr val="tx1"/>
                    </a:fgClr>
                    <a:bgClr>
                      <a:schemeClr val="bg1"/>
                    </a:bgClr>
                  </a:pattFill>
                  <a:ln w="127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pl-PL"/>
                  </a:p>
                </p:txBody>
              </p:sp>
              <p:sp>
                <p:nvSpPr>
                  <p:cNvPr id="411" name="Elipsa 410"/>
                  <p:cNvSpPr/>
                  <p:nvPr/>
                </p:nvSpPr>
                <p:spPr>
                  <a:xfrm>
                    <a:off x="254124" y="833954"/>
                    <a:ext cx="35560" cy="35560"/>
                  </a:xfrm>
                  <a:prstGeom prst="ellipse">
                    <a:avLst/>
                  </a:prstGeom>
                  <a:pattFill prst="trellis">
                    <a:fgClr>
                      <a:schemeClr val="tx1"/>
                    </a:fgClr>
                    <a:bgClr>
                      <a:schemeClr val="bg1"/>
                    </a:bgClr>
                  </a:pattFill>
                  <a:ln w="127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pl-PL"/>
                  </a:p>
                </p:txBody>
              </p:sp>
            </p:grpSp>
            <p:grpSp>
              <p:nvGrpSpPr>
                <p:cNvPr id="405" name="Izolator"/>
                <p:cNvGrpSpPr/>
                <p:nvPr/>
              </p:nvGrpSpPr>
              <p:grpSpPr>
                <a:xfrm>
                  <a:off x="292706" y="738645"/>
                  <a:ext cx="21589" cy="110345"/>
                  <a:chOff x="292706" y="738645"/>
                  <a:chExt cx="21589" cy="110345"/>
                </a:xfrm>
              </p:grpSpPr>
              <p:cxnSp>
                <p:nvCxnSpPr>
                  <p:cNvPr id="406" name="Łącznik prostoliniowy 405"/>
                  <p:cNvCxnSpPr/>
                  <p:nvPr/>
                </p:nvCxnSpPr>
                <p:spPr>
                  <a:xfrm flipH="1">
                    <a:off x="303654" y="820184"/>
                    <a:ext cx="0" cy="28806"/>
                  </a:xfrm>
                  <a:prstGeom prst="line">
                    <a:avLst/>
                  </a:prstGeom>
                  <a:ln w="63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07" name="Prostokąt 406"/>
                  <p:cNvSpPr/>
                  <p:nvPr/>
                </p:nvSpPr>
                <p:spPr>
                  <a:xfrm>
                    <a:off x="292706" y="768750"/>
                    <a:ext cx="21589" cy="53975"/>
                  </a:xfrm>
                  <a:prstGeom prst="rect">
                    <a:avLst/>
                  </a:prstGeom>
                  <a:pattFill prst="narHorz">
                    <a:fgClr>
                      <a:schemeClr val="tx1"/>
                    </a:fgClr>
                    <a:bgClr>
                      <a:schemeClr val="bg1"/>
                    </a:bgClr>
                  </a:patt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pl-PL"/>
                  </a:p>
                </p:txBody>
              </p:sp>
              <p:cxnSp>
                <p:nvCxnSpPr>
                  <p:cNvPr id="408" name="Łącznik prostoliniowy 407"/>
                  <p:cNvCxnSpPr/>
                  <p:nvPr/>
                </p:nvCxnSpPr>
                <p:spPr>
                  <a:xfrm flipH="1">
                    <a:off x="301749" y="738645"/>
                    <a:ext cx="0" cy="28806"/>
                  </a:xfrm>
                  <a:prstGeom prst="line">
                    <a:avLst/>
                  </a:prstGeom>
                  <a:ln w="63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385" name="Wież_Lewa"/>
              <p:cNvGrpSpPr/>
              <p:nvPr/>
            </p:nvGrpSpPr>
            <p:grpSpPr>
              <a:xfrm>
                <a:off x="447725" y="252514"/>
                <a:ext cx="368057" cy="271741"/>
                <a:chOff x="447725" y="252514"/>
                <a:chExt cx="368057" cy="271741"/>
              </a:xfrm>
            </p:grpSpPr>
            <p:cxnSp>
              <p:nvCxnSpPr>
                <p:cNvPr id="401" name="Łącznik prostoliniowy 400"/>
                <p:cNvCxnSpPr/>
                <p:nvPr/>
              </p:nvCxnSpPr>
              <p:spPr bwMode="auto">
                <a:xfrm>
                  <a:off x="447725" y="252514"/>
                  <a:ext cx="368057" cy="264523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402" name="Łącznik prostoliniowy 401"/>
                <p:cNvCxnSpPr/>
                <p:nvPr/>
              </p:nvCxnSpPr>
              <p:spPr bwMode="auto">
                <a:xfrm>
                  <a:off x="453473" y="258245"/>
                  <a:ext cx="104819" cy="266010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403" name="Łącznik prostoliniowy 402"/>
                <p:cNvCxnSpPr/>
                <p:nvPr/>
              </p:nvCxnSpPr>
              <p:spPr bwMode="auto">
                <a:xfrm flipV="1">
                  <a:off x="555911" y="392041"/>
                  <a:ext cx="94515" cy="129833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386" name="Wież_Prawa"/>
              <p:cNvGrpSpPr/>
              <p:nvPr/>
            </p:nvGrpSpPr>
            <p:grpSpPr>
              <a:xfrm>
                <a:off x="2224466" y="268117"/>
                <a:ext cx="388625" cy="253757"/>
                <a:chOff x="2224466" y="268117"/>
                <a:chExt cx="388625" cy="253757"/>
              </a:xfrm>
            </p:grpSpPr>
            <p:cxnSp>
              <p:nvCxnSpPr>
                <p:cNvPr id="398" name="Łącznik prostoliniowy 397"/>
                <p:cNvCxnSpPr/>
                <p:nvPr/>
              </p:nvCxnSpPr>
              <p:spPr bwMode="auto">
                <a:xfrm flipH="1">
                  <a:off x="2224466" y="268117"/>
                  <a:ext cx="388625" cy="252319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99" name="Łącznik prostoliniowy 398"/>
                <p:cNvCxnSpPr/>
                <p:nvPr/>
              </p:nvCxnSpPr>
              <p:spPr bwMode="auto">
                <a:xfrm flipH="1">
                  <a:off x="2499011" y="268117"/>
                  <a:ext cx="114080" cy="251376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400" name="Łącznik prostoliniowy 399"/>
                <p:cNvCxnSpPr/>
                <p:nvPr/>
              </p:nvCxnSpPr>
              <p:spPr bwMode="auto">
                <a:xfrm flipH="1" flipV="1">
                  <a:off x="2413287" y="400430"/>
                  <a:ext cx="88105" cy="121444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387" name="Odgr_Lewy"/>
              <p:cNvGrpSpPr/>
              <p:nvPr/>
            </p:nvGrpSpPr>
            <p:grpSpPr>
              <a:xfrm>
                <a:off x="385407" y="252028"/>
                <a:ext cx="74407" cy="84347"/>
                <a:chOff x="385407" y="252028"/>
                <a:chExt cx="29776" cy="33743"/>
              </a:xfrm>
            </p:grpSpPr>
            <p:sp>
              <p:nvSpPr>
                <p:cNvPr id="396" name="Elipsa 395"/>
                <p:cNvSpPr/>
                <p:nvPr/>
              </p:nvSpPr>
              <p:spPr>
                <a:xfrm>
                  <a:off x="385407" y="256971"/>
                  <a:ext cx="28800" cy="28800"/>
                </a:xfrm>
                <a:prstGeom prst="ellipse">
                  <a:avLst/>
                </a:prstGeom>
                <a:pattFill prst="trellis">
                  <a:fgClr>
                    <a:schemeClr val="tx1"/>
                  </a:fgClr>
                  <a:bgClr>
                    <a:schemeClr val="bg1"/>
                  </a:bgClr>
                </a:pattFill>
                <a:ln w="127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pl-PL"/>
                </a:p>
              </p:txBody>
            </p:sp>
            <p:cxnSp>
              <p:nvCxnSpPr>
                <p:cNvPr id="397" name="Łącznik prostoliniowy 396"/>
                <p:cNvCxnSpPr/>
                <p:nvPr/>
              </p:nvCxnSpPr>
              <p:spPr>
                <a:xfrm flipV="1">
                  <a:off x="400334" y="252028"/>
                  <a:ext cx="14849" cy="17144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88" name="Odgr_Prawy"/>
              <p:cNvGrpSpPr/>
              <p:nvPr/>
            </p:nvGrpSpPr>
            <p:grpSpPr>
              <a:xfrm>
                <a:off x="2589754" y="259129"/>
                <a:ext cx="71971" cy="105461"/>
                <a:chOff x="2589754" y="259129"/>
                <a:chExt cx="71971" cy="105461"/>
              </a:xfrm>
            </p:grpSpPr>
            <p:sp>
              <p:nvSpPr>
                <p:cNvPr id="394" name="Elipsa 393"/>
                <p:cNvSpPr/>
                <p:nvPr/>
              </p:nvSpPr>
              <p:spPr>
                <a:xfrm>
                  <a:off x="2589754" y="292604"/>
                  <a:ext cx="71971" cy="71986"/>
                </a:xfrm>
                <a:prstGeom prst="ellipse">
                  <a:avLst/>
                </a:prstGeom>
                <a:pattFill prst="trellis">
                  <a:fgClr>
                    <a:schemeClr val="tx1"/>
                  </a:fgClr>
                  <a:bgClr>
                    <a:schemeClr val="bg1"/>
                  </a:bgClr>
                </a:pattFill>
                <a:ln w="127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pl-PL"/>
                </a:p>
              </p:txBody>
            </p:sp>
            <p:cxnSp>
              <p:nvCxnSpPr>
                <p:cNvPr id="395" name="Łącznik prostoliniowy 394"/>
                <p:cNvCxnSpPr>
                  <a:stCxn id="394" idx="0"/>
                </p:cNvCxnSpPr>
                <p:nvPr/>
              </p:nvCxnSpPr>
              <p:spPr>
                <a:xfrm flipH="1" flipV="1">
                  <a:off x="2602984" y="259129"/>
                  <a:ext cx="22756" cy="3347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89" name="Wym_Przewody"/>
              <p:cNvGrpSpPr/>
              <p:nvPr/>
            </p:nvGrpSpPr>
            <p:grpSpPr>
              <a:xfrm>
                <a:off x="434144" y="0"/>
                <a:ext cx="2196244" cy="303530"/>
                <a:chOff x="434144" y="0"/>
                <a:chExt cx="2196244" cy="303530"/>
              </a:xfrm>
            </p:grpSpPr>
            <p:cxnSp>
              <p:nvCxnSpPr>
                <p:cNvPr id="390" name="Łącznik prostoliniowy 389"/>
                <p:cNvCxnSpPr/>
                <p:nvPr/>
              </p:nvCxnSpPr>
              <p:spPr bwMode="auto">
                <a:xfrm flipV="1">
                  <a:off x="434144" y="0"/>
                  <a:ext cx="0" cy="252028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91" name="Łącznik prostoliniowy 390"/>
                <p:cNvCxnSpPr/>
                <p:nvPr/>
              </p:nvCxnSpPr>
              <p:spPr bwMode="auto">
                <a:xfrm flipV="1">
                  <a:off x="2630388" y="0"/>
                  <a:ext cx="0" cy="252028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92" name="Łącznik prostoliniowy 391"/>
                <p:cNvCxnSpPr/>
                <p:nvPr/>
              </p:nvCxnSpPr>
              <p:spPr bwMode="auto">
                <a:xfrm>
                  <a:off x="434144" y="144016"/>
                  <a:ext cx="2196244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sm" len="sm"/>
                  <a:tailEnd type="arrow" w="sm" len="sm"/>
                </a:ln>
                <a:effectLst/>
              </p:spPr>
            </p:cxnSp>
            <p:sp>
              <p:nvSpPr>
                <p:cNvPr id="393" name="pole tekstowe 418"/>
                <p:cNvSpPr txBox="1"/>
                <p:nvPr/>
              </p:nvSpPr>
              <p:spPr>
                <a:xfrm>
                  <a:off x="1370142" y="142875"/>
                  <a:ext cx="349885" cy="160655"/>
                </a:xfrm>
                <a:prstGeom prst="rect">
                  <a:avLst/>
                </a:prstGeom>
                <a:noFill/>
              </p:spPr>
              <p:txBody>
                <a:bodyPr vert="horz" wrap="none" lIns="0" tIns="0" rIns="0" bIns="0" rtlCol="0">
                  <a:spAutoFit/>
                </a:bodyPr>
                <a:lstStyle/>
                <a:p>
                  <a:pPr eaLnBrk="0" fontAlgn="base" hangingPunct="0">
                    <a:spcAft>
                      <a:spcPts val="0"/>
                    </a:spcAft>
                  </a:pPr>
                  <a:r>
                    <a:rPr lang="pl-PL" sz="1100" kern="1200">
                      <a:solidFill>
                        <a:srgbClr val="FF0000"/>
                      </a:solidFill>
                      <a:effectLst/>
                      <a:latin typeface="Times New Roman"/>
                      <a:ea typeface="Times New Roman"/>
                      <a:cs typeface="Times New Roman"/>
                    </a:rPr>
                    <a:t>16400</a:t>
                  </a:r>
                  <a:endParaRPr lang="pl-PL" sz="1200">
                    <a:effectLst/>
                    <a:latin typeface="Times New Roman"/>
                    <a:ea typeface="Times New Roman"/>
                  </a:endParaRPr>
                </a:p>
              </p:txBody>
            </p:sp>
          </p:grpSp>
        </p:grpSp>
        <p:cxnSp>
          <p:nvCxnSpPr>
            <p:cNvPr id="360" name="Łącznik prostoliniowy 359"/>
            <p:cNvCxnSpPr/>
            <p:nvPr/>
          </p:nvCxnSpPr>
          <p:spPr bwMode="auto">
            <a:xfrm>
              <a:off x="368489" y="1166884"/>
              <a:ext cx="11520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arrow" w="sm" len="sm"/>
              <a:tailEnd type="arrow" w="sm" len="sm"/>
            </a:ln>
            <a:effectLst/>
          </p:spPr>
        </p:cxnSp>
        <p:sp>
          <p:nvSpPr>
            <p:cNvPr id="361" name="pole tekstowe 320"/>
            <p:cNvSpPr txBox="1"/>
            <p:nvPr/>
          </p:nvSpPr>
          <p:spPr>
            <a:xfrm>
              <a:off x="238836" y="218355"/>
              <a:ext cx="130175" cy="116840"/>
            </a:xfrm>
            <a:prstGeom prst="rect">
              <a:avLst/>
            </a:prstGeom>
            <a:noFill/>
          </p:spPr>
          <p:txBody>
            <a:bodyPr vert="horz" wrap="none" lIns="0" tIns="0" rIns="0" bIns="0" rtlCol="0">
              <a:spAutoFit/>
            </a:bodyPr>
            <a:lstStyle/>
            <a:p>
              <a:pPr eaLnBrk="0" fontAlgn="base" hangingPunct="0">
                <a:spcAft>
                  <a:spcPts val="0"/>
                </a:spcAft>
              </a:pPr>
              <a:r>
                <a:rPr lang="pl-PL" sz="800" b="1" kern="1200">
                  <a:solidFill>
                    <a:srgbClr val="FF0000"/>
                  </a:solidFill>
                  <a:effectLst/>
                  <a:latin typeface="Times New Roman"/>
                  <a:ea typeface="Times New Roman"/>
                  <a:cs typeface="Times New Roman"/>
                </a:rPr>
                <a:t>O1</a:t>
              </a:r>
              <a:endParaRPr lang="pl-PL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362" name="pole tekstowe 320"/>
            <p:cNvSpPr txBox="1"/>
            <p:nvPr/>
          </p:nvSpPr>
          <p:spPr>
            <a:xfrm>
              <a:off x="2674961" y="122825"/>
              <a:ext cx="130175" cy="116840"/>
            </a:xfrm>
            <a:prstGeom prst="rect">
              <a:avLst/>
            </a:prstGeom>
            <a:noFill/>
          </p:spPr>
          <p:txBody>
            <a:bodyPr vert="horz" wrap="none" lIns="0" tIns="0" rIns="0" bIns="0" rtlCol="0">
              <a:spAutoFit/>
            </a:bodyPr>
            <a:lstStyle/>
            <a:p>
              <a:pPr eaLnBrk="0" fontAlgn="base" hangingPunct="0">
                <a:spcAft>
                  <a:spcPts val="0"/>
                </a:spcAft>
              </a:pPr>
              <a:r>
                <a:rPr lang="pl-PL" sz="800" b="1" kern="1200">
                  <a:solidFill>
                    <a:srgbClr val="FF0000"/>
                  </a:solidFill>
                  <a:effectLst/>
                  <a:latin typeface="Times New Roman"/>
                  <a:ea typeface="Times New Roman"/>
                  <a:cs typeface="Times New Roman"/>
                </a:rPr>
                <a:t>O2</a:t>
              </a:r>
              <a:endParaRPr lang="pl-PL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363" name="pole tekstowe 320"/>
            <p:cNvSpPr txBox="1"/>
            <p:nvPr/>
          </p:nvSpPr>
          <p:spPr>
            <a:xfrm>
              <a:off x="423080" y="825690"/>
              <a:ext cx="150126" cy="109182"/>
            </a:xfrm>
            <a:prstGeom prst="rect">
              <a:avLst/>
            </a:prstGeom>
            <a:noFill/>
          </p:spPr>
          <p:txBody>
            <a:bodyPr vert="horz" wrap="square" lIns="0" tIns="0" rIns="0" bIns="0" rtlCol="0">
              <a:noAutofit/>
            </a:bodyPr>
            <a:lstStyle/>
            <a:p>
              <a:pPr eaLnBrk="0" fontAlgn="base" hangingPunct="0">
                <a:spcAft>
                  <a:spcPts val="0"/>
                </a:spcAft>
              </a:pPr>
              <a:r>
                <a:rPr lang="pl-PL" sz="800" b="1" kern="1200">
                  <a:solidFill>
                    <a:srgbClr val="FF0000"/>
                  </a:solidFill>
                  <a:effectLst/>
                  <a:latin typeface="Times New Roman"/>
                  <a:ea typeface="Times New Roman"/>
                  <a:cs typeface="Times New Roman"/>
                </a:rPr>
                <a:t>A</a:t>
              </a:r>
              <a:endParaRPr lang="pl-PL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364" name="pole tekstowe 320"/>
            <p:cNvSpPr txBox="1"/>
            <p:nvPr/>
          </p:nvSpPr>
          <p:spPr>
            <a:xfrm>
              <a:off x="1596788" y="825690"/>
              <a:ext cx="149860" cy="108585"/>
            </a:xfrm>
            <a:prstGeom prst="rect">
              <a:avLst/>
            </a:prstGeom>
            <a:noFill/>
          </p:spPr>
          <p:txBody>
            <a:bodyPr vert="horz" wrap="square" lIns="0" tIns="0" rIns="0" bIns="0" rtlCol="0">
              <a:noAutofit/>
            </a:bodyPr>
            <a:lstStyle/>
            <a:p>
              <a:pPr eaLnBrk="0" fontAlgn="base" hangingPunct="0">
                <a:spcAft>
                  <a:spcPts val="0"/>
                </a:spcAft>
              </a:pPr>
              <a:r>
                <a:rPr lang="pl-PL" sz="800" b="1" kern="1200">
                  <a:solidFill>
                    <a:srgbClr val="FF0000"/>
                  </a:solidFill>
                  <a:effectLst/>
                  <a:latin typeface="Times New Roman"/>
                  <a:ea typeface="Times New Roman"/>
                  <a:cs typeface="Times New Roman"/>
                </a:rPr>
                <a:t>B</a:t>
              </a:r>
              <a:endParaRPr lang="pl-PL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365" name="pole tekstowe 320"/>
            <p:cNvSpPr txBox="1"/>
            <p:nvPr/>
          </p:nvSpPr>
          <p:spPr>
            <a:xfrm>
              <a:off x="2538483" y="832513"/>
              <a:ext cx="149860" cy="108585"/>
            </a:xfrm>
            <a:prstGeom prst="rect">
              <a:avLst/>
            </a:prstGeom>
            <a:noFill/>
          </p:spPr>
          <p:txBody>
            <a:bodyPr vert="horz" wrap="square" lIns="0" tIns="0" rIns="0" bIns="0" rtlCol="0">
              <a:noAutofit/>
            </a:bodyPr>
            <a:lstStyle/>
            <a:p>
              <a:pPr eaLnBrk="0" fontAlgn="base" hangingPunct="0">
                <a:spcAft>
                  <a:spcPts val="0"/>
                </a:spcAft>
              </a:pPr>
              <a:r>
                <a:rPr lang="pl-PL" sz="800" b="1" kern="1200">
                  <a:solidFill>
                    <a:srgbClr val="FF0000"/>
                  </a:solidFill>
                  <a:effectLst/>
                  <a:latin typeface="Times New Roman"/>
                  <a:ea typeface="Times New Roman"/>
                  <a:cs typeface="Times New Roman"/>
                </a:rPr>
                <a:t>C</a:t>
              </a:r>
              <a:endParaRPr lang="pl-PL" sz="1200">
                <a:effectLst/>
                <a:latin typeface="Times New Roman"/>
                <a:ea typeface="Times New Roman"/>
              </a:endParaRPr>
            </a:p>
          </p:txBody>
        </p:sp>
        <p:cxnSp>
          <p:nvCxnSpPr>
            <p:cNvPr id="366" name="Łącznik prostoliniowy 365"/>
            <p:cNvCxnSpPr/>
            <p:nvPr/>
          </p:nvCxnSpPr>
          <p:spPr bwMode="auto">
            <a:xfrm>
              <a:off x="1480782" y="1166884"/>
              <a:ext cx="118745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arrow" w="sm" len="sm"/>
              <a:tailEnd type="arrow" w="sm" len="sm"/>
            </a:ln>
            <a:effectLst/>
          </p:spPr>
        </p:cxnSp>
        <p:sp>
          <p:nvSpPr>
            <p:cNvPr id="367" name="pole tekstowe 628"/>
            <p:cNvSpPr txBox="1"/>
            <p:nvPr/>
          </p:nvSpPr>
          <p:spPr>
            <a:xfrm>
              <a:off x="2176818" y="1166884"/>
              <a:ext cx="352661" cy="169284"/>
            </a:xfrm>
            <a:prstGeom prst="rect">
              <a:avLst/>
            </a:prstGeom>
            <a:noFill/>
          </p:spPr>
          <p:txBody>
            <a:bodyPr vert="horz" wrap="none" lIns="0" tIns="0" rIns="0" bIns="0" rtlCol="0">
              <a:spAutoFit/>
            </a:bodyPr>
            <a:lstStyle/>
            <a:p>
              <a:pPr eaLnBrk="0" fontAlgn="base" hangingPunct="0">
                <a:spcAft>
                  <a:spcPts val="0"/>
                </a:spcAft>
              </a:pPr>
              <a:r>
                <a:rPr lang="pl-PL" sz="1100" kern="1200" smtClean="0">
                  <a:solidFill>
                    <a:srgbClr val="FF0000"/>
                  </a:solidFill>
                  <a:effectLst/>
                  <a:latin typeface="Times New Roman"/>
                  <a:ea typeface="Times New Roman"/>
                  <a:cs typeface="Times New Roman"/>
                </a:rPr>
                <a:t>10500</a:t>
              </a:r>
              <a:endParaRPr lang="pl-PL" sz="1200">
                <a:effectLst/>
                <a:latin typeface="Times New Roman"/>
                <a:ea typeface="Times New Roman"/>
              </a:endParaRPr>
            </a:p>
          </p:txBody>
        </p:sp>
      </p:grpSp>
      <p:sp>
        <p:nvSpPr>
          <p:cNvPr id="2" name="Tytuł"/>
          <p:cNvSpPr txBox="1">
            <a:spLocks noChangeArrowheads="1"/>
          </p:cNvSpPr>
          <p:nvPr/>
        </p:nvSpPr>
        <p:spPr bwMode="auto">
          <a:xfrm>
            <a:off x="3214257" y="188640"/>
            <a:ext cx="2715487" cy="215444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defTabSz="912813" eaLnBrk="0" hangingPunct="0">
              <a:defRPr/>
            </a:pPr>
            <a:r>
              <a:rPr kumimoji="1" lang="pl-PL" sz="1400" b="1" i="1" kern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Słup przelotowy Y52 linii 400 kV</a:t>
            </a:r>
            <a:endParaRPr kumimoji="1" lang="pl-PL" sz="1400" b="1" i="1" kern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1695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1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" grpId="0"/>
      <p:bldP spid="183" grpId="0"/>
      <p:bldP spid="221" grpId="0"/>
      <p:bldP spid="198" grpId="0"/>
      <p:bldP spid="197" grpId="0"/>
      <p:bldP spid="196" grpId="0"/>
      <p:bldP spid="18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n'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434600"/>
              </p:ext>
            </p:extLst>
          </p:nvPr>
        </p:nvGraphicFramePr>
        <p:xfrm>
          <a:off x="1227012" y="4797152"/>
          <a:ext cx="5894388" cy="47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10" name="Równanie" r:id="rId3" imgW="5359320" imgH="431640" progId="Equation.3">
                  <p:embed/>
                </p:oleObj>
              </mc:Choice>
              <mc:Fallback>
                <p:oleObj name="Równanie" r:id="rId3" imgW="5359320" imgH="43164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7012" y="4797152"/>
                        <a:ext cx="5894388" cy="4746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'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2055118"/>
              </p:ext>
            </p:extLst>
          </p:nvPr>
        </p:nvGraphicFramePr>
        <p:xfrm>
          <a:off x="1227012" y="3969060"/>
          <a:ext cx="5711825" cy="474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11" name="Równanie" r:id="rId5" imgW="5194080" imgH="431640" progId="Equation.3">
                  <p:embed/>
                </p:oleObj>
              </mc:Choice>
              <mc:Fallback>
                <p:oleObj name="Równanie" r:id="rId5" imgW="5194080" imgH="43164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7012" y="3969060"/>
                        <a:ext cx="5711825" cy="4746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N'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2725244"/>
              </p:ext>
            </p:extLst>
          </p:nvPr>
        </p:nvGraphicFramePr>
        <p:xfrm>
          <a:off x="1227012" y="3197225"/>
          <a:ext cx="7737476" cy="515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12" name="Równanie" r:id="rId7" imgW="7035480" imgH="469800" progId="Equation.3">
                  <p:embed/>
                </p:oleObj>
              </mc:Choice>
              <mc:Fallback>
                <p:oleObj name="Równanie" r:id="rId7" imgW="7035480" imgH="4698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7012" y="3197225"/>
                        <a:ext cx="7737476" cy="5159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" name="Txt_Imp_Odgr"/>
          <p:cNvSpPr txBox="1"/>
          <p:nvPr/>
        </p:nvSpPr>
        <p:spPr>
          <a:xfrm>
            <a:off x="1151620" y="2745504"/>
            <a:ext cx="2827697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pl-PL" sz="1400" b="1" i="1" smtClean="0">
                <a:solidFill>
                  <a:srgbClr val="006600"/>
                </a:solidFill>
              </a:rPr>
              <a:t>Impedancje przewodów odgromowych</a:t>
            </a:r>
            <a:endParaRPr lang="pl-PL" sz="1400" b="1" i="1" dirty="0">
              <a:solidFill>
                <a:srgbClr val="006600"/>
              </a:solidFill>
            </a:endParaRPr>
          </a:p>
        </p:txBody>
      </p:sp>
      <p:graphicFrame>
        <p:nvGraphicFramePr>
          <p:cNvPr id="6" name="M'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1258728"/>
              </p:ext>
            </p:extLst>
          </p:nvPr>
        </p:nvGraphicFramePr>
        <p:xfrm>
          <a:off x="1227012" y="1952836"/>
          <a:ext cx="6161088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13" name="Równanie" r:id="rId9" imgW="5600520" imgH="431640" progId="Equation.3">
                  <p:embed/>
                </p:oleObj>
              </mc:Choice>
              <mc:Fallback>
                <p:oleObj name="Równanie" r:id="rId9" imgW="5600520" imgH="43164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7012" y="1952836"/>
                        <a:ext cx="6161088" cy="476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Z'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4400766"/>
              </p:ext>
            </p:extLst>
          </p:nvPr>
        </p:nvGraphicFramePr>
        <p:xfrm>
          <a:off x="1227012" y="1068388"/>
          <a:ext cx="7720650" cy="4932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14" name="Równanie" r:id="rId11" imgW="7353000" imgH="469800" progId="Equation.3">
                  <p:embed/>
                </p:oleObj>
              </mc:Choice>
              <mc:Fallback>
                <p:oleObj name="Równanie" r:id="rId11" imgW="7353000" imgH="4698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7012" y="1068388"/>
                        <a:ext cx="7720650" cy="4932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Txt_Imp_faz"/>
          <p:cNvSpPr txBox="1"/>
          <p:nvPr/>
        </p:nvSpPr>
        <p:spPr>
          <a:xfrm>
            <a:off x="1151620" y="693276"/>
            <a:ext cx="2468625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pl-PL" sz="1400" b="1" i="1" smtClean="0">
                <a:solidFill>
                  <a:srgbClr val="006600"/>
                </a:solidFill>
              </a:rPr>
              <a:t>Impedancje przewodów fazowych</a:t>
            </a:r>
            <a:endParaRPr lang="pl-PL" sz="1400" b="1" i="1" dirty="0">
              <a:solidFill>
                <a:srgbClr val="006600"/>
              </a:solidFill>
            </a:endParaRPr>
          </a:p>
        </p:txBody>
      </p:sp>
      <p:sp>
        <p:nvSpPr>
          <p:cNvPr id="38" name="Tytuł"/>
          <p:cNvSpPr txBox="1">
            <a:spLocks noChangeArrowheads="1"/>
          </p:cNvSpPr>
          <p:nvPr/>
        </p:nvSpPr>
        <p:spPr bwMode="auto">
          <a:xfrm>
            <a:off x="3024301" y="188640"/>
            <a:ext cx="3095399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defTabSz="912813" eaLnBrk="0" hangingPunct="0">
              <a:defRPr/>
            </a:pPr>
            <a:r>
              <a:rPr kumimoji="1" lang="pl-PL" sz="1400" b="1" i="1" kern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Parametry impedancyjne linii 400 kV</a:t>
            </a:r>
            <a:endParaRPr kumimoji="1" lang="pl-PL" sz="1400" b="1" i="1" kern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3163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3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Wynik_2"/>
          <p:cNvSpPr/>
          <p:nvPr/>
        </p:nvSpPr>
        <p:spPr>
          <a:xfrm>
            <a:off x="5580112" y="4456276"/>
            <a:ext cx="3017108" cy="59247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pl-PL" sz="1200" i="1" smtClean="0">
                <a:solidFill>
                  <a:srgbClr val="FF0000"/>
                </a:solidFill>
              </a:rPr>
              <a:t>1 </a:t>
            </a:r>
            <a:r>
              <a:rPr lang="pl-PL" sz="1200" i="1">
                <a:solidFill>
                  <a:srgbClr val="FF0000"/>
                </a:solidFill>
              </a:rPr>
              <a:t>torowa </a:t>
            </a:r>
            <a:r>
              <a:rPr lang="pl-PL" sz="1200" i="1" smtClean="0">
                <a:solidFill>
                  <a:srgbClr val="FF0000"/>
                </a:solidFill>
              </a:rPr>
              <a:t>400 </a:t>
            </a:r>
            <a:r>
              <a:rPr lang="pl-PL" sz="1200" i="1">
                <a:solidFill>
                  <a:srgbClr val="FF0000"/>
                </a:solidFill>
              </a:rPr>
              <a:t>kV </a:t>
            </a:r>
            <a:r>
              <a:rPr lang="pl-PL" sz="1200" i="1" smtClean="0">
                <a:solidFill>
                  <a:srgbClr val="FF0000"/>
                </a:solidFill>
              </a:rPr>
              <a:t> bez przewodów odgromowych</a:t>
            </a:r>
            <a:endParaRPr lang="pl-PL" sz="1200" i="1">
              <a:solidFill>
                <a:srgbClr val="FF0000"/>
              </a:solidFill>
            </a:endParaRPr>
          </a:p>
          <a:p>
            <a:pPr>
              <a:spcBef>
                <a:spcPts val="300"/>
              </a:spcBef>
            </a:pPr>
            <a:r>
              <a:rPr lang="pl-PL" sz="1200" i="1" u="sng">
                <a:solidFill>
                  <a:srgbClr val="FF0000"/>
                </a:solidFill>
              </a:rPr>
              <a:t>Z</a:t>
            </a:r>
            <a:r>
              <a:rPr lang="pl-PL" sz="1200" i="1" baseline="30000">
                <a:solidFill>
                  <a:srgbClr val="FF0000"/>
                </a:solidFill>
              </a:rPr>
              <a:t>(1,2)</a:t>
            </a:r>
            <a:r>
              <a:rPr lang="pl-PL" sz="1200" i="1">
                <a:solidFill>
                  <a:srgbClr val="FF0000"/>
                </a:solidFill>
              </a:rPr>
              <a:t> </a:t>
            </a:r>
            <a:r>
              <a:rPr lang="pl-PL" sz="1200" i="1" smtClean="0">
                <a:solidFill>
                  <a:srgbClr val="FF0000"/>
                </a:solidFill>
              </a:rPr>
              <a:t>=(</a:t>
            </a:r>
            <a:r>
              <a:rPr lang="pl-PL" sz="1200" b="1" i="1" smtClean="0">
                <a:solidFill>
                  <a:srgbClr val="FF0000"/>
                </a:solidFill>
              </a:rPr>
              <a:t>0,027 </a:t>
            </a:r>
            <a:r>
              <a:rPr lang="pl-PL" sz="1200" b="1" i="1">
                <a:solidFill>
                  <a:srgbClr val="FF0000"/>
                </a:solidFill>
              </a:rPr>
              <a:t>+ </a:t>
            </a:r>
            <a:r>
              <a:rPr lang="pl-PL" sz="1200" b="1" i="1" smtClean="0">
                <a:solidFill>
                  <a:srgbClr val="FF0000"/>
                </a:solidFill>
              </a:rPr>
              <a:t>j0,329</a:t>
            </a:r>
            <a:r>
              <a:rPr lang="pl-PL" sz="1200" i="1" smtClean="0">
                <a:solidFill>
                  <a:srgbClr val="FF0000"/>
                </a:solidFill>
              </a:rPr>
              <a:t>) </a:t>
            </a:r>
            <a:r>
              <a:rPr lang="pl-PL" sz="1200" i="1">
                <a:solidFill>
                  <a:srgbClr val="FF0000"/>
                </a:solidFill>
              </a:rPr>
              <a:t>Ω/km</a:t>
            </a:r>
          </a:p>
          <a:p>
            <a:r>
              <a:rPr lang="pl-PL" sz="1200" i="1" u="sng">
                <a:solidFill>
                  <a:srgbClr val="FF0000"/>
                </a:solidFill>
              </a:rPr>
              <a:t>Z</a:t>
            </a:r>
            <a:r>
              <a:rPr lang="pl-PL" sz="1200" i="1" baseline="30000">
                <a:solidFill>
                  <a:srgbClr val="FF0000"/>
                </a:solidFill>
              </a:rPr>
              <a:t>(0</a:t>
            </a:r>
            <a:r>
              <a:rPr lang="pl-PL" sz="1200" i="1" baseline="30000" smtClean="0">
                <a:solidFill>
                  <a:srgbClr val="FF0000"/>
                </a:solidFill>
              </a:rPr>
              <a:t>)   </a:t>
            </a:r>
            <a:r>
              <a:rPr lang="pl-PL" sz="1200" i="1" smtClean="0">
                <a:solidFill>
                  <a:srgbClr val="FF0000"/>
                </a:solidFill>
              </a:rPr>
              <a:t> =(</a:t>
            </a:r>
            <a:r>
              <a:rPr lang="pl-PL" sz="1200" b="1" i="1" smtClean="0">
                <a:solidFill>
                  <a:srgbClr val="FF0000"/>
                </a:solidFill>
              </a:rPr>
              <a:t>0,172 </a:t>
            </a:r>
            <a:r>
              <a:rPr lang="pl-PL" sz="1200" b="1" i="1">
                <a:solidFill>
                  <a:srgbClr val="FF0000"/>
                </a:solidFill>
              </a:rPr>
              <a:t>+ </a:t>
            </a:r>
            <a:r>
              <a:rPr lang="pl-PL" sz="1200" b="1" i="1" smtClean="0">
                <a:solidFill>
                  <a:srgbClr val="FF0000"/>
                </a:solidFill>
              </a:rPr>
              <a:t>j1,131</a:t>
            </a:r>
            <a:r>
              <a:rPr lang="pl-PL" sz="1200" i="1" smtClean="0">
                <a:solidFill>
                  <a:srgbClr val="FF0000"/>
                </a:solidFill>
              </a:rPr>
              <a:t>) </a:t>
            </a:r>
            <a:r>
              <a:rPr lang="pl-PL" sz="1200" i="1">
                <a:solidFill>
                  <a:srgbClr val="FF0000"/>
                </a:solidFill>
              </a:rPr>
              <a:t>Ω/km</a:t>
            </a:r>
          </a:p>
        </p:txBody>
      </p:sp>
      <p:sp>
        <p:nvSpPr>
          <p:cNvPr id="6" name="Wynik_1"/>
          <p:cNvSpPr/>
          <p:nvPr/>
        </p:nvSpPr>
        <p:spPr>
          <a:xfrm>
            <a:off x="1580477" y="4437112"/>
            <a:ext cx="2815130" cy="59247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pl-PL" sz="1200" i="1" smtClean="0">
                <a:solidFill>
                  <a:srgbClr val="FF0000"/>
                </a:solidFill>
              </a:rPr>
              <a:t>1 </a:t>
            </a:r>
            <a:r>
              <a:rPr lang="pl-PL" sz="1200" i="1">
                <a:solidFill>
                  <a:srgbClr val="FF0000"/>
                </a:solidFill>
              </a:rPr>
              <a:t>torowa </a:t>
            </a:r>
            <a:r>
              <a:rPr lang="pl-PL" sz="1200" i="1" smtClean="0">
                <a:solidFill>
                  <a:srgbClr val="FF0000"/>
                </a:solidFill>
              </a:rPr>
              <a:t>400 </a:t>
            </a:r>
            <a:r>
              <a:rPr lang="pl-PL" sz="1200" i="1">
                <a:solidFill>
                  <a:srgbClr val="FF0000"/>
                </a:solidFill>
              </a:rPr>
              <a:t>kV z </a:t>
            </a:r>
            <a:r>
              <a:rPr lang="pl-PL" sz="1200" i="1" smtClean="0">
                <a:solidFill>
                  <a:srgbClr val="FF0000"/>
                </a:solidFill>
              </a:rPr>
              <a:t>przewodami odgromowymi</a:t>
            </a:r>
            <a:endParaRPr lang="pl-PL" sz="1200" i="1">
              <a:solidFill>
                <a:srgbClr val="FF0000"/>
              </a:solidFill>
            </a:endParaRPr>
          </a:p>
          <a:p>
            <a:pPr>
              <a:spcBef>
                <a:spcPts val="300"/>
              </a:spcBef>
            </a:pPr>
            <a:r>
              <a:rPr lang="pl-PL" sz="1200" i="1" u="sng" smtClean="0">
                <a:solidFill>
                  <a:srgbClr val="FF0000"/>
                </a:solidFill>
              </a:rPr>
              <a:t>Z</a:t>
            </a:r>
            <a:r>
              <a:rPr lang="pl-PL" sz="1200" i="1" baseline="30000" smtClean="0">
                <a:solidFill>
                  <a:srgbClr val="FF0000"/>
                </a:solidFill>
              </a:rPr>
              <a:t>(1,2</a:t>
            </a:r>
            <a:r>
              <a:rPr lang="pl-PL" sz="1200" i="1" baseline="30000">
                <a:solidFill>
                  <a:srgbClr val="FF0000"/>
                </a:solidFill>
              </a:rPr>
              <a:t>)</a:t>
            </a:r>
            <a:r>
              <a:rPr lang="pl-PL" sz="1200" i="1">
                <a:solidFill>
                  <a:srgbClr val="FF0000"/>
                </a:solidFill>
              </a:rPr>
              <a:t> </a:t>
            </a:r>
            <a:r>
              <a:rPr lang="pl-PL" sz="1200" i="1" smtClean="0">
                <a:solidFill>
                  <a:srgbClr val="FF0000"/>
                </a:solidFill>
              </a:rPr>
              <a:t>=(</a:t>
            </a:r>
            <a:r>
              <a:rPr lang="pl-PL" sz="1200" b="1" i="1" smtClean="0">
                <a:solidFill>
                  <a:srgbClr val="FF0000"/>
                </a:solidFill>
              </a:rPr>
              <a:t>0,027 </a:t>
            </a:r>
            <a:r>
              <a:rPr lang="pl-PL" sz="1200" b="1" i="1">
                <a:solidFill>
                  <a:srgbClr val="FF0000"/>
                </a:solidFill>
              </a:rPr>
              <a:t>+ </a:t>
            </a:r>
            <a:r>
              <a:rPr lang="pl-PL" sz="1200" b="1" i="1" smtClean="0">
                <a:solidFill>
                  <a:srgbClr val="FF0000"/>
                </a:solidFill>
              </a:rPr>
              <a:t>j0,329</a:t>
            </a:r>
            <a:r>
              <a:rPr lang="pl-PL" sz="1200" i="1" smtClean="0">
                <a:solidFill>
                  <a:srgbClr val="FF0000"/>
                </a:solidFill>
              </a:rPr>
              <a:t>) </a:t>
            </a:r>
            <a:r>
              <a:rPr lang="pl-PL" sz="1200" i="1">
                <a:solidFill>
                  <a:srgbClr val="FF0000"/>
                </a:solidFill>
              </a:rPr>
              <a:t>Ω/km</a:t>
            </a:r>
          </a:p>
          <a:p>
            <a:r>
              <a:rPr lang="pl-PL" sz="1200" i="1" u="sng">
                <a:solidFill>
                  <a:srgbClr val="FF0000"/>
                </a:solidFill>
              </a:rPr>
              <a:t>Z</a:t>
            </a:r>
            <a:r>
              <a:rPr lang="pl-PL" sz="1200" i="1" baseline="30000">
                <a:solidFill>
                  <a:srgbClr val="FF0000"/>
                </a:solidFill>
              </a:rPr>
              <a:t>(0</a:t>
            </a:r>
            <a:r>
              <a:rPr lang="pl-PL" sz="1200" i="1" baseline="30000" smtClean="0">
                <a:solidFill>
                  <a:srgbClr val="FF0000"/>
                </a:solidFill>
              </a:rPr>
              <a:t>)   </a:t>
            </a:r>
            <a:r>
              <a:rPr lang="pl-PL" sz="1200" i="1" smtClean="0">
                <a:solidFill>
                  <a:srgbClr val="FF0000"/>
                </a:solidFill>
              </a:rPr>
              <a:t> =(</a:t>
            </a:r>
            <a:r>
              <a:rPr lang="pl-PL" sz="1200" b="1" i="1" smtClean="0">
                <a:solidFill>
                  <a:srgbClr val="FF0000"/>
                </a:solidFill>
              </a:rPr>
              <a:t>0,164+ j0,677</a:t>
            </a:r>
            <a:r>
              <a:rPr lang="pl-PL" sz="1200" i="1" smtClean="0">
                <a:solidFill>
                  <a:srgbClr val="FF0000"/>
                </a:solidFill>
              </a:rPr>
              <a:t>) </a:t>
            </a:r>
            <a:r>
              <a:rPr lang="pl-PL" sz="1200" i="1">
                <a:solidFill>
                  <a:srgbClr val="FF0000"/>
                </a:solidFill>
              </a:rPr>
              <a:t>Ω/km</a:t>
            </a:r>
          </a:p>
        </p:txBody>
      </p:sp>
      <p:graphicFrame>
        <p:nvGraphicFramePr>
          <p:cNvPr id="16" name="Z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1742433"/>
              </p:ext>
            </p:extLst>
          </p:nvPr>
        </p:nvGraphicFramePr>
        <p:xfrm>
          <a:off x="1941513" y="3789363"/>
          <a:ext cx="6034087" cy="306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79" name="Równanie" r:id="rId3" imgW="5486400" imgH="279360" progId="Equation.3">
                  <p:embed/>
                </p:oleObj>
              </mc:Choice>
              <mc:Fallback>
                <p:oleObj name="Równanie" r:id="rId3" imgW="5486400" imgH="279360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41513" y="3789363"/>
                        <a:ext cx="6034087" cy="3063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Z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1970937"/>
              </p:ext>
            </p:extLst>
          </p:nvPr>
        </p:nvGraphicFramePr>
        <p:xfrm>
          <a:off x="2092325" y="3429000"/>
          <a:ext cx="6078538" cy="307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80" name="Równanie" r:id="rId5" imgW="5524200" imgH="279360" progId="Equation.3">
                  <p:embed/>
                </p:oleObj>
              </mc:Choice>
              <mc:Fallback>
                <p:oleObj name="Równanie" r:id="rId5" imgW="5524200" imgH="279360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92325" y="3429000"/>
                        <a:ext cx="6078538" cy="307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xt_Z1,Z0"/>
          <p:cNvSpPr txBox="1"/>
          <p:nvPr/>
        </p:nvSpPr>
        <p:spPr>
          <a:xfrm>
            <a:off x="1295636" y="3086236"/>
            <a:ext cx="340638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pl-PL" sz="1400" b="1" i="1" smtClean="0">
                <a:solidFill>
                  <a:srgbClr val="006600"/>
                </a:solidFill>
              </a:rPr>
              <a:t>Impedancje linii w składowych symetrycznych</a:t>
            </a:r>
            <a:endParaRPr lang="pl-PL" sz="1400" b="1" i="1" dirty="0">
              <a:solidFill>
                <a:srgbClr val="006600"/>
              </a:solidFill>
            </a:endParaRPr>
          </a:p>
        </p:txBody>
      </p:sp>
      <p:graphicFrame>
        <p:nvGraphicFramePr>
          <p:cNvPr id="12" name="Mskor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7222451"/>
              </p:ext>
            </p:extLst>
          </p:nvPr>
        </p:nvGraphicFramePr>
        <p:xfrm>
          <a:off x="1785938" y="2595563"/>
          <a:ext cx="6538912" cy="293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81" name="Równanie" r:id="rId7" imgW="5943600" imgH="266400" progId="Equation.3">
                  <p:embed/>
                </p:oleObj>
              </mc:Choice>
              <mc:Fallback>
                <p:oleObj name="Równanie" r:id="rId7" imgW="5943600" imgH="26640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5938" y="2595563"/>
                        <a:ext cx="6538912" cy="2936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Zskor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9414862"/>
              </p:ext>
            </p:extLst>
          </p:nvPr>
        </p:nvGraphicFramePr>
        <p:xfrm>
          <a:off x="1841500" y="2271713"/>
          <a:ext cx="6427788" cy="293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82" name="Równanie" r:id="rId9" imgW="5841720" imgH="266400" progId="Equation.3">
                  <p:embed/>
                </p:oleObj>
              </mc:Choice>
              <mc:Fallback>
                <p:oleObj name="Równanie" r:id="rId9" imgW="5841720" imgH="26640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1500" y="2271713"/>
                        <a:ext cx="6427788" cy="2936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xt_Z,M_skoryg"/>
          <p:cNvSpPr txBox="1"/>
          <p:nvPr/>
        </p:nvSpPr>
        <p:spPr>
          <a:xfrm>
            <a:off x="1331640" y="1953416"/>
            <a:ext cx="537647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pl-PL" sz="1400" b="1" i="1" smtClean="0">
                <a:solidFill>
                  <a:srgbClr val="006600"/>
                </a:solidFill>
              </a:rPr>
              <a:t>Impedancje własne i wzajemne po eliminacji  przewodu  odgromowego</a:t>
            </a:r>
            <a:endParaRPr lang="pl-PL" sz="1400" b="1" i="1" dirty="0">
              <a:solidFill>
                <a:srgbClr val="006600"/>
              </a:solidFill>
            </a:endParaRPr>
          </a:p>
        </p:txBody>
      </p:sp>
      <p:graphicFrame>
        <p:nvGraphicFramePr>
          <p:cNvPr id="3" name="WspKoryg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4807383"/>
              </p:ext>
            </p:extLst>
          </p:nvPr>
        </p:nvGraphicFramePr>
        <p:xfrm>
          <a:off x="1955800" y="1220788"/>
          <a:ext cx="6059488" cy="515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83" name="Równanie" r:id="rId11" imgW="5511600" imgH="469800" progId="Equation.3">
                  <p:embed/>
                </p:oleObj>
              </mc:Choice>
              <mc:Fallback>
                <p:oleObj name="Równanie" r:id="rId11" imgW="551160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5800" y="1220788"/>
                        <a:ext cx="6059488" cy="5159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xt_WspKoryg"/>
          <p:cNvSpPr txBox="1"/>
          <p:nvPr/>
        </p:nvSpPr>
        <p:spPr>
          <a:xfrm>
            <a:off x="1331640" y="837292"/>
            <a:ext cx="4435510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pl-PL" sz="1400" b="1" i="1" smtClean="0">
                <a:solidFill>
                  <a:srgbClr val="006600"/>
                </a:solidFill>
              </a:rPr>
              <a:t>Współczynnik korekcyjny eliminujący przewody odgromowe</a:t>
            </a:r>
            <a:endParaRPr lang="pl-PL" sz="1400" b="1" i="1" dirty="0">
              <a:solidFill>
                <a:srgbClr val="006600"/>
              </a:solidFill>
            </a:endParaRPr>
          </a:p>
        </p:txBody>
      </p:sp>
      <p:sp>
        <p:nvSpPr>
          <p:cNvPr id="2" name="Tytuł"/>
          <p:cNvSpPr txBox="1">
            <a:spLocks noChangeArrowheads="1"/>
          </p:cNvSpPr>
          <p:nvPr/>
        </p:nvSpPr>
        <p:spPr bwMode="auto">
          <a:xfrm>
            <a:off x="1652932" y="188640"/>
            <a:ext cx="5838137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defTabSz="912813" eaLnBrk="0" hangingPunct="0">
              <a:defRPr/>
            </a:pPr>
            <a:r>
              <a:rPr kumimoji="1" lang="pl-PL" sz="1400" b="1" i="1" kern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Parametry impedancyjne linii 400 kV dla składowej zgodnej i zerowej</a:t>
            </a:r>
            <a:endParaRPr kumimoji="1" lang="pl-PL" sz="1400" b="1" i="1" kern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8979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10" grpId="0"/>
      <p:bldP spid="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9" name="ro,odgr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6349390"/>
              </p:ext>
            </p:extLst>
          </p:nvPr>
        </p:nvGraphicFramePr>
        <p:xfrm>
          <a:off x="5086349" y="4633872"/>
          <a:ext cx="3785760" cy="3072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73" name="Równanie" r:id="rId3" imgW="3441600" imgH="279360" progId="Equation.3">
                  <p:embed/>
                </p:oleObj>
              </mc:Choice>
              <mc:Fallback>
                <p:oleObj name="Równanie" r:id="rId3" imgW="344160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86349" y="4633872"/>
                        <a:ext cx="3785760" cy="30729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7" name="Txt_Prz_Odgr"/>
          <p:cNvSpPr txBox="1"/>
          <p:nvPr/>
        </p:nvSpPr>
        <p:spPr>
          <a:xfrm>
            <a:off x="5244960" y="4305241"/>
            <a:ext cx="1912383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pl-PL" sz="1200" b="1" i="1" smtClean="0">
                <a:solidFill>
                  <a:srgbClr val="006600"/>
                </a:solidFill>
              </a:rPr>
              <a:t>Przewód odgromowy 120 mm</a:t>
            </a:r>
            <a:r>
              <a:rPr lang="pl-PL" sz="1200" b="1" i="1" baseline="30000" smtClean="0">
                <a:solidFill>
                  <a:srgbClr val="006600"/>
                </a:solidFill>
              </a:rPr>
              <a:t>2</a:t>
            </a:r>
            <a:endParaRPr lang="pl-PL" sz="1200" b="1" i="1" dirty="0">
              <a:solidFill>
                <a:srgbClr val="006600"/>
              </a:solidFill>
            </a:endParaRPr>
          </a:p>
        </p:txBody>
      </p:sp>
      <p:graphicFrame>
        <p:nvGraphicFramePr>
          <p:cNvPr id="276" name="ro_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92833"/>
              </p:ext>
            </p:extLst>
          </p:nvPr>
        </p:nvGraphicFramePr>
        <p:xfrm>
          <a:off x="5360988" y="2999224"/>
          <a:ext cx="3408372" cy="10058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74" name="Równanie" r:id="rId5" imgW="3098520" imgH="914400" progId="Equation.3">
                  <p:embed/>
                </p:oleObj>
              </mc:Choice>
              <mc:Fallback>
                <p:oleObj name="Równanie" r:id="rId5" imgW="3098520" imgH="914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0988" y="2999224"/>
                        <a:ext cx="3408372" cy="100584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0" name="Txt_2)"/>
          <p:cNvSpPr txBox="1"/>
          <p:nvPr/>
        </p:nvSpPr>
        <p:spPr>
          <a:xfrm>
            <a:off x="5106996" y="2997532"/>
            <a:ext cx="149080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pl-PL" sz="1400" b="1" i="1">
                <a:solidFill>
                  <a:srgbClr val="FF0000"/>
                </a:solidFill>
              </a:rPr>
              <a:t>2</a:t>
            </a:r>
            <a:r>
              <a:rPr lang="pl-PL" sz="1400" b="1" i="1" smtClean="0">
                <a:solidFill>
                  <a:srgbClr val="FF0000"/>
                </a:solidFill>
              </a:rPr>
              <a:t>)</a:t>
            </a:r>
            <a:endParaRPr lang="pl-PL" sz="1400" b="1" i="1" dirty="0">
              <a:solidFill>
                <a:srgbClr val="FF0000"/>
              </a:solidFill>
            </a:endParaRPr>
          </a:p>
        </p:txBody>
      </p:sp>
      <p:graphicFrame>
        <p:nvGraphicFramePr>
          <p:cNvPr id="274" name="ro_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7424407"/>
              </p:ext>
            </p:extLst>
          </p:nvPr>
        </p:nvGraphicFramePr>
        <p:xfrm>
          <a:off x="5360988" y="1981845"/>
          <a:ext cx="3073400" cy="727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75" name="Równanie" r:id="rId7" imgW="2793960" imgH="660240" progId="Equation.3">
                  <p:embed/>
                </p:oleObj>
              </mc:Choice>
              <mc:Fallback>
                <p:oleObj name="Równanie" r:id="rId7" imgW="2793960" imgH="660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0988" y="1981845"/>
                        <a:ext cx="3073400" cy="727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2" name="Txt_1)"/>
          <p:cNvSpPr txBox="1"/>
          <p:nvPr/>
        </p:nvSpPr>
        <p:spPr>
          <a:xfrm>
            <a:off x="5106996" y="2075777"/>
            <a:ext cx="149080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pl-PL" sz="1400" b="1" i="1" smtClean="0">
                <a:solidFill>
                  <a:srgbClr val="FF0000"/>
                </a:solidFill>
              </a:rPr>
              <a:t>1)</a:t>
            </a:r>
            <a:endParaRPr lang="pl-PL" sz="1400" b="1" i="1" dirty="0">
              <a:solidFill>
                <a:srgbClr val="FF0000"/>
              </a:solidFill>
            </a:endParaRPr>
          </a:p>
        </p:txBody>
      </p:sp>
      <p:grpSp>
        <p:nvGrpSpPr>
          <p:cNvPr id="235" name="PrzewWiązk"/>
          <p:cNvGrpSpPr/>
          <p:nvPr/>
        </p:nvGrpSpPr>
        <p:grpSpPr>
          <a:xfrm>
            <a:off x="5400092" y="628585"/>
            <a:ext cx="2048132" cy="1432263"/>
            <a:chOff x="373204" y="147385"/>
            <a:chExt cx="2052228" cy="1432263"/>
          </a:xfrm>
        </p:grpSpPr>
        <p:grpSp>
          <p:nvGrpSpPr>
            <p:cNvPr id="236" name="Wiązka_3_przew"/>
            <p:cNvGrpSpPr/>
            <p:nvPr/>
          </p:nvGrpSpPr>
          <p:grpSpPr>
            <a:xfrm>
              <a:off x="373204" y="287452"/>
              <a:ext cx="864096" cy="1292196"/>
              <a:chOff x="373204" y="287452"/>
              <a:chExt cx="864096" cy="1292196"/>
            </a:xfrm>
          </p:grpSpPr>
          <p:sp>
            <p:nvSpPr>
              <p:cNvPr id="255" name="Txt_b)"/>
              <p:cNvSpPr txBox="1">
                <a:spLocks noChangeArrowheads="1"/>
              </p:cNvSpPr>
              <p:nvPr/>
            </p:nvSpPr>
            <p:spPr bwMode="auto">
              <a:xfrm>
                <a:off x="373204" y="287452"/>
                <a:ext cx="171522" cy="2800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0" tIns="0" rIns="0" bIns="0" anchor="t" anchorCtr="0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pl-PL" sz="1400" b="1" i="1">
                    <a:solidFill>
                      <a:srgbClr val="FF0000"/>
                    </a:solidFill>
                    <a:latin typeface="Times New Roman"/>
                    <a:ea typeface="Times New Roman"/>
                  </a:rPr>
                  <a:t>1</a:t>
                </a:r>
                <a:r>
                  <a:rPr lang="pl-PL" sz="1400" b="1" i="1" smtClean="0">
                    <a:solidFill>
                      <a:srgbClr val="FF0000"/>
                    </a:solidFill>
                    <a:effectLst/>
                    <a:latin typeface="Times New Roman"/>
                    <a:ea typeface="Times New Roman"/>
                  </a:rPr>
                  <a:t>)</a:t>
                </a:r>
                <a:endParaRPr lang="pl-PL" sz="1400" b="1">
                  <a:solidFill>
                    <a:srgbClr val="FF0000"/>
                  </a:solidFill>
                  <a:effectLst/>
                  <a:latin typeface="Times New Roman"/>
                  <a:ea typeface="Times New Roman"/>
                </a:endParaRPr>
              </a:p>
            </p:txBody>
          </p:sp>
          <p:cxnSp>
            <p:nvCxnSpPr>
              <p:cNvPr id="256" name="Łącznik prostoliniowy 255"/>
              <p:cNvCxnSpPr>
                <a:cxnSpLocks noChangeAspect="1"/>
              </p:cNvCxnSpPr>
              <p:nvPr/>
            </p:nvCxnSpPr>
            <p:spPr>
              <a:xfrm>
                <a:off x="878541" y="550193"/>
                <a:ext cx="0" cy="25125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7" name="Łącznik prostoliniowy 256"/>
              <p:cNvCxnSpPr>
                <a:cxnSpLocks noChangeAspect="1"/>
              </p:cNvCxnSpPr>
              <p:nvPr/>
            </p:nvCxnSpPr>
            <p:spPr>
              <a:xfrm flipH="1" flipV="1">
                <a:off x="874431" y="798548"/>
                <a:ext cx="217760" cy="125724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8" name="Łącznik prostoliniowy 257"/>
              <p:cNvCxnSpPr>
                <a:cxnSpLocks noChangeAspect="1"/>
              </p:cNvCxnSpPr>
              <p:nvPr/>
            </p:nvCxnSpPr>
            <p:spPr>
              <a:xfrm flipV="1">
                <a:off x="660128" y="798548"/>
                <a:ext cx="217760" cy="125724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9" name="Elipsa 258"/>
              <p:cNvSpPr>
                <a:spLocks noChangeAspect="1"/>
              </p:cNvSpPr>
              <p:nvPr/>
            </p:nvSpPr>
            <p:spPr>
              <a:xfrm>
                <a:off x="769008" y="407433"/>
                <a:ext cx="215890" cy="215726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 w="6350">
                <a:solidFill>
                  <a:schemeClr val="accent1">
                    <a:shade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pl-PL"/>
              </a:p>
            </p:txBody>
          </p:sp>
          <p:sp>
            <p:nvSpPr>
              <p:cNvPr id="260" name="Elipsa 259"/>
              <p:cNvSpPr>
                <a:spLocks noChangeAspect="1"/>
              </p:cNvSpPr>
              <p:nvPr/>
            </p:nvSpPr>
            <p:spPr>
              <a:xfrm>
                <a:off x="1021410" y="840472"/>
                <a:ext cx="215890" cy="215726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 w="6350">
                <a:solidFill>
                  <a:schemeClr val="accent1">
                    <a:shade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pl-PL"/>
              </a:p>
            </p:txBody>
          </p:sp>
          <p:sp>
            <p:nvSpPr>
              <p:cNvPr id="261" name="Elipsa 260"/>
              <p:cNvSpPr>
                <a:spLocks noChangeAspect="1"/>
              </p:cNvSpPr>
              <p:nvPr/>
            </p:nvSpPr>
            <p:spPr>
              <a:xfrm>
                <a:off x="516608" y="840472"/>
                <a:ext cx="215890" cy="215726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 w="6350">
                <a:solidFill>
                  <a:schemeClr val="accent1">
                    <a:shade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pl-PL"/>
              </a:p>
            </p:txBody>
          </p:sp>
          <p:cxnSp>
            <p:nvCxnSpPr>
              <p:cNvPr id="262" name="Łącznik prostoliniowy 261"/>
              <p:cNvCxnSpPr>
                <a:cxnSpLocks noChangeAspect="1"/>
              </p:cNvCxnSpPr>
              <p:nvPr/>
            </p:nvCxnSpPr>
            <p:spPr>
              <a:xfrm>
                <a:off x="626140" y="1311579"/>
                <a:ext cx="504801" cy="0"/>
              </a:xfrm>
              <a:prstGeom prst="line">
                <a:avLst/>
              </a:prstGeom>
              <a:ln w="9525">
                <a:solidFill>
                  <a:schemeClr val="tx1"/>
                </a:solidFill>
                <a:headEnd type="arrow" w="sm" len="sm"/>
                <a:tail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3" name="Łącznik prostoliniowy 262"/>
              <p:cNvCxnSpPr/>
              <p:nvPr/>
            </p:nvCxnSpPr>
            <p:spPr>
              <a:xfrm>
                <a:off x="621378" y="1059370"/>
                <a:ext cx="2857" cy="28647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4" name="Łącznik prostoliniowy 263"/>
              <p:cNvCxnSpPr/>
              <p:nvPr/>
            </p:nvCxnSpPr>
            <p:spPr>
              <a:xfrm>
                <a:off x="1126180" y="1059370"/>
                <a:ext cx="4445" cy="28615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5" name="Elipsa 264"/>
              <p:cNvSpPr>
                <a:spLocks noChangeAspect="1"/>
              </p:cNvSpPr>
              <p:nvPr/>
            </p:nvSpPr>
            <p:spPr>
              <a:xfrm>
                <a:off x="675588" y="615437"/>
                <a:ext cx="399582" cy="399278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pl-PL"/>
              </a:p>
            </p:txBody>
          </p:sp>
          <p:cxnSp>
            <p:nvCxnSpPr>
              <p:cNvPr id="266" name="Łącznik prostoliniowy 265"/>
              <p:cNvCxnSpPr>
                <a:endCxn id="265" idx="7"/>
              </p:cNvCxnSpPr>
              <p:nvPr/>
            </p:nvCxnSpPr>
            <p:spPr>
              <a:xfrm flipV="1">
                <a:off x="881377" y="673910"/>
                <a:ext cx="135276" cy="127776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7" name="Pole tekstowe 2"/>
              <p:cNvSpPr txBox="1">
                <a:spLocks noChangeArrowheads="1"/>
              </p:cNvSpPr>
              <p:nvPr/>
            </p:nvSpPr>
            <p:spPr bwMode="auto">
              <a:xfrm>
                <a:off x="1041786" y="435293"/>
                <a:ext cx="137858" cy="2881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0" tIns="0" rIns="0" bIns="0" anchor="t" anchorCtr="0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pl-PL">
                    <a:latin typeface="Times New Roman"/>
                    <a:ea typeface="Times New Roman"/>
                  </a:rPr>
                  <a:t>r</a:t>
                </a:r>
                <a:r>
                  <a:rPr lang="pl-PL" baseline="-25000">
                    <a:effectLst/>
                    <a:latin typeface="Times New Roman"/>
                    <a:ea typeface="Times New Roman"/>
                  </a:rPr>
                  <a:t>o</a:t>
                </a:r>
                <a:endParaRPr lang="pl-PL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268" name="Pole tekstowe 2"/>
              <p:cNvSpPr txBox="1">
                <a:spLocks noChangeArrowheads="1"/>
              </p:cNvSpPr>
              <p:nvPr/>
            </p:nvSpPr>
            <p:spPr bwMode="auto">
              <a:xfrm>
                <a:off x="840442" y="1259560"/>
                <a:ext cx="102592" cy="3200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0" tIns="0" rIns="0" bIns="0" anchor="t" anchorCtr="0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pl-PL">
                    <a:effectLst/>
                    <a:latin typeface="Times New Roman"/>
                    <a:ea typeface="Times New Roman"/>
                  </a:rPr>
                  <a:t>d</a:t>
                </a:r>
              </a:p>
            </p:txBody>
          </p:sp>
        </p:grpSp>
        <p:grpSp>
          <p:nvGrpSpPr>
            <p:cNvPr id="240" name="Wiązka_3_przew"/>
            <p:cNvGrpSpPr/>
            <p:nvPr/>
          </p:nvGrpSpPr>
          <p:grpSpPr>
            <a:xfrm>
              <a:off x="1417320" y="147385"/>
              <a:ext cx="1008112" cy="1396259"/>
              <a:chOff x="1417320" y="147385"/>
              <a:chExt cx="1008112" cy="1396259"/>
            </a:xfrm>
          </p:grpSpPr>
          <p:sp>
            <p:nvSpPr>
              <p:cNvPr id="241" name="Txt_b)"/>
              <p:cNvSpPr txBox="1">
                <a:spLocks noChangeArrowheads="1"/>
              </p:cNvSpPr>
              <p:nvPr/>
            </p:nvSpPr>
            <p:spPr bwMode="auto">
              <a:xfrm>
                <a:off x="1417320" y="255396"/>
                <a:ext cx="171522" cy="2800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0" tIns="0" rIns="0" bIns="0" anchor="t" anchorCtr="0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pl-PL" sz="1400" b="1" i="1" smtClean="0">
                    <a:solidFill>
                      <a:srgbClr val="FF0000"/>
                    </a:solidFill>
                    <a:effectLst/>
                    <a:latin typeface="Times New Roman"/>
                    <a:ea typeface="Times New Roman"/>
                  </a:rPr>
                  <a:t>2)</a:t>
                </a:r>
                <a:endParaRPr lang="pl-PL" sz="1400" b="1">
                  <a:solidFill>
                    <a:srgbClr val="FF0000"/>
                  </a:solidFill>
                  <a:effectLst/>
                  <a:latin typeface="Times New Roman"/>
                  <a:ea typeface="Times New Roman"/>
                </a:endParaRPr>
              </a:p>
            </p:txBody>
          </p:sp>
          <p:cxnSp>
            <p:nvCxnSpPr>
              <p:cNvPr id="242" name="Łącznik prostoliniowy 241"/>
              <p:cNvCxnSpPr>
                <a:cxnSpLocks noChangeAspect="1"/>
              </p:cNvCxnSpPr>
              <p:nvPr/>
            </p:nvCxnSpPr>
            <p:spPr>
              <a:xfrm>
                <a:off x="2013509" y="514189"/>
                <a:ext cx="0" cy="25125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3" name="Łącznik prostoliniowy 242"/>
              <p:cNvCxnSpPr>
                <a:cxnSpLocks noChangeAspect="1"/>
              </p:cNvCxnSpPr>
              <p:nvPr/>
            </p:nvCxnSpPr>
            <p:spPr>
              <a:xfrm flipH="1" flipV="1">
                <a:off x="2009399" y="762544"/>
                <a:ext cx="217760" cy="125724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4" name="Łącznik prostoliniowy 243"/>
              <p:cNvCxnSpPr>
                <a:cxnSpLocks noChangeAspect="1"/>
              </p:cNvCxnSpPr>
              <p:nvPr/>
            </p:nvCxnSpPr>
            <p:spPr>
              <a:xfrm flipV="1">
                <a:off x="1795096" y="762544"/>
                <a:ext cx="217760" cy="125724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5" name="Elipsa 244"/>
              <p:cNvSpPr>
                <a:spLocks noChangeAspect="1"/>
              </p:cNvSpPr>
              <p:nvPr/>
            </p:nvSpPr>
            <p:spPr>
              <a:xfrm>
                <a:off x="1903976" y="371429"/>
                <a:ext cx="215890" cy="215726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 w="6350">
                <a:solidFill>
                  <a:schemeClr val="accent1">
                    <a:shade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pl-PL"/>
              </a:p>
            </p:txBody>
          </p:sp>
          <p:sp>
            <p:nvSpPr>
              <p:cNvPr id="246" name="Elipsa 245"/>
              <p:cNvSpPr>
                <a:spLocks noChangeAspect="1"/>
              </p:cNvSpPr>
              <p:nvPr/>
            </p:nvSpPr>
            <p:spPr>
              <a:xfrm>
                <a:off x="2156378" y="804468"/>
                <a:ext cx="215890" cy="215726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 w="6350">
                <a:solidFill>
                  <a:schemeClr val="accent1">
                    <a:shade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pl-PL"/>
              </a:p>
            </p:txBody>
          </p:sp>
          <p:sp>
            <p:nvSpPr>
              <p:cNvPr id="247" name="Elipsa 246"/>
              <p:cNvSpPr>
                <a:spLocks noChangeAspect="1"/>
              </p:cNvSpPr>
              <p:nvPr/>
            </p:nvSpPr>
            <p:spPr>
              <a:xfrm>
                <a:off x="1651576" y="804468"/>
                <a:ext cx="215890" cy="215726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 w="6350">
                <a:solidFill>
                  <a:schemeClr val="accent1">
                    <a:shade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pl-PL"/>
              </a:p>
            </p:txBody>
          </p:sp>
          <p:cxnSp>
            <p:nvCxnSpPr>
              <p:cNvPr id="248" name="Łącznik prostoliniowy 247"/>
              <p:cNvCxnSpPr>
                <a:cxnSpLocks noChangeAspect="1"/>
              </p:cNvCxnSpPr>
              <p:nvPr/>
            </p:nvCxnSpPr>
            <p:spPr>
              <a:xfrm>
                <a:off x="1761108" y="1275575"/>
                <a:ext cx="504801" cy="0"/>
              </a:xfrm>
              <a:prstGeom prst="line">
                <a:avLst/>
              </a:prstGeom>
              <a:ln w="9525">
                <a:solidFill>
                  <a:schemeClr val="tx1"/>
                </a:solidFill>
                <a:headEnd type="arrow" w="sm" len="sm"/>
                <a:tail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9" name="Łącznik prostoliniowy 248"/>
              <p:cNvCxnSpPr/>
              <p:nvPr/>
            </p:nvCxnSpPr>
            <p:spPr>
              <a:xfrm>
                <a:off x="1756346" y="1023366"/>
                <a:ext cx="2857" cy="28647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0" name="Łącznik prostoliniowy 249"/>
              <p:cNvCxnSpPr/>
              <p:nvPr/>
            </p:nvCxnSpPr>
            <p:spPr>
              <a:xfrm>
                <a:off x="2261148" y="1023366"/>
                <a:ext cx="4445" cy="28615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1" name="Elipsa 250"/>
              <p:cNvSpPr>
                <a:spLocks noChangeAspect="1"/>
              </p:cNvSpPr>
              <p:nvPr/>
            </p:nvSpPr>
            <p:spPr>
              <a:xfrm>
                <a:off x="1613478" y="376188"/>
                <a:ext cx="799163" cy="798557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pl-PL"/>
              </a:p>
            </p:txBody>
          </p:sp>
          <p:cxnSp>
            <p:nvCxnSpPr>
              <p:cNvPr id="252" name="Łącznik prostoliniowy 251"/>
              <p:cNvCxnSpPr/>
              <p:nvPr/>
            </p:nvCxnSpPr>
            <p:spPr>
              <a:xfrm flipV="1">
                <a:off x="2016345" y="579434"/>
                <a:ext cx="337078" cy="186247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3" name="Pole tekstowe 2"/>
              <p:cNvSpPr txBox="1">
                <a:spLocks noChangeArrowheads="1"/>
              </p:cNvSpPr>
              <p:nvPr/>
            </p:nvSpPr>
            <p:spPr bwMode="auto">
              <a:xfrm>
                <a:off x="2218131" y="147385"/>
                <a:ext cx="207301" cy="3200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0" tIns="0" rIns="0" bIns="0" anchor="t" anchorCtr="0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pl-PL">
                    <a:effectLst/>
                    <a:latin typeface="Times New Roman"/>
                    <a:ea typeface="Times New Roman"/>
                  </a:rPr>
                  <a:t>R</a:t>
                </a:r>
                <a:r>
                  <a:rPr lang="pl-PL" baseline="-25000">
                    <a:effectLst/>
                    <a:latin typeface="Times New Roman"/>
                    <a:ea typeface="Times New Roman"/>
                  </a:rPr>
                  <a:t>T</a:t>
                </a:r>
                <a:endParaRPr lang="pl-PL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254" name="Pole tekstowe 2"/>
              <p:cNvSpPr txBox="1">
                <a:spLocks noChangeArrowheads="1"/>
              </p:cNvSpPr>
              <p:nvPr/>
            </p:nvSpPr>
            <p:spPr bwMode="auto">
              <a:xfrm>
                <a:off x="1975410" y="1223556"/>
                <a:ext cx="102592" cy="3200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0" tIns="0" rIns="0" bIns="0" anchor="t" anchorCtr="0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pl-PL">
                    <a:effectLst/>
                    <a:latin typeface="Times New Roman"/>
                    <a:ea typeface="Times New Roman"/>
                  </a:rPr>
                  <a:t>d</a:t>
                </a:r>
              </a:p>
            </p:txBody>
          </p:sp>
        </p:grpSp>
      </p:grpSp>
      <p:sp>
        <p:nvSpPr>
          <p:cNvPr id="234" name="Txt_Prz_Wiazk"/>
          <p:cNvSpPr txBox="1"/>
          <p:nvPr/>
        </p:nvSpPr>
        <p:spPr>
          <a:xfrm>
            <a:off x="5244960" y="472026"/>
            <a:ext cx="2006960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pl-PL" sz="1200" b="1" i="1" smtClean="0">
                <a:solidFill>
                  <a:srgbClr val="006600"/>
                </a:solidFill>
              </a:rPr>
              <a:t>Przewody wiązkowe 3x350 mm</a:t>
            </a:r>
            <a:r>
              <a:rPr lang="pl-PL" sz="1200" b="1" i="1" baseline="30000" smtClean="0">
                <a:solidFill>
                  <a:srgbClr val="006600"/>
                </a:solidFill>
              </a:rPr>
              <a:t>2</a:t>
            </a:r>
            <a:endParaRPr lang="pl-PL" sz="1200" b="1" i="1" dirty="0">
              <a:solidFill>
                <a:srgbClr val="006600"/>
              </a:solidFill>
            </a:endParaRPr>
          </a:p>
        </p:txBody>
      </p:sp>
      <p:grpSp>
        <p:nvGrpSpPr>
          <p:cNvPr id="3" name="Słup_P"/>
          <p:cNvGrpSpPr/>
          <p:nvPr/>
        </p:nvGrpSpPr>
        <p:grpSpPr>
          <a:xfrm>
            <a:off x="1320655" y="188640"/>
            <a:ext cx="3791405" cy="5620300"/>
            <a:chOff x="0" y="0"/>
            <a:chExt cx="3788684" cy="5620300"/>
          </a:xfrm>
        </p:grpSpPr>
        <p:cxnSp>
          <p:nvCxnSpPr>
            <p:cNvPr id="4" name="Łącznik prostoliniowy 3"/>
            <p:cNvCxnSpPr/>
            <p:nvPr/>
          </p:nvCxnSpPr>
          <p:spPr bwMode="auto">
            <a:xfrm>
              <a:off x="1212479" y="3224939"/>
              <a:ext cx="1049102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arrow" w="sm" len="sm"/>
              <a:tailEnd type="arrow" w="sm" len="sm"/>
            </a:ln>
            <a:effectLst/>
          </p:spPr>
        </p:cxnSp>
        <p:sp>
          <p:nvSpPr>
            <p:cNvPr id="5" name="pole tekstowe 448"/>
            <p:cNvSpPr txBox="1"/>
            <p:nvPr/>
          </p:nvSpPr>
          <p:spPr>
            <a:xfrm>
              <a:off x="465788" y="3068456"/>
              <a:ext cx="277607" cy="172578"/>
            </a:xfrm>
            <a:prstGeom prst="rect">
              <a:avLst/>
            </a:prstGeom>
            <a:noFill/>
          </p:spPr>
          <p:txBody>
            <a:bodyPr vert="horz" wrap="none" lIns="0" tIns="0" rIns="0" bIns="0" rtlCol="0">
              <a:no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l-PL" sz="1100" b="1">
                  <a:solidFill>
                    <a:srgbClr val="FF0000"/>
                  </a:solidFill>
                </a:rPr>
                <a:t>8350</a:t>
              </a:r>
            </a:p>
          </p:txBody>
        </p:sp>
        <p:cxnSp>
          <p:nvCxnSpPr>
            <p:cNvPr id="6" name="Łącznik prostoliniowy 5"/>
            <p:cNvCxnSpPr/>
            <p:nvPr/>
          </p:nvCxnSpPr>
          <p:spPr bwMode="auto">
            <a:xfrm>
              <a:off x="144318" y="2319508"/>
              <a:ext cx="1068661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arrow" w="sm" len="sm"/>
              <a:tailEnd type="arrow" w="sm" len="sm"/>
            </a:ln>
            <a:effectLst/>
          </p:spPr>
        </p:cxnSp>
        <p:sp>
          <p:nvSpPr>
            <p:cNvPr id="7" name="pole tekstowe 448"/>
            <p:cNvSpPr txBox="1"/>
            <p:nvPr/>
          </p:nvSpPr>
          <p:spPr>
            <a:xfrm>
              <a:off x="441976" y="2152820"/>
              <a:ext cx="277607" cy="170877"/>
            </a:xfrm>
            <a:prstGeom prst="rect">
              <a:avLst/>
            </a:prstGeom>
            <a:noFill/>
          </p:spPr>
          <p:txBody>
            <a:bodyPr vert="horz" wrap="none" lIns="0" tIns="0" rIns="0" bIns="0" rtlCol="0">
              <a:no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l-PL" sz="1100" b="1">
                  <a:solidFill>
                    <a:srgbClr val="FF0000"/>
                  </a:solidFill>
                </a:rPr>
                <a:t>7650</a:t>
              </a:r>
            </a:p>
          </p:txBody>
        </p:sp>
        <p:sp>
          <p:nvSpPr>
            <p:cNvPr id="8" name="pole tekstowe 448"/>
            <p:cNvSpPr txBox="1"/>
            <p:nvPr/>
          </p:nvSpPr>
          <p:spPr>
            <a:xfrm>
              <a:off x="1629189" y="2152821"/>
              <a:ext cx="284410" cy="170877"/>
            </a:xfrm>
            <a:prstGeom prst="rect">
              <a:avLst/>
            </a:prstGeom>
            <a:noFill/>
          </p:spPr>
          <p:txBody>
            <a:bodyPr vert="horz" wrap="none" lIns="0" tIns="0" rIns="0" bIns="0" rtlCol="0">
              <a:no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l-PL" sz="1100" b="1">
                  <a:solidFill>
                    <a:srgbClr val="FF0000"/>
                  </a:solidFill>
                </a:rPr>
                <a:t>7650</a:t>
              </a:r>
            </a:p>
          </p:txBody>
        </p:sp>
        <p:cxnSp>
          <p:nvCxnSpPr>
            <p:cNvPr id="9" name="Łącznik prostoliniowy 8"/>
            <p:cNvCxnSpPr/>
            <p:nvPr/>
          </p:nvCxnSpPr>
          <p:spPr bwMode="auto">
            <a:xfrm>
              <a:off x="1188667" y="2319509"/>
              <a:ext cx="108113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arrow" w="sm" len="sm"/>
              <a:tailEnd type="arrow" w="sm" len="sm"/>
            </a:ln>
            <a:effectLst/>
          </p:spPr>
        </p:cxnSp>
        <p:cxnSp>
          <p:nvCxnSpPr>
            <p:cNvPr id="10" name="Łącznik prostoliniowy 9"/>
            <p:cNvCxnSpPr/>
            <p:nvPr/>
          </p:nvCxnSpPr>
          <p:spPr bwMode="auto">
            <a:xfrm>
              <a:off x="1196605" y="1455627"/>
              <a:ext cx="108113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arrow" w="sm" len="sm"/>
              <a:tailEnd type="arrow" w="sm" len="sm"/>
            </a:ln>
            <a:effectLst/>
          </p:spPr>
        </p:cxnSp>
        <p:cxnSp>
          <p:nvCxnSpPr>
            <p:cNvPr id="11" name="Łącznik prostoliniowy 10"/>
            <p:cNvCxnSpPr/>
            <p:nvPr/>
          </p:nvCxnSpPr>
          <p:spPr bwMode="auto">
            <a:xfrm>
              <a:off x="141680" y="1455626"/>
              <a:ext cx="1068661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arrow" w="sm" len="sm"/>
              <a:tailEnd type="arrow" w="sm" len="sm"/>
            </a:ln>
            <a:effectLst/>
          </p:spPr>
        </p:cxnSp>
        <p:cxnSp>
          <p:nvCxnSpPr>
            <p:cNvPr id="12" name="Łącznik prostoliniowy 11"/>
            <p:cNvCxnSpPr/>
            <p:nvPr/>
          </p:nvCxnSpPr>
          <p:spPr bwMode="auto">
            <a:xfrm>
              <a:off x="484189" y="166985"/>
              <a:ext cx="71010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arrow" w="sm" len="sm"/>
              <a:tailEnd type="arrow" w="sm" len="sm"/>
            </a:ln>
            <a:effectLst/>
          </p:spPr>
        </p:cxnSp>
        <p:sp>
          <p:nvSpPr>
            <p:cNvPr id="13" name="pole tekstowe 448"/>
            <p:cNvSpPr txBox="1"/>
            <p:nvPr/>
          </p:nvSpPr>
          <p:spPr>
            <a:xfrm>
              <a:off x="487900" y="1283663"/>
              <a:ext cx="279308" cy="170877"/>
            </a:xfrm>
            <a:prstGeom prst="rect">
              <a:avLst/>
            </a:prstGeom>
            <a:noFill/>
          </p:spPr>
          <p:txBody>
            <a:bodyPr vert="horz" wrap="none" lIns="0" tIns="0" rIns="0" bIns="0" rtlCol="0">
              <a:no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l-PL" sz="1100" b="1">
                  <a:solidFill>
                    <a:srgbClr val="FF0000"/>
                  </a:solidFill>
                </a:rPr>
                <a:t>7380</a:t>
              </a:r>
            </a:p>
          </p:txBody>
        </p:sp>
        <p:sp>
          <p:nvSpPr>
            <p:cNvPr id="14" name="pole tekstowe 448"/>
            <p:cNvSpPr txBox="1"/>
            <p:nvPr/>
          </p:nvSpPr>
          <p:spPr>
            <a:xfrm>
              <a:off x="1605377" y="1283663"/>
              <a:ext cx="284410" cy="170877"/>
            </a:xfrm>
            <a:prstGeom prst="rect">
              <a:avLst/>
            </a:prstGeom>
            <a:noFill/>
          </p:spPr>
          <p:txBody>
            <a:bodyPr vert="horz" wrap="none" lIns="0" tIns="0" rIns="0" bIns="0" rtlCol="0">
              <a:no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l-PL" sz="1100" b="1">
                  <a:solidFill>
                    <a:srgbClr val="FF0000"/>
                  </a:solidFill>
                </a:rPr>
                <a:t>7380</a:t>
              </a:r>
            </a:p>
          </p:txBody>
        </p:sp>
        <p:sp>
          <p:nvSpPr>
            <p:cNvPr id="15" name="pole tekstowe 448"/>
            <p:cNvSpPr txBox="1"/>
            <p:nvPr/>
          </p:nvSpPr>
          <p:spPr>
            <a:xfrm>
              <a:off x="2090718" y="1134167"/>
              <a:ext cx="166687" cy="170869"/>
            </a:xfrm>
            <a:prstGeom prst="rect">
              <a:avLst/>
            </a:prstGeom>
            <a:noFill/>
          </p:spPr>
          <p:txBody>
            <a:bodyPr vert="horz" wrap="none" lIns="0" tIns="0" rIns="0" bIns="0" rtlCol="0">
              <a:no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l-PL" sz="800" b="1">
                  <a:solidFill>
                    <a:srgbClr val="FF0000"/>
                  </a:solidFill>
                </a:rPr>
                <a:t>A</a:t>
              </a:r>
            </a:p>
          </p:txBody>
        </p:sp>
        <p:sp>
          <p:nvSpPr>
            <p:cNvPr id="16" name="pole tekstowe 448"/>
            <p:cNvSpPr txBox="1"/>
            <p:nvPr/>
          </p:nvSpPr>
          <p:spPr>
            <a:xfrm>
              <a:off x="8397" y="1144513"/>
              <a:ext cx="166687" cy="170869"/>
            </a:xfrm>
            <a:prstGeom prst="rect">
              <a:avLst/>
            </a:prstGeom>
            <a:noFill/>
          </p:spPr>
          <p:txBody>
            <a:bodyPr vert="horz" wrap="none" lIns="0" tIns="0" rIns="0" bIns="0" rtlCol="0">
              <a:no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l-PL" sz="800" b="1">
                  <a:solidFill>
                    <a:srgbClr val="FF0000"/>
                  </a:solidFill>
                </a:rPr>
                <a:t>A</a:t>
              </a:r>
            </a:p>
          </p:txBody>
        </p:sp>
        <p:sp>
          <p:nvSpPr>
            <p:cNvPr id="17" name="pole tekstowe 448"/>
            <p:cNvSpPr txBox="1"/>
            <p:nvPr/>
          </p:nvSpPr>
          <p:spPr>
            <a:xfrm>
              <a:off x="2333505" y="2001275"/>
              <a:ext cx="166687" cy="170869"/>
            </a:xfrm>
            <a:prstGeom prst="rect">
              <a:avLst/>
            </a:prstGeom>
            <a:noFill/>
          </p:spPr>
          <p:txBody>
            <a:bodyPr vert="horz" wrap="none" lIns="0" tIns="0" rIns="0" bIns="0" rtlCol="0">
              <a:no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l-PL" sz="800" b="1">
                  <a:solidFill>
                    <a:srgbClr val="FF0000"/>
                  </a:solidFill>
                </a:rPr>
                <a:t>B</a:t>
              </a:r>
            </a:p>
          </p:txBody>
        </p:sp>
        <p:sp>
          <p:nvSpPr>
            <p:cNvPr id="18" name="pole tekstowe 448"/>
            <p:cNvSpPr txBox="1"/>
            <p:nvPr/>
          </p:nvSpPr>
          <p:spPr>
            <a:xfrm>
              <a:off x="25255" y="2013903"/>
              <a:ext cx="166687" cy="170869"/>
            </a:xfrm>
            <a:prstGeom prst="rect">
              <a:avLst/>
            </a:prstGeom>
            <a:noFill/>
          </p:spPr>
          <p:txBody>
            <a:bodyPr vert="horz" wrap="none" lIns="0" tIns="0" rIns="0" bIns="0" rtlCol="0">
              <a:no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l-PL" sz="800" b="1">
                  <a:solidFill>
                    <a:srgbClr val="FF0000"/>
                  </a:solidFill>
                </a:rPr>
                <a:t>B</a:t>
              </a:r>
            </a:p>
          </p:txBody>
        </p:sp>
        <p:sp>
          <p:nvSpPr>
            <p:cNvPr id="19" name="pole tekstowe 448"/>
            <p:cNvSpPr txBox="1"/>
            <p:nvPr/>
          </p:nvSpPr>
          <p:spPr>
            <a:xfrm>
              <a:off x="0" y="2880212"/>
              <a:ext cx="166687" cy="175817"/>
            </a:xfrm>
            <a:prstGeom prst="rect">
              <a:avLst/>
            </a:prstGeom>
            <a:noFill/>
          </p:spPr>
          <p:txBody>
            <a:bodyPr vert="horz" wrap="none" lIns="0" tIns="0" rIns="0" bIns="0" rtlCol="0">
              <a:no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l-PL" sz="800" b="1">
                  <a:solidFill>
                    <a:srgbClr val="FF0000"/>
                  </a:solidFill>
                </a:rPr>
                <a:t>C</a:t>
              </a:r>
            </a:p>
          </p:txBody>
        </p:sp>
        <p:sp>
          <p:nvSpPr>
            <p:cNvPr id="20" name="pole tekstowe 449"/>
            <p:cNvSpPr txBox="1"/>
            <p:nvPr/>
          </p:nvSpPr>
          <p:spPr>
            <a:xfrm>
              <a:off x="2332796" y="2898255"/>
              <a:ext cx="166687" cy="176538"/>
            </a:xfrm>
            <a:prstGeom prst="rect">
              <a:avLst/>
            </a:prstGeom>
            <a:noFill/>
          </p:spPr>
          <p:txBody>
            <a:bodyPr vert="horz" wrap="none" lIns="0" tIns="0" rIns="0" bIns="0" rtlCol="0">
              <a:no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l-PL" sz="800" b="1">
                  <a:solidFill>
                    <a:srgbClr val="FF0000"/>
                  </a:solidFill>
                </a:rPr>
                <a:t>C</a:t>
              </a:r>
            </a:p>
          </p:txBody>
        </p:sp>
        <p:sp>
          <p:nvSpPr>
            <p:cNvPr id="21" name="pole tekstowe 448"/>
            <p:cNvSpPr txBox="1"/>
            <p:nvPr/>
          </p:nvSpPr>
          <p:spPr>
            <a:xfrm>
              <a:off x="2404947" y="1350407"/>
              <a:ext cx="166687" cy="170869"/>
            </a:xfrm>
            <a:prstGeom prst="rect">
              <a:avLst/>
            </a:prstGeom>
            <a:noFill/>
          </p:spPr>
          <p:txBody>
            <a:bodyPr vert="horz" wrap="none" lIns="0" tIns="0" rIns="0" bIns="0" rtlCol="0">
              <a:no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pl-PL" sz="1100" b="1">
                <a:solidFill>
                  <a:srgbClr val="FF0000"/>
                </a:solidFill>
              </a:endParaRPr>
            </a:p>
          </p:txBody>
        </p:sp>
        <p:cxnSp>
          <p:nvCxnSpPr>
            <p:cNvPr id="22" name="Łącznik prostoliniowy 21"/>
            <p:cNvCxnSpPr/>
            <p:nvPr/>
          </p:nvCxnSpPr>
          <p:spPr bwMode="auto">
            <a:xfrm>
              <a:off x="1184339" y="170232"/>
              <a:ext cx="72618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arrow" w="sm" len="sm"/>
              <a:tailEnd type="arrow" w="sm" len="sm"/>
            </a:ln>
            <a:effectLst/>
          </p:spPr>
        </p:cxnSp>
        <p:sp>
          <p:nvSpPr>
            <p:cNvPr id="23" name="pole tekstowe 407"/>
            <p:cNvSpPr txBox="1"/>
            <p:nvPr/>
          </p:nvSpPr>
          <p:spPr>
            <a:xfrm>
              <a:off x="1392154" y="0"/>
              <a:ext cx="406754" cy="175807"/>
            </a:xfrm>
            <a:prstGeom prst="rect">
              <a:avLst/>
            </a:prstGeom>
            <a:noFill/>
          </p:spPr>
          <p:txBody>
            <a:bodyPr vert="horz" wrap="square" lIns="0" tIns="0" rIns="0" bIns="0" rtlCol="0">
              <a:no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l-PL" sz="1100" b="1">
                  <a:solidFill>
                    <a:srgbClr val="FF0000"/>
                  </a:solidFill>
                </a:rPr>
                <a:t>3700</a:t>
              </a:r>
            </a:p>
          </p:txBody>
        </p:sp>
        <p:grpSp>
          <p:nvGrpSpPr>
            <p:cNvPr id="24" name="Słup_Z52"/>
            <p:cNvGrpSpPr>
              <a:grpSpLocks noChangeAspect="1"/>
            </p:cNvGrpSpPr>
            <p:nvPr/>
          </p:nvGrpSpPr>
          <p:grpSpPr>
            <a:xfrm>
              <a:off x="21994" y="0"/>
              <a:ext cx="3766690" cy="5613937"/>
              <a:chOff x="21994" y="0"/>
              <a:chExt cx="3798518" cy="5546210"/>
            </a:xfrm>
          </p:grpSpPr>
          <p:grpSp>
            <p:nvGrpSpPr>
              <p:cNvPr id="37" name="Przew_C_II"/>
              <p:cNvGrpSpPr/>
              <p:nvPr/>
            </p:nvGrpSpPr>
            <p:grpSpPr>
              <a:xfrm>
                <a:off x="2157058" y="2682486"/>
                <a:ext cx="241200" cy="403151"/>
                <a:chOff x="2157057" y="2682469"/>
                <a:chExt cx="96520" cy="161290"/>
              </a:xfrm>
            </p:grpSpPr>
            <p:grpSp>
              <p:nvGrpSpPr>
                <p:cNvPr id="222" name="WiązkaPrzew"/>
                <p:cNvGrpSpPr/>
                <p:nvPr/>
              </p:nvGrpSpPr>
              <p:grpSpPr>
                <a:xfrm>
                  <a:off x="2157057" y="2762479"/>
                  <a:ext cx="96520" cy="81280"/>
                  <a:chOff x="2157057" y="2762479"/>
                  <a:chExt cx="96520" cy="81280"/>
                </a:xfrm>
              </p:grpSpPr>
              <p:cxnSp>
                <p:nvCxnSpPr>
                  <p:cNvPr id="227" name="Łącznik prostoliniowy 226"/>
                  <p:cNvCxnSpPr/>
                  <p:nvPr/>
                </p:nvCxnSpPr>
                <p:spPr>
                  <a:xfrm flipH="1">
                    <a:off x="2183727" y="2827249"/>
                    <a:ext cx="37465" cy="0"/>
                  </a:xfrm>
                  <a:prstGeom prst="line">
                    <a:avLst/>
                  </a:prstGeom>
                  <a:ln w="63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8" name="Łącznik prostoliniowy 227"/>
                  <p:cNvCxnSpPr/>
                  <p:nvPr/>
                </p:nvCxnSpPr>
                <p:spPr>
                  <a:xfrm>
                    <a:off x="2214207" y="2792959"/>
                    <a:ext cx="18415" cy="34290"/>
                  </a:xfrm>
                  <a:prstGeom prst="line">
                    <a:avLst/>
                  </a:prstGeom>
                  <a:ln w="63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9" name="Łącznik prostoliniowy 228"/>
                  <p:cNvCxnSpPr/>
                  <p:nvPr/>
                </p:nvCxnSpPr>
                <p:spPr>
                  <a:xfrm flipH="1">
                    <a:off x="2172297" y="2794864"/>
                    <a:ext cx="27940" cy="30480"/>
                  </a:xfrm>
                  <a:prstGeom prst="line">
                    <a:avLst/>
                  </a:prstGeom>
                  <a:ln w="63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30" name="Elipsa 229"/>
                  <p:cNvSpPr/>
                  <p:nvPr/>
                </p:nvSpPr>
                <p:spPr>
                  <a:xfrm>
                    <a:off x="2218017" y="2806294"/>
                    <a:ext cx="35560" cy="35560"/>
                  </a:xfrm>
                  <a:prstGeom prst="ellipse">
                    <a:avLst/>
                  </a:prstGeom>
                  <a:pattFill prst="trellis">
                    <a:fgClr>
                      <a:schemeClr val="tx1"/>
                    </a:fgClr>
                    <a:bgClr>
                      <a:schemeClr val="bg1"/>
                    </a:bgClr>
                  </a:pattFill>
                  <a:ln w="127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lvl1pPr marL="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pl-PL"/>
                  </a:p>
                </p:txBody>
              </p:sp>
              <p:sp>
                <p:nvSpPr>
                  <p:cNvPr id="231" name="Elipsa 230"/>
                  <p:cNvSpPr/>
                  <p:nvPr/>
                </p:nvSpPr>
                <p:spPr>
                  <a:xfrm>
                    <a:off x="2157057" y="2808199"/>
                    <a:ext cx="35560" cy="35560"/>
                  </a:xfrm>
                  <a:prstGeom prst="ellipse">
                    <a:avLst/>
                  </a:prstGeom>
                  <a:pattFill prst="trellis">
                    <a:fgClr>
                      <a:schemeClr val="tx1"/>
                    </a:fgClr>
                    <a:bgClr>
                      <a:schemeClr val="bg1"/>
                    </a:bgClr>
                  </a:pattFill>
                  <a:ln w="127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lvl1pPr marL="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pl-PL"/>
                  </a:p>
                </p:txBody>
              </p:sp>
              <p:sp>
                <p:nvSpPr>
                  <p:cNvPr id="232" name="Elipsa 231"/>
                  <p:cNvSpPr/>
                  <p:nvPr/>
                </p:nvSpPr>
                <p:spPr>
                  <a:xfrm>
                    <a:off x="2189442" y="2762479"/>
                    <a:ext cx="35560" cy="35560"/>
                  </a:xfrm>
                  <a:prstGeom prst="ellipse">
                    <a:avLst/>
                  </a:prstGeom>
                  <a:pattFill prst="trellis">
                    <a:fgClr>
                      <a:schemeClr val="tx1"/>
                    </a:fgClr>
                    <a:bgClr>
                      <a:schemeClr val="bg1"/>
                    </a:bgClr>
                  </a:pattFill>
                  <a:ln w="127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lvl1pPr marL="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pl-PL"/>
                  </a:p>
                </p:txBody>
              </p:sp>
            </p:grpSp>
            <p:grpSp>
              <p:nvGrpSpPr>
                <p:cNvPr id="223" name="Izolator"/>
                <p:cNvGrpSpPr/>
                <p:nvPr/>
              </p:nvGrpSpPr>
              <p:grpSpPr>
                <a:xfrm>
                  <a:off x="2195157" y="2682469"/>
                  <a:ext cx="21589" cy="80645"/>
                  <a:chOff x="2195157" y="2682469"/>
                  <a:chExt cx="21589" cy="80645"/>
                </a:xfrm>
              </p:grpSpPr>
              <p:cxnSp>
                <p:nvCxnSpPr>
                  <p:cNvPr id="224" name="Łącznik prostoliniowy 223"/>
                  <p:cNvCxnSpPr/>
                  <p:nvPr/>
                </p:nvCxnSpPr>
                <p:spPr>
                  <a:xfrm>
                    <a:off x="2206587" y="2745334"/>
                    <a:ext cx="0" cy="17780"/>
                  </a:xfrm>
                  <a:prstGeom prst="line">
                    <a:avLst/>
                  </a:prstGeom>
                  <a:ln w="63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25" name="Prostokąt 224"/>
                  <p:cNvSpPr/>
                  <p:nvPr/>
                </p:nvSpPr>
                <p:spPr>
                  <a:xfrm>
                    <a:off x="2195157" y="2697709"/>
                    <a:ext cx="21589" cy="53975"/>
                  </a:xfrm>
                  <a:prstGeom prst="rect">
                    <a:avLst/>
                  </a:prstGeom>
                  <a:pattFill prst="narHorz">
                    <a:fgClr>
                      <a:schemeClr val="tx1"/>
                    </a:fgClr>
                    <a:bgClr>
                      <a:schemeClr val="bg1"/>
                    </a:bgClr>
                  </a:patt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lvl1pPr marL="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pl-PL"/>
                  </a:p>
                </p:txBody>
              </p:sp>
              <p:cxnSp>
                <p:nvCxnSpPr>
                  <p:cNvPr id="226" name="Łącznik prostoliniowy 225"/>
                  <p:cNvCxnSpPr/>
                  <p:nvPr/>
                </p:nvCxnSpPr>
                <p:spPr>
                  <a:xfrm>
                    <a:off x="2204682" y="2682469"/>
                    <a:ext cx="0" cy="17780"/>
                  </a:xfrm>
                  <a:prstGeom prst="line">
                    <a:avLst/>
                  </a:prstGeom>
                  <a:ln w="63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38" name="Przew_B_II"/>
              <p:cNvGrpSpPr/>
              <p:nvPr/>
            </p:nvGrpSpPr>
            <p:grpSpPr>
              <a:xfrm>
                <a:off x="2157058" y="1825486"/>
                <a:ext cx="241200" cy="403151"/>
                <a:chOff x="2157057" y="1825476"/>
                <a:chExt cx="96520" cy="161290"/>
              </a:xfrm>
            </p:grpSpPr>
            <p:grpSp>
              <p:nvGrpSpPr>
                <p:cNvPr id="211" name="WiązkaPrzew"/>
                <p:cNvGrpSpPr/>
                <p:nvPr/>
              </p:nvGrpSpPr>
              <p:grpSpPr>
                <a:xfrm>
                  <a:off x="2157057" y="1905486"/>
                  <a:ext cx="96520" cy="81280"/>
                  <a:chOff x="2157057" y="1905486"/>
                  <a:chExt cx="96520" cy="81280"/>
                </a:xfrm>
              </p:grpSpPr>
              <p:cxnSp>
                <p:nvCxnSpPr>
                  <p:cNvPr id="216" name="Łącznik prostoliniowy 215"/>
                  <p:cNvCxnSpPr/>
                  <p:nvPr/>
                </p:nvCxnSpPr>
                <p:spPr>
                  <a:xfrm flipH="1">
                    <a:off x="2183727" y="1970256"/>
                    <a:ext cx="37465" cy="0"/>
                  </a:xfrm>
                  <a:prstGeom prst="line">
                    <a:avLst/>
                  </a:prstGeom>
                  <a:ln w="63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7" name="Łącznik prostoliniowy 216"/>
                  <p:cNvCxnSpPr/>
                  <p:nvPr/>
                </p:nvCxnSpPr>
                <p:spPr>
                  <a:xfrm>
                    <a:off x="2214207" y="1935966"/>
                    <a:ext cx="18415" cy="34290"/>
                  </a:xfrm>
                  <a:prstGeom prst="line">
                    <a:avLst/>
                  </a:prstGeom>
                  <a:ln w="63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8" name="Łącznik prostoliniowy 217"/>
                  <p:cNvCxnSpPr/>
                  <p:nvPr/>
                </p:nvCxnSpPr>
                <p:spPr>
                  <a:xfrm flipH="1">
                    <a:off x="2172297" y="1937871"/>
                    <a:ext cx="27940" cy="30480"/>
                  </a:xfrm>
                  <a:prstGeom prst="line">
                    <a:avLst/>
                  </a:prstGeom>
                  <a:ln w="63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19" name="Elipsa 218"/>
                  <p:cNvSpPr/>
                  <p:nvPr/>
                </p:nvSpPr>
                <p:spPr>
                  <a:xfrm>
                    <a:off x="2218017" y="1949301"/>
                    <a:ext cx="35560" cy="35560"/>
                  </a:xfrm>
                  <a:prstGeom prst="ellipse">
                    <a:avLst/>
                  </a:prstGeom>
                  <a:pattFill prst="trellis">
                    <a:fgClr>
                      <a:schemeClr val="tx1"/>
                    </a:fgClr>
                    <a:bgClr>
                      <a:schemeClr val="bg1"/>
                    </a:bgClr>
                  </a:pattFill>
                  <a:ln w="127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lvl1pPr marL="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pl-PL"/>
                  </a:p>
                </p:txBody>
              </p:sp>
              <p:sp>
                <p:nvSpPr>
                  <p:cNvPr id="220" name="Elipsa 219"/>
                  <p:cNvSpPr/>
                  <p:nvPr/>
                </p:nvSpPr>
                <p:spPr>
                  <a:xfrm>
                    <a:off x="2157057" y="1951206"/>
                    <a:ext cx="35560" cy="35560"/>
                  </a:xfrm>
                  <a:prstGeom prst="ellipse">
                    <a:avLst/>
                  </a:prstGeom>
                  <a:pattFill prst="trellis">
                    <a:fgClr>
                      <a:schemeClr val="tx1"/>
                    </a:fgClr>
                    <a:bgClr>
                      <a:schemeClr val="bg1"/>
                    </a:bgClr>
                  </a:pattFill>
                  <a:ln w="127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lvl1pPr marL="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pl-PL"/>
                  </a:p>
                </p:txBody>
              </p:sp>
              <p:sp>
                <p:nvSpPr>
                  <p:cNvPr id="221" name="Elipsa 220"/>
                  <p:cNvSpPr/>
                  <p:nvPr/>
                </p:nvSpPr>
                <p:spPr>
                  <a:xfrm>
                    <a:off x="2189442" y="1905486"/>
                    <a:ext cx="35560" cy="35560"/>
                  </a:xfrm>
                  <a:prstGeom prst="ellipse">
                    <a:avLst/>
                  </a:prstGeom>
                  <a:pattFill prst="trellis">
                    <a:fgClr>
                      <a:schemeClr val="tx1"/>
                    </a:fgClr>
                    <a:bgClr>
                      <a:schemeClr val="bg1"/>
                    </a:bgClr>
                  </a:pattFill>
                  <a:ln w="127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lvl1pPr marL="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pl-PL"/>
                  </a:p>
                </p:txBody>
              </p:sp>
            </p:grpSp>
            <p:grpSp>
              <p:nvGrpSpPr>
                <p:cNvPr id="212" name="Izolator"/>
                <p:cNvGrpSpPr/>
                <p:nvPr/>
              </p:nvGrpSpPr>
              <p:grpSpPr>
                <a:xfrm>
                  <a:off x="2195157" y="1825476"/>
                  <a:ext cx="21589" cy="80645"/>
                  <a:chOff x="2195157" y="1825476"/>
                  <a:chExt cx="21589" cy="80645"/>
                </a:xfrm>
              </p:grpSpPr>
              <p:cxnSp>
                <p:nvCxnSpPr>
                  <p:cNvPr id="213" name="Łącznik prostoliniowy 212"/>
                  <p:cNvCxnSpPr/>
                  <p:nvPr/>
                </p:nvCxnSpPr>
                <p:spPr>
                  <a:xfrm>
                    <a:off x="2206587" y="1888341"/>
                    <a:ext cx="0" cy="17780"/>
                  </a:xfrm>
                  <a:prstGeom prst="line">
                    <a:avLst/>
                  </a:prstGeom>
                  <a:ln w="63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14" name="Prostokąt 213"/>
                  <p:cNvSpPr/>
                  <p:nvPr/>
                </p:nvSpPr>
                <p:spPr>
                  <a:xfrm>
                    <a:off x="2195157" y="1840716"/>
                    <a:ext cx="21589" cy="53975"/>
                  </a:xfrm>
                  <a:prstGeom prst="rect">
                    <a:avLst/>
                  </a:prstGeom>
                  <a:pattFill prst="narHorz">
                    <a:fgClr>
                      <a:schemeClr val="tx1"/>
                    </a:fgClr>
                    <a:bgClr>
                      <a:schemeClr val="bg1"/>
                    </a:bgClr>
                  </a:patt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lvl1pPr marL="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pl-PL"/>
                  </a:p>
                </p:txBody>
              </p:sp>
              <p:cxnSp>
                <p:nvCxnSpPr>
                  <p:cNvPr id="215" name="Łącznik prostoliniowy 214"/>
                  <p:cNvCxnSpPr/>
                  <p:nvPr/>
                </p:nvCxnSpPr>
                <p:spPr>
                  <a:xfrm>
                    <a:off x="2204682" y="1825476"/>
                    <a:ext cx="0" cy="17780"/>
                  </a:xfrm>
                  <a:prstGeom prst="line">
                    <a:avLst/>
                  </a:prstGeom>
                  <a:ln w="63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39" name="Przew_A_II"/>
              <p:cNvGrpSpPr/>
              <p:nvPr/>
            </p:nvGrpSpPr>
            <p:grpSpPr>
              <a:xfrm>
                <a:off x="2157058" y="961386"/>
                <a:ext cx="241200" cy="403151"/>
                <a:chOff x="2157057" y="961380"/>
                <a:chExt cx="96520" cy="161290"/>
              </a:xfrm>
            </p:grpSpPr>
            <p:grpSp>
              <p:nvGrpSpPr>
                <p:cNvPr id="200" name="WiązkaPrzew"/>
                <p:cNvGrpSpPr/>
                <p:nvPr/>
              </p:nvGrpSpPr>
              <p:grpSpPr>
                <a:xfrm>
                  <a:off x="2157057" y="1041390"/>
                  <a:ext cx="96520" cy="81280"/>
                  <a:chOff x="2157057" y="1041390"/>
                  <a:chExt cx="96520" cy="81280"/>
                </a:xfrm>
              </p:grpSpPr>
              <p:cxnSp>
                <p:nvCxnSpPr>
                  <p:cNvPr id="205" name="Łącznik prostoliniowy 204"/>
                  <p:cNvCxnSpPr/>
                  <p:nvPr/>
                </p:nvCxnSpPr>
                <p:spPr>
                  <a:xfrm flipH="1">
                    <a:off x="2183727" y="1106160"/>
                    <a:ext cx="37465" cy="0"/>
                  </a:xfrm>
                  <a:prstGeom prst="line">
                    <a:avLst/>
                  </a:prstGeom>
                  <a:ln w="63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6" name="Łącznik prostoliniowy 205"/>
                  <p:cNvCxnSpPr/>
                  <p:nvPr/>
                </p:nvCxnSpPr>
                <p:spPr>
                  <a:xfrm>
                    <a:off x="2214207" y="1071870"/>
                    <a:ext cx="18415" cy="34290"/>
                  </a:xfrm>
                  <a:prstGeom prst="line">
                    <a:avLst/>
                  </a:prstGeom>
                  <a:ln w="63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7" name="Łącznik prostoliniowy 206"/>
                  <p:cNvCxnSpPr/>
                  <p:nvPr/>
                </p:nvCxnSpPr>
                <p:spPr>
                  <a:xfrm flipH="1">
                    <a:off x="2172297" y="1073775"/>
                    <a:ext cx="27940" cy="30480"/>
                  </a:xfrm>
                  <a:prstGeom prst="line">
                    <a:avLst/>
                  </a:prstGeom>
                  <a:ln w="63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08" name="Elipsa 207"/>
                  <p:cNvSpPr/>
                  <p:nvPr/>
                </p:nvSpPr>
                <p:spPr>
                  <a:xfrm>
                    <a:off x="2218017" y="1085205"/>
                    <a:ext cx="35560" cy="35560"/>
                  </a:xfrm>
                  <a:prstGeom prst="ellipse">
                    <a:avLst/>
                  </a:prstGeom>
                  <a:pattFill prst="trellis">
                    <a:fgClr>
                      <a:schemeClr val="tx1"/>
                    </a:fgClr>
                    <a:bgClr>
                      <a:schemeClr val="bg1"/>
                    </a:bgClr>
                  </a:pattFill>
                  <a:ln w="127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lvl1pPr marL="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pl-PL"/>
                  </a:p>
                </p:txBody>
              </p:sp>
              <p:sp>
                <p:nvSpPr>
                  <p:cNvPr id="209" name="Elipsa 208"/>
                  <p:cNvSpPr/>
                  <p:nvPr/>
                </p:nvSpPr>
                <p:spPr>
                  <a:xfrm>
                    <a:off x="2157057" y="1087110"/>
                    <a:ext cx="35560" cy="35560"/>
                  </a:xfrm>
                  <a:prstGeom prst="ellipse">
                    <a:avLst/>
                  </a:prstGeom>
                  <a:pattFill prst="trellis">
                    <a:fgClr>
                      <a:schemeClr val="tx1"/>
                    </a:fgClr>
                    <a:bgClr>
                      <a:schemeClr val="bg1"/>
                    </a:bgClr>
                  </a:pattFill>
                  <a:ln w="127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lvl1pPr marL="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pl-PL"/>
                  </a:p>
                </p:txBody>
              </p:sp>
              <p:sp>
                <p:nvSpPr>
                  <p:cNvPr id="210" name="Elipsa 209"/>
                  <p:cNvSpPr/>
                  <p:nvPr/>
                </p:nvSpPr>
                <p:spPr>
                  <a:xfrm>
                    <a:off x="2189442" y="1041390"/>
                    <a:ext cx="35560" cy="35560"/>
                  </a:xfrm>
                  <a:prstGeom prst="ellipse">
                    <a:avLst/>
                  </a:prstGeom>
                  <a:pattFill prst="trellis">
                    <a:fgClr>
                      <a:schemeClr val="tx1"/>
                    </a:fgClr>
                    <a:bgClr>
                      <a:schemeClr val="bg1"/>
                    </a:bgClr>
                  </a:pattFill>
                  <a:ln w="127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lvl1pPr marL="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pl-PL"/>
                  </a:p>
                </p:txBody>
              </p:sp>
            </p:grpSp>
            <p:grpSp>
              <p:nvGrpSpPr>
                <p:cNvPr id="201" name="Izolator"/>
                <p:cNvGrpSpPr/>
                <p:nvPr/>
              </p:nvGrpSpPr>
              <p:grpSpPr>
                <a:xfrm>
                  <a:off x="2195157" y="961380"/>
                  <a:ext cx="21589" cy="80645"/>
                  <a:chOff x="2195157" y="961380"/>
                  <a:chExt cx="21589" cy="80645"/>
                </a:xfrm>
              </p:grpSpPr>
              <p:cxnSp>
                <p:nvCxnSpPr>
                  <p:cNvPr id="202" name="Łącznik prostoliniowy 201"/>
                  <p:cNvCxnSpPr/>
                  <p:nvPr/>
                </p:nvCxnSpPr>
                <p:spPr>
                  <a:xfrm>
                    <a:off x="2206587" y="1024245"/>
                    <a:ext cx="0" cy="17780"/>
                  </a:xfrm>
                  <a:prstGeom prst="line">
                    <a:avLst/>
                  </a:prstGeom>
                  <a:ln w="63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03" name="Prostokąt 202"/>
                  <p:cNvSpPr/>
                  <p:nvPr/>
                </p:nvSpPr>
                <p:spPr>
                  <a:xfrm>
                    <a:off x="2195157" y="976620"/>
                    <a:ext cx="21589" cy="53975"/>
                  </a:xfrm>
                  <a:prstGeom prst="rect">
                    <a:avLst/>
                  </a:prstGeom>
                  <a:pattFill prst="narHorz">
                    <a:fgClr>
                      <a:schemeClr val="tx1"/>
                    </a:fgClr>
                    <a:bgClr>
                      <a:schemeClr val="bg1"/>
                    </a:bgClr>
                  </a:patt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lvl1pPr marL="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pl-PL"/>
                  </a:p>
                </p:txBody>
              </p:sp>
              <p:cxnSp>
                <p:nvCxnSpPr>
                  <p:cNvPr id="204" name="Łącznik prostoliniowy 203"/>
                  <p:cNvCxnSpPr/>
                  <p:nvPr/>
                </p:nvCxnSpPr>
                <p:spPr>
                  <a:xfrm>
                    <a:off x="2204682" y="961380"/>
                    <a:ext cx="0" cy="17780"/>
                  </a:xfrm>
                  <a:prstGeom prst="line">
                    <a:avLst/>
                  </a:prstGeom>
                  <a:ln w="63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40" name="Przew_C_I"/>
              <p:cNvGrpSpPr/>
              <p:nvPr/>
            </p:nvGrpSpPr>
            <p:grpSpPr>
              <a:xfrm>
                <a:off x="21994" y="2689589"/>
                <a:ext cx="241200" cy="403151"/>
                <a:chOff x="21993" y="2689572"/>
                <a:chExt cx="96520" cy="161290"/>
              </a:xfrm>
            </p:grpSpPr>
            <p:grpSp>
              <p:nvGrpSpPr>
                <p:cNvPr id="189" name="WiązkaPrzew"/>
                <p:cNvGrpSpPr/>
                <p:nvPr/>
              </p:nvGrpSpPr>
              <p:grpSpPr>
                <a:xfrm>
                  <a:off x="21993" y="2769582"/>
                  <a:ext cx="96520" cy="81280"/>
                  <a:chOff x="21993" y="2769582"/>
                  <a:chExt cx="96520" cy="81280"/>
                </a:xfrm>
              </p:grpSpPr>
              <p:cxnSp>
                <p:nvCxnSpPr>
                  <p:cNvPr id="194" name="Łącznik prostoliniowy 193"/>
                  <p:cNvCxnSpPr/>
                  <p:nvPr/>
                </p:nvCxnSpPr>
                <p:spPr>
                  <a:xfrm flipH="1">
                    <a:off x="48663" y="2834352"/>
                    <a:ext cx="37465" cy="0"/>
                  </a:xfrm>
                  <a:prstGeom prst="line">
                    <a:avLst/>
                  </a:prstGeom>
                  <a:ln w="63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5" name="Łącznik prostoliniowy 194"/>
                  <p:cNvCxnSpPr/>
                  <p:nvPr/>
                </p:nvCxnSpPr>
                <p:spPr>
                  <a:xfrm>
                    <a:off x="79143" y="2800062"/>
                    <a:ext cx="18415" cy="34290"/>
                  </a:xfrm>
                  <a:prstGeom prst="line">
                    <a:avLst/>
                  </a:prstGeom>
                  <a:ln w="63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6" name="Łącznik prostoliniowy 195"/>
                  <p:cNvCxnSpPr/>
                  <p:nvPr/>
                </p:nvCxnSpPr>
                <p:spPr>
                  <a:xfrm flipH="1">
                    <a:off x="37233" y="2801967"/>
                    <a:ext cx="27940" cy="30480"/>
                  </a:xfrm>
                  <a:prstGeom prst="line">
                    <a:avLst/>
                  </a:prstGeom>
                  <a:ln w="63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97" name="Elipsa 196"/>
                  <p:cNvSpPr/>
                  <p:nvPr/>
                </p:nvSpPr>
                <p:spPr>
                  <a:xfrm>
                    <a:off x="82953" y="2813397"/>
                    <a:ext cx="35560" cy="35560"/>
                  </a:xfrm>
                  <a:prstGeom prst="ellipse">
                    <a:avLst/>
                  </a:prstGeom>
                  <a:pattFill prst="trellis">
                    <a:fgClr>
                      <a:schemeClr val="tx1"/>
                    </a:fgClr>
                    <a:bgClr>
                      <a:schemeClr val="bg1"/>
                    </a:bgClr>
                  </a:pattFill>
                  <a:ln w="127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lvl1pPr marL="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pl-PL"/>
                  </a:p>
                </p:txBody>
              </p:sp>
              <p:sp>
                <p:nvSpPr>
                  <p:cNvPr id="198" name="Elipsa 197"/>
                  <p:cNvSpPr/>
                  <p:nvPr/>
                </p:nvSpPr>
                <p:spPr>
                  <a:xfrm>
                    <a:off x="21993" y="2815302"/>
                    <a:ext cx="35560" cy="35560"/>
                  </a:xfrm>
                  <a:prstGeom prst="ellipse">
                    <a:avLst/>
                  </a:prstGeom>
                  <a:pattFill prst="trellis">
                    <a:fgClr>
                      <a:schemeClr val="tx1"/>
                    </a:fgClr>
                    <a:bgClr>
                      <a:schemeClr val="bg1"/>
                    </a:bgClr>
                  </a:pattFill>
                  <a:ln w="127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lvl1pPr marL="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pl-PL"/>
                  </a:p>
                </p:txBody>
              </p:sp>
              <p:sp>
                <p:nvSpPr>
                  <p:cNvPr id="199" name="Elipsa 198"/>
                  <p:cNvSpPr/>
                  <p:nvPr/>
                </p:nvSpPr>
                <p:spPr>
                  <a:xfrm>
                    <a:off x="54378" y="2769582"/>
                    <a:ext cx="35560" cy="35560"/>
                  </a:xfrm>
                  <a:prstGeom prst="ellipse">
                    <a:avLst/>
                  </a:prstGeom>
                  <a:pattFill prst="trellis">
                    <a:fgClr>
                      <a:schemeClr val="tx1"/>
                    </a:fgClr>
                    <a:bgClr>
                      <a:schemeClr val="bg1"/>
                    </a:bgClr>
                  </a:pattFill>
                  <a:ln w="127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lvl1pPr marL="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pl-PL"/>
                  </a:p>
                </p:txBody>
              </p:sp>
            </p:grpSp>
            <p:grpSp>
              <p:nvGrpSpPr>
                <p:cNvPr id="190" name="Izolator"/>
                <p:cNvGrpSpPr/>
                <p:nvPr/>
              </p:nvGrpSpPr>
              <p:grpSpPr>
                <a:xfrm>
                  <a:off x="60093" y="2689572"/>
                  <a:ext cx="21589" cy="80645"/>
                  <a:chOff x="60093" y="2689572"/>
                  <a:chExt cx="21589" cy="80645"/>
                </a:xfrm>
              </p:grpSpPr>
              <p:cxnSp>
                <p:nvCxnSpPr>
                  <p:cNvPr id="191" name="Łącznik prostoliniowy 190"/>
                  <p:cNvCxnSpPr/>
                  <p:nvPr/>
                </p:nvCxnSpPr>
                <p:spPr>
                  <a:xfrm>
                    <a:off x="71523" y="2752437"/>
                    <a:ext cx="0" cy="17780"/>
                  </a:xfrm>
                  <a:prstGeom prst="line">
                    <a:avLst/>
                  </a:prstGeom>
                  <a:ln w="63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92" name="Prostokąt 191"/>
                  <p:cNvSpPr/>
                  <p:nvPr/>
                </p:nvSpPr>
                <p:spPr>
                  <a:xfrm>
                    <a:off x="60093" y="2704812"/>
                    <a:ext cx="21589" cy="53975"/>
                  </a:xfrm>
                  <a:prstGeom prst="rect">
                    <a:avLst/>
                  </a:prstGeom>
                  <a:pattFill prst="narHorz">
                    <a:fgClr>
                      <a:schemeClr val="tx1"/>
                    </a:fgClr>
                    <a:bgClr>
                      <a:schemeClr val="bg1"/>
                    </a:bgClr>
                  </a:patt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lvl1pPr marL="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pl-PL"/>
                  </a:p>
                </p:txBody>
              </p:sp>
              <p:cxnSp>
                <p:nvCxnSpPr>
                  <p:cNvPr id="193" name="Łącznik prostoliniowy 192"/>
                  <p:cNvCxnSpPr/>
                  <p:nvPr/>
                </p:nvCxnSpPr>
                <p:spPr>
                  <a:xfrm>
                    <a:off x="69618" y="2689572"/>
                    <a:ext cx="0" cy="17780"/>
                  </a:xfrm>
                  <a:prstGeom prst="line">
                    <a:avLst/>
                  </a:prstGeom>
                  <a:ln w="63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41" name="Przew_B_I"/>
              <p:cNvGrpSpPr/>
              <p:nvPr/>
            </p:nvGrpSpPr>
            <p:grpSpPr>
              <a:xfrm>
                <a:off x="21994" y="1825486"/>
                <a:ext cx="241200" cy="403151"/>
                <a:chOff x="21993" y="1825476"/>
                <a:chExt cx="96520" cy="161290"/>
              </a:xfrm>
            </p:grpSpPr>
            <p:grpSp>
              <p:nvGrpSpPr>
                <p:cNvPr id="178" name="WiązkaPrzew"/>
                <p:cNvGrpSpPr/>
                <p:nvPr/>
              </p:nvGrpSpPr>
              <p:grpSpPr>
                <a:xfrm>
                  <a:off x="21993" y="1905486"/>
                  <a:ext cx="96520" cy="81280"/>
                  <a:chOff x="21993" y="1905486"/>
                  <a:chExt cx="96520" cy="81280"/>
                </a:xfrm>
              </p:grpSpPr>
              <p:cxnSp>
                <p:nvCxnSpPr>
                  <p:cNvPr id="183" name="Łącznik prostoliniowy 182"/>
                  <p:cNvCxnSpPr/>
                  <p:nvPr/>
                </p:nvCxnSpPr>
                <p:spPr>
                  <a:xfrm flipH="1">
                    <a:off x="48663" y="1970256"/>
                    <a:ext cx="37465" cy="0"/>
                  </a:xfrm>
                  <a:prstGeom prst="line">
                    <a:avLst/>
                  </a:prstGeom>
                  <a:ln w="63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4" name="Łącznik prostoliniowy 183"/>
                  <p:cNvCxnSpPr/>
                  <p:nvPr/>
                </p:nvCxnSpPr>
                <p:spPr>
                  <a:xfrm>
                    <a:off x="79143" y="1935966"/>
                    <a:ext cx="18415" cy="34290"/>
                  </a:xfrm>
                  <a:prstGeom prst="line">
                    <a:avLst/>
                  </a:prstGeom>
                  <a:ln w="63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5" name="Łącznik prostoliniowy 184"/>
                  <p:cNvCxnSpPr/>
                  <p:nvPr/>
                </p:nvCxnSpPr>
                <p:spPr>
                  <a:xfrm flipH="1">
                    <a:off x="37233" y="1937871"/>
                    <a:ext cx="27940" cy="30480"/>
                  </a:xfrm>
                  <a:prstGeom prst="line">
                    <a:avLst/>
                  </a:prstGeom>
                  <a:ln w="63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86" name="Elipsa 185"/>
                  <p:cNvSpPr/>
                  <p:nvPr/>
                </p:nvSpPr>
                <p:spPr>
                  <a:xfrm>
                    <a:off x="82953" y="1949301"/>
                    <a:ext cx="35560" cy="35560"/>
                  </a:xfrm>
                  <a:prstGeom prst="ellipse">
                    <a:avLst/>
                  </a:prstGeom>
                  <a:pattFill prst="trellis">
                    <a:fgClr>
                      <a:schemeClr val="tx1"/>
                    </a:fgClr>
                    <a:bgClr>
                      <a:schemeClr val="bg1"/>
                    </a:bgClr>
                  </a:pattFill>
                  <a:ln w="127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lvl1pPr marL="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pl-PL"/>
                  </a:p>
                </p:txBody>
              </p:sp>
              <p:sp>
                <p:nvSpPr>
                  <p:cNvPr id="187" name="Elipsa 186"/>
                  <p:cNvSpPr/>
                  <p:nvPr/>
                </p:nvSpPr>
                <p:spPr>
                  <a:xfrm>
                    <a:off x="21993" y="1951206"/>
                    <a:ext cx="35560" cy="35560"/>
                  </a:xfrm>
                  <a:prstGeom prst="ellipse">
                    <a:avLst/>
                  </a:prstGeom>
                  <a:pattFill prst="trellis">
                    <a:fgClr>
                      <a:schemeClr val="tx1"/>
                    </a:fgClr>
                    <a:bgClr>
                      <a:schemeClr val="bg1"/>
                    </a:bgClr>
                  </a:pattFill>
                  <a:ln w="127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lvl1pPr marL="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pl-PL"/>
                  </a:p>
                </p:txBody>
              </p:sp>
              <p:sp>
                <p:nvSpPr>
                  <p:cNvPr id="188" name="Elipsa 187"/>
                  <p:cNvSpPr/>
                  <p:nvPr/>
                </p:nvSpPr>
                <p:spPr>
                  <a:xfrm>
                    <a:off x="54378" y="1905486"/>
                    <a:ext cx="35560" cy="35560"/>
                  </a:xfrm>
                  <a:prstGeom prst="ellipse">
                    <a:avLst/>
                  </a:prstGeom>
                  <a:pattFill prst="trellis">
                    <a:fgClr>
                      <a:schemeClr val="tx1"/>
                    </a:fgClr>
                    <a:bgClr>
                      <a:schemeClr val="bg1"/>
                    </a:bgClr>
                  </a:pattFill>
                  <a:ln w="127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lvl1pPr marL="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pl-PL"/>
                  </a:p>
                </p:txBody>
              </p:sp>
            </p:grpSp>
            <p:grpSp>
              <p:nvGrpSpPr>
                <p:cNvPr id="179" name="Izolator"/>
                <p:cNvGrpSpPr/>
                <p:nvPr/>
              </p:nvGrpSpPr>
              <p:grpSpPr>
                <a:xfrm>
                  <a:off x="60093" y="1825476"/>
                  <a:ext cx="21589" cy="80645"/>
                  <a:chOff x="60093" y="1825476"/>
                  <a:chExt cx="21589" cy="80645"/>
                </a:xfrm>
              </p:grpSpPr>
              <p:cxnSp>
                <p:nvCxnSpPr>
                  <p:cNvPr id="180" name="Łącznik prostoliniowy 179"/>
                  <p:cNvCxnSpPr/>
                  <p:nvPr/>
                </p:nvCxnSpPr>
                <p:spPr>
                  <a:xfrm>
                    <a:off x="71523" y="1888341"/>
                    <a:ext cx="0" cy="17780"/>
                  </a:xfrm>
                  <a:prstGeom prst="line">
                    <a:avLst/>
                  </a:prstGeom>
                  <a:ln w="63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81" name="Prostokąt 180"/>
                  <p:cNvSpPr/>
                  <p:nvPr/>
                </p:nvSpPr>
                <p:spPr>
                  <a:xfrm>
                    <a:off x="60093" y="1840716"/>
                    <a:ext cx="21589" cy="53975"/>
                  </a:xfrm>
                  <a:prstGeom prst="rect">
                    <a:avLst/>
                  </a:prstGeom>
                  <a:pattFill prst="narHorz">
                    <a:fgClr>
                      <a:schemeClr val="tx1"/>
                    </a:fgClr>
                    <a:bgClr>
                      <a:schemeClr val="bg1"/>
                    </a:bgClr>
                  </a:patt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lvl1pPr marL="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pl-PL"/>
                  </a:p>
                </p:txBody>
              </p:sp>
              <p:cxnSp>
                <p:nvCxnSpPr>
                  <p:cNvPr id="182" name="Łącznik prostoliniowy 181"/>
                  <p:cNvCxnSpPr/>
                  <p:nvPr/>
                </p:nvCxnSpPr>
                <p:spPr>
                  <a:xfrm>
                    <a:off x="69618" y="1825476"/>
                    <a:ext cx="0" cy="17780"/>
                  </a:xfrm>
                  <a:prstGeom prst="line">
                    <a:avLst/>
                  </a:prstGeom>
                  <a:ln w="63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42" name="Przew_A_I"/>
              <p:cNvGrpSpPr/>
              <p:nvPr/>
            </p:nvGrpSpPr>
            <p:grpSpPr>
              <a:xfrm>
                <a:off x="21994" y="961386"/>
                <a:ext cx="241200" cy="403151"/>
                <a:chOff x="21993" y="961380"/>
                <a:chExt cx="96520" cy="161290"/>
              </a:xfrm>
            </p:grpSpPr>
            <p:grpSp>
              <p:nvGrpSpPr>
                <p:cNvPr id="167" name="WiązkaPrzew"/>
                <p:cNvGrpSpPr/>
                <p:nvPr/>
              </p:nvGrpSpPr>
              <p:grpSpPr>
                <a:xfrm>
                  <a:off x="21993" y="1041390"/>
                  <a:ext cx="96520" cy="81280"/>
                  <a:chOff x="21993" y="1041390"/>
                  <a:chExt cx="96520" cy="81280"/>
                </a:xfrm>
              </p:grpSpPr>
              <p:cxnSp>
                <p:nvCxnSpPr>
                  <p:cNvPr id="172" name="Łącznik prostoliniowy 171"/>
                  <p:cNvCxnSpPr/>
                  <p:nvPr/>
                </p:nvCxnSpPr>
                <p:spPr>
                  <a:xfrm flipH="1">
                    <a:off x="48663" y="1106160"/>
                    <a:ext cx="37465" cy="0"/>
                  </a:xfrm>
                  <a:prstGeom prst="line">
                    <a:avLst/>
                  </a:prstGeom>
                  <a:ln w="63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3" name="Łącznik prostoliniowy 172"/>
                  <p:cNvCxnSpPr/>
                  <p:nvPr/>
                </p:nvCxnSpPr>
                <p:spPr>
                  <a:xfrm>
                    <a:off x="79143" y="1071870"/>
                    <a:ext cx="18415" cy="34290"/>
                  </a:xfrm>
                  <a:prstGeom prst="line">
                    <a:avLst/>
                  </a:prstGeom>
                  <a:ln w="63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4" name="Łącznik prostoliniowy 173"/>
                  <p:cNvCxnSpPr/>
                  <p:nvPr/>
                </p:nvCxnSpPr>
                <p:spPr>
                  <a:xfrm flipH="1">
                    <a:off x="37233" y="1073775"/>
                    <a:ext cx="27940" cy="30480"/>
                  </a:xfrm>
                  <a:prstGeom prst="line">
                    <a:avLst/>
                  </a:prstGeom>
                  <a:ln w="63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75" name="Elipsa 174"/>
                  <p:cNvSpPr/>
                  <p:nvPr/>
                </p:nvSpPr>
                <p:spPr>
                  <a:xfrm>
                    <a:off x="82953" y="1085205"/>
                    <a:ext cx="35560" cy="35560"/>
                  </a:xfrm>
                  <a:prstGeom prst="ellipse">
                    <a:avLst/>
                  </a:prstGeom>
                  <a:pattFill prst="trellis">
                    <a:fgClr>
                      <a:schemeClr val="tx1"/>
                    </a:fgClr>
                    <a:bgClr>
                      <a:schemeClr val="bg1"/>
                    </a:bgClr>
                  </a:pattFill>
                  <a:ln w="127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lvl1pPr marL="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pl-PL"/>
                  </a:p>
                </p:txBody>
              </p:sp>
              <p:sp>
                <p:nvSpPr>
                  <p:cNvPr id="176" name="Elipsa 175"/>
                  <p:cNvSpPr/>
                  <p:nvPr/>
                </p:nvSpPr>
                <p:spPr>
                  <a:xfrm>
                    <a:off x="21993" y="1087110"/>
                    <a:ext cx="35560" cy="35560"/>
                  </a:xfrm>
                  <a:prstGeom prst="ellipse">
                    <a:avLst/>
                  </a:prstGeom>
                  <a:pattFill prst="trellis">
                    <a:fgClr>
                      <a:schemeClr val="tx1"/>
                    </a:fgClr>
                    <a:bgClr>
                      <a:schemeClr val="bg1"/>
                    </a:bgClr>
                  </a:pattFill>
                  <a:ln w="127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lvl1pPr marL="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pl-PL"/>
                  </a:p>
                </p:txBody>
              </p:sp>
              <p:sp>
                <p:nvSpPr>
                  <p:cNvPr id="177" name="Elipsa 176"/>
                  <p:cNvSpPr/>
                  <p:nvPr/>
                </p:nvSpPr>
                <p:spPr>
                  <a:xfrm>
                    <a:off x="54378" y="1041390"/>
                    <a:ext cx="35560" cy="35560"/>
                  </a:xfrm>
                  <a:prstGeom prst="ellipse">
                    <a:avLst/>
                  </a:prstGeom>
                  <a:pattFill prst="trellis">
                    <a:fgClr>
                      <a:schemeClr val="tx1"/>
                    </a:fgClr>
                    <a:bgClr>
                      <a:schemeClr val="bg1"/>
                    </a:bgClr>
                  </a:pattFill>
                  <a:ln w="127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lvl1pPr marL="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pl-PL"/>
                  </a:p>
                </p:txBody>
              </p:sp>
            </p:grpSp>
            <p:grpSp>
              <p:nvGrpSpPr>
                <p:cNvPr id="168" name="Izolator"/>
                <p:cNvGrpSpPr/>
                <p:nvPr/>
              </p:nvGrpSpPr>
              <p:grpSpPr>
                <a:xfrm>
                  <a:off x="60093" y="961380"/>
                  <a:ext cx="21589" cy="80645"/>
                  <a:chOff x="60093" y="961380"/>
                  <a:chExt cx="21589" cy="80645"/>
                </a:xfrm>
              </p:grpSpPr>
              <p:cxnSp>
                <p:nvCxnSpPr>
                  <p:cNvPr id="169" name="Łącznik prostoliniowy 168"/>
                  <p:cNvCxnSpPr/>
                  <p:nvPr/>
                </p:nvCxnSpPr>
                <p:spPr>
                  <a:xfrm>
                    <a:off x="71523" y="1024245"/>
                    <a:ext cx="0" cy="17780"/>
                  </a:xfrm>
                  <a:prstGeom prst="line">
                    <a:avLst/>
                  </a:prstGeom>
                  <a:ln w="63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70" name="Prostokąt 169"/>
                  <p:cNvSpPr/>
                  <p:nvPr/>
                </p:nvSpPr>
                <p:spPr>
                  <a:xfrm>
                    <a:off x="60093" y="976620"/>
                    <a:ext cx="21589" cy="53975"/>
                  </a:xfrm>
                  <a:prstGeom prst="rect">
                    <a:avLst/>
                  </a:prstGeom>
                  <a:pattFill prst="narHorz">
                    <a:fgClr>
                      <a:schemeClr val="tx1"/>
                    </a:fgClr>
                    <a:bgClr>
                      <a:schemeClr val="bg1"/>
                    </a:bgClr>
                  </a:patt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lvl1pPr marL="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pl-PL"/>
                  </a:p>
                </p:txBody>
              </p:sp>
              <p:cxnSp>
                <p:nvCxnSpPr>
                  <p:cNvPr id="171" name="Łącznik prostoliniowy 170"/>
                  <p:cNvCxnSpPr/>
                  <p:nvPr/>
                </p:nvCxnSpPr>
                <p:spPr>
                  <a:xfrm>
                    <a:off x="69618" y="961380"/>
                    <a:ext cx="0" cy="17780"/>
                  </a:xfrm>
                  <a:prstGeom prst="line">
                    <a:avLst/>
                  </a:prstGeom>
                  <a:ln w="63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43" name="Belk_D_Krata"/>
              <p:cNvGrpSpPr/>
              <p:nvPr/>
            </p:nvGrpSpPr>
            <p:grpSpPr>
              <a:xfrm>
                <a:off x="382032" y="2401540"/>
                <a:ext cx="1656184" cy="288032"/>
                <a:chOff x="382032" y="2401540"/>
                <a:chExt cx="1656184" cy="288032"/>
              </a:xfrm>
            </p:grpSpPr>
            <p:cxnSp>
              <p:nvCxnSpPr>
                <p:cNvPr id="155" name="Łącznik prostoliniowy 154"/>
                <p:cNvCxnSpPr/>
                <p:nvPr/>
              </p:nvCxnSpPr>
              <p:spPr bwMode="auto">
                <a:xfrm flipV="1">
                  <a:off x="1606168" y="2553940"/>
                  <a:ext cx="216024" cy="135632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56" name="Łącznik prostoliniowy 155"/>
                <p:cNvCxnSpPr/>
                <p:nvPr/>
              </p:nvCxnSpPr>
              <p:spPr bwMode="auto">
                <a:xfrm>
                  <a:off x="1606168" y="2473548"/>
                  <a:ext cx="0" cy="216024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57" name="Łącznik prostoliniowy 156"/>
                <p:cNvCxnSpPr/>
                <p:nvPr/>
              </p:nvCxnSpPr>
              <p:spPr bwMode="auto">
                <a:xfrm flipV="1">
                  <a:off x="1354140" y="2473548"/>
                  <a:ext cx="252028" cy="20764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58" name="Łącznik prostoliniowy 157"/>
                <p:cNvCxnSpPr/>
                <p:nvPr/>
              </p:nvCxnSpPr>
              <p:spPr bwMode="auto">
                <a:xfrm>
                  <a:off x="1822192" y="2545556"/>
                  <a:ext cx="0" cy="144016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59" name="Łącznik prostoliniowy 158"/>
                <p:cNvCxnSpPr/>
                <p:nvPr/>
              </p:nvCxnSpPr>
              <p:spPr bwMode="auto">
                <a:xfrm flipV="1">
                  <a:off x="1822192" y="2617564"/>
                  <a:ext cx="216024" cy="63624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60" name="Łącznik prostoliniowy 159"/>
                <p:cNvCxnSpPr/>
                <p:nvPr/>
              </p:nvCxnSpPr>
              <p:spPr bwMode="auto">
                <a:xfrm>
                  <a:off x="814080" y="2473548"/>
                  <a:ext cx="0" cy="216024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61" name="Łącznik prostoliniowy 160"/>
                <p:cNvCxnSpPr/>
                <p:nvPr/>
              </p:nvCxnSpPr>
              <p:spPr bwMode="auto">
                <a:xfrm>
                  <a:off x="598056" y="2545556"/>
                  <a:ext cx="0" cy="144016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62" name="Łącznik prostoliniowy 161"/>
                <p:cNvCxnSpPr/>
                <p:nvPr/>
              </p:nvCxnSpPr>
              <p:spPr bwMode="auto">
                <a:xfrm flipH="1" flipV="1">
                  <a:off x="814080" y="2473548"/>
                  <a:ext cx="252028" cy="20764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63" name="Łącznik prostoliniowy 162"/>
                <p:cNvCxnSpPr/>
                <p:nvPr/>
              </p:nvCxnSpPr>
              <p:spPr bwMode="auto">
                <a:xfrm flipH="1" flipV="1">
                  <a:off x="598056" y="2545556"/>
                  <a:ext cx="216024" cy="144016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64" name="Łącznik prostoliniowy 163"/>
                <p:cNvCxnSpPr/>
                <p:nvPr/>
              </p:nvCxnSpPr>
              <p:spPr bwMode="auto">
                <a:xfrm flipH="1" flipV="1">
                  <a:off x="382032" y="2617564"/>
                  <a:ext cx="216000" cy="6480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65" name="Łącznik prostoliniowy 164"/>
                <p:cNvCxnSpPr/>
                <p:nvPr/>
              </p:nvCxnSpPr>
              <p:spPr bwMode="auto">
                <a:xfrm flipH="1" flipV="1">
                  <a:off x="1066108" y="2401540"/>
                  <a:ext cx="288032" cy="288032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66" name="Łącznik prostoliniowy 165"/>
                <p:cNvCxnSpPr/>
                <p:nvPr/>
              </p:nvCxnSpPr>
              <p:spPr bwMode="auto">
                <a:xfrm flipH="1">
                  <a:off x="1066108" y="2401540"/>
                  <a:ext cx="288032" cy="288032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44" name="Belka_D"/>
              <p:cNvGrpSpPr/>
              <p:nvPr/>
            </p:nvGrpSpPr>
            <p:grpSpPr>
              <a:xfrm>
                <a:off x="130004" y="2401540"/>
                <a:ext cx="2160240" cy="288032"/>
                <a:chOff x="130004" y="2401540"/>
                <a:chExt cx="2160240" cy="288032"/>
              </a:xfrm>
            </p:grpSpPr>
            <p:cxnSp>
              <p:nvCxnSpPr>
                <p:cNvPr id="151" name="Łącznik prostoliniowy 150"/>
                <p:cNvCxnSpPr/>
                <p:nvPr/>
              </p:nvCxnSpPr>
              <p:spPr bwMode="auto">
                <a:xfrm>
                  <a:off x="130004" y="2689572"/>
                  <a:ext cx="2160240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52" name="Łącznik prostoliniowy 151"/>
                <p:cNvCxnSpPr/>
                <p:nvPr/>
              </p:nvCxnSpPr>
              <p:spPr bwMode="auto">
                <a:xfrm flipV="1">
                  <a:off x="130004" y="2401540"/>
                  <a:ext cx="936104" cy="288032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53" name="Łącznik prostoliniowy 152"/>
                <p:cNvCxnSpPr/>
                <p:nvPr/>
              </p:nvCxnSpPr>
              <p:spPr bwMode="auto">
                <a:xfrm>
                  <a:off x="1354140" y="2401540"/>
                  <a:ext cx="936104" cy="288032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54" name="Łącznik prostoliniowy 153"/>
                <p:cNvCxnSpPr/>
                <p:nvPr/>
              </p:nvCxnSpPr>
              <p:spPr bwMode="auto">
                <a:xfrm>
                  <a:off x="1066108" y="2401540"/>
                  <a:ext cx="288032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45" name="Belk_S_Krata"/>
              <p:cNvGrpSpPr/>
              <p:nvPr/>
            </p:nvGrpSpPr>
            <p:grpSpPr>
              <a:xfrm>
                <a:off x="382032" y="1537444"/>
                <a:ext cx="1656184" cy="288032"/>
                <a:chOff x="382032" y="1537444"/>
                <a:chExt cx="1656184" cy="288032"/>
              </a:xfrm>
            </p:grpSpPr>
            <p:cxnSp>
              <p:nvCxnSpPr>
                <p:cNvPr id="139" name="Łącznik prostoliniowy 138"/>
                <p:cNvCxnSpPr/>
                <p:nvPr/>
              </p:nvCxnSpPr>
              <p:spPr bwMode="auto">
                <a:xfrm flipV="1">
                  <a:off x="1606168" y="1689844"/>
                  <a:ext cx="216024" cy="135632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40" name="Łącznik prostoliniowy 139"/>
                <p:cNvCxnSpPr/>
                <p:nvPr/>
              </p:nvCxnSpPr>
              <p:spPr bwMode="auto">
                <a:xfrm>
                  <a:off x="1606168" y="1609452"/>
                  <a:ext cx="0" cy="216024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41" name="Łącznik prostoliniowy 140"/>
                <p:cNvCxnSpPr/>
                <p:nvPr/>
              </p:nvCxnSpPr>
              <p:spPr bwMode="auto">
                <a:xfrm flipV="1">
                  <a:off x="1354140" y="1609452"/>
                  <a:ext cx="252028" cy="20764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42" name="Łącznik prostoliniowy 141"/>
                <p:cNvCxnSpPr/>
                <p:nvPr/>
              </p:nvCxnSpPr>
              <p:spPr bwMode="auto">
                <a:xfrm>
                  <a:off x="1822192" y="1681460"/>
                  <a:ext cx="0" cy="144016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43" name="Łącznik prostoliniowy 142"/>
                <p:cNvCxnSpPr/>
                <p:nvPr/>
              </p:nvCxnSpPr>
              <p:spPr bwMode="auto">
                <a:xfrm flipV="1">
                  <a:off x="1822192" y="1753468"/>
                  <a:ext cx="216024" cy="63624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44" name="Łącznik prostoliniowy 143"/>
                <p:cNvCxnSpPr/>
                <p:nvPr/>
              </p:nvCxnSpPr>
              <p:spPr bwMode="auto">
                <a:xfrm>
                  <a:off x="814080" y="1609452"/>
                  <a:ext cx="0" cy="216024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45" name="Łącznik prostoliniowy 144"/>
                <p:cNvCxnSpPr/>
                <p:nvPr/>
              </p:nvCxnSpPr>
              <p:spPr bwMode="auto">
                <a:xfrm>
                  <a:off x="598056" y="1681460"/>
                  <a:ext cx="0" cy="144016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46" name="Łącznik prostoliniowy 145"/>
                <p:cNvCxnSpPr/>
                <p:nvPr/>
              </p:nvCxnSpPr>
              <p:spPr bwMode="auto">
                <a:xfrm flipH="1" flipV="1">
                  <a:off x="814080" y="1609452"/>
                  <a:ext cx="252028" cy="20764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47" name="Łącznik prostoliniowy 146"/>
                <p:cNvCxnSpPr/>
                <p:nvPr/>
              </p:nvCxnSpPr>
              <p:spPr bwMode="auto">
                <a:xfrm flipH="1" flipV="1">
                  <a:off x="598056" y="1681460"/>
                  <a:ext cx="216024" cy="144016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48" name="Łącznik prostoliniowy 147"/>
                <p:cNvCxnSpPr/>
                <p:nvPr/>
              </p:nvCxnSpPr>
              <p:spPr bwMode="auto">
                <a:xfrm flipH="1" flipV="1">
                  <a:off x="382032" y="1753468"/>
                  <a:ext cx="216000" cy="6480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49" name="Łącznik prostoliniowy 148"/>
                <p:cNvCxnSpPr/>
                <p:nvPr/>
              </p:nvCxnSpPr>
              <p:spPr bwMode="auto">
                <a:xfrm flipH="1" flipV="1">
                  <a:off x="1066108" y="1537444"/>
                  <a:ext cx="288032" cy="288032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50" name="Łącznik prostoliniowy 149"/>
                <p:cNvCxnSpPr/>
                <p:nvPr/>
              </p:nvCxnSpPr>
              <p:spPr bwMode="auto">
                <a:xfrm flipH="1">
                  <a:off x="1066108" y="1537444"/>
                  <a:ext cx="288032" cy="288032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46" name="Belka_S"/>
              <p:cNvGrpSpPr/>
              <p:nvPr/>
            </p:nvGrpSpPr>
            <p:grpSpPr>
              <a:xfrm>
                <a:off x="130004" y="1537444"/>
                <a:ext cx="2160240" cy="288032"/>
                <a:chOff x="130004" y="1537444"/>
                <a:chExt cx="2160240" cy="288032"/>
              </a:xfrm>
            </p:grpSpPr>
            <p:cxnSp>
              <p:nvCxnSpPr>
                <p:cNvPr id="135" name="Łącznik prostoliniowy 134"/>
                <p:cNvCxnSpPr/>
                <p:nvPr/>
              </p:nvCxnSpPr>
              <p:spPr bwMode="auto">
                <a:xfrm>
                  <a:off x="130004" y="1825476"/>
                  <a:ext cx="2160240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36" name="Łącznik prostoliniowy 135"/>
                <p:cNvCxnSpPr/>
                <p:nvPr/>
              </p:nvCxnSpPr>
              <p:spPr bwMode="auto">
                <a:xfrm flipV="1">
                  <a:off x="130004" y="1537444"/>
                  <a:ext cx="936104" cy="288032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37" name="Łącznik prostoliniowy 136"/>
                <p:cNvCxnSpPr/>
                <p:nvPr/>
              </p:nvCxnSpPr>
              <p:spPr bwMode="auto">
                <a:xfrm>
                  <a:off x="1354140" y="1537444"/>
                  <a:ext cx="936104" cy="288032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38" name="Łącznik prostoliniowy 137"/>
                <p:cNvCxnSpPr/>
                <p:nvPr/>
              </p:nvCxnSpPr>
              <p:spPr bwMode="auto">
                <a:xfrm>
                  <a:off x="1066108" y="1537444"/>
                  <a:ext cx="288032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47" name="Belk_G_Krata"/>
              <p:cNvGrpSpPr/>
              <p:nvPr/>
            </p:nvGrpSpPr>
            <p:grpSpPr>
              <a:xfrm>
                <a:off x="382032" y="673348"/>
                <a:ext cx="1656184" cy="288032"/>
                <a:chOff x="382032" y="673348"/>
                <a:chExt cx="1656184" cy="288032"/>
              </a:xfrm>
            </p:grpSpPr>
            <p:cxnSp>
              <p:nvCxnSpPr>
                <p:cNvPr id="123" name="Łącznik prostoliniowy 122"/>
                <p:cNvCxnSpPr/>
                <p:nvPr/>
              </p:nvCxnSpPr>
              <p:spPr bwMode="auto">
                <a:xfrm flipV="1">
                  <a:off x="1606168" y="825748"/>
                  <a:ext cx="216024" cy="135632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24" name="Łącznik prostoliniowy 123"/>
                <p:cNvCxnSpPr/>
                <p:nvPr/>
              </p:nvCxnSpPr>
              <p:spPr bwMode="auto">
                <a:xfrm>
                  <a:off x="1606168" y="745356"/>
                  <a:ext cx="0" cy="216024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25" name="Łącznik prostoliniowy 124"/>
                <p:cNvCxnSpPr/>
                <p:nvPr/>
              </p:nvCxnSpPr>
              <p:spPr bwMode="auto">
                <a:xfrm flipV="1">
                  <a:off x="1354140" y="745356"/>
                  <a:ext cx="252028" cy="20764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26" name="Łącznik prostoliniowy 125"/>
                <p:cNvCxnSpPr/>
                <p:nvPr/>
              </p:nvCxnSpPr>
              <p:spPr bwMode="auto">
                <a:xfrm>
                  <a:off x="1822192" y="817364"/>
                  <a:ext cx="0" cy="144016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27" name="Łącznik prostoliniowy 126"/>
                <p:cNvCxnSpPr/>
                <p:nvPr/>
              </p:nvCxnSpPr>
              <p:spPr bwMode="auto">
                <a:xfrm flipV="1">
                  <a:off x="1822192" y="889372"/>
                  <a:ext cx="216024" cy="63624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28" name="Łącznik prostoliniowy 127"/>
                <p:cNvCxnSpPr/>
                <p:nvPr/>
              </p:nvCxnSpPr>
              <p:spPr bwMode="auto">
                <a:xfrm>
                  <a:off x="814080" y="745356"/>
                  <a:ext cx="0" cy="216024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29" name="Łącznik prostoliniowy 128"/>
                <p:cNvCxnSpPr/>
                <p:nvPr/>
              </p:nvCxnSpPr>
              <p:spPr bwMode="auto">
                <a:xfrm>
                  <a:off x="598056" y="817364"/>
                  <a:ext cx="0" cy="144016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30" name="Łącznik prostoliniowy 129"/>
                <p:cNvCxnSpPr/>
                <p:nvPr/>
              </p:nvCxnSpPr>
              <p:spPr bwMode="auto">
                <a:xfrm flipH="1" flipV="1">
                  <a:off x="814080" y="745356"/>
                  <a:ext cx="252028" cy="20764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31" name="Łącznik prostoliniowy 130"/>
                <p:cNvCxnSpPr/>
                <p:nvPr/>
              </p:nvCxnSpPr>
              <p:spPr bwMode="auto">
                <a:xfrm flipH="1" flipV="1">
                  <a:off x="598056" y="817364"/>
                  <a:ext cx="216024" cy="144016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32" name="Łącznik prostoliniowy 131"/>
                <p:cNvCxnSpPr/>
                <p:nvPr/>
              </p:nvCxnSpPr>
              <p:spPr bwMode="auto">
                <a:xfrm flipH="1" flipV="1">
                  <a:off x="382032" y="889372"/>
                  <a:ext cx="216000" cy="6480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33" name="Łącznik prostoliniowy 132"/>
                <p:cNvCxnSpPr/>
                <p:nvPr/>
              </p:nvCxnSpPr>
              <p:spPr bwMode="auto">
                <a:xfrm flipH="1" flipV="1">
                  <a:off x="1066108" y="673348"/>
                  <a:ext cx="288032" cy="288032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34" name="Łącznik prostoliniowy 133"/>
                <p:cNvCxnSpPr/>
                <p:nvPr/>
              </p:nvCxnSpPr>
              <p:spPr bwMode="auto">
                <a:xfrm flipH="1">
                  <a:off x="1066108" y="673348"/>
                  <a:ext cx="288032" cy="288032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48" name="Belka_G"/>
              <p:cNvGrpSpPr/>
              <p:nvPr/>
            </p:nvGrpSpPr>
            <p:grpSpPr>
              <a:xfrm>
                <a:off x="130004" y="673348"/>
                <a:ext cx="2160240" cy="288032"/>
                <a:chOff x="130004" y="673348"/>
                <a:chExt cx="2160240" cy="288032"/>
              </a:xfrm>
            </p:grpSpPr>
            <p:cxnSp>
              <p:nvCxnSpPr>
                <p:cNvPr id="119" name="Łącznik prostoliniowy 118"/>
                <p:cNvCxnSpPr/>
                <p:nvPr/>
              </p:nvCxnSpPr>
              <p:spPr bwMode="auto">
                <a:xfrm>
                  <a:off x="130004" y="961380"/>
                  <a:ext cx="2160240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20" name="Łącznik prostoliniowy 119"/>
                <p:cNvCxnSpPr/>
                <p:nvPr/>
              </p:nvCxnSpPr>
              <p:spPr bwMode="auto">
                <a:xfrm flipV="1">
                  <a:off x="130004" y="673348"/>
                  <a:ext cx="936104" cy="288032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21" name="Łącznik prostoliniowy 120"/>
                <p:cNvCxnSpPr/>
                <p:nvPr/>
              </p:nvCxnSpPr>
              <p:spPr bwMode="auto">
                <a:xfrm>
                  <a:off x="1354140" y="673348"/>
                  <a:ext cx="936104" cy="288032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22" name="Łącznik prostoliniowy 121"/>
                <p:cNvCxnSpPr/>
                <p:nvPr/>
              </p:nvCxnSpPr>
              <p:spPr bwMode="auto">
                <a:xfrm>
                  <a:off x="1066108" y="673348"/>
                  <a:ext cx="288032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49" name="Krata_Słupa"/>
              <p:cNvGrpSpPr/>
              <p:nvPr/>
            </p:nvGrpSpPr>
            <p:grpSpPr>
              <a:xfrm>
                <a:off x="706068" y="961380"/>
                <a:ext cx="1008112" cy="4572508"/>
                <a:chOff x="706068" y="961380"/>
                <a:chExt cx="1008112" cy="4572508"/>
              </a:xfrm>
            </p:grpSpPr>
            <p:cxnSp>
              <p:nvCxnSpPr>
                <p:cNvPr id="98" name="Łącznik prostoliniowy 97"/>
                <p:cNvCxnSpPr/>
                <p:nvPr/>
              </p:nvCxnSpPr>
              <p:spPr bwMode="auto">
                <a:xfrm>
                  <a:off x="1066108" y="1249412"/>
                  <a:ext cx="288032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99" name="Łącznik prostoliniowy 98"/>
                <p:cNvCxnSpPr/>
                <p:nvPr/>
              </p:nvCxnSpPr>
              <p:spPr bwMode="auto">
                <a:xfrm>
                  <a:off x="1066108" y="2113508"/>
                  <a:ext cx="288032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00" name="Łącznik prostoliniowy 99"/>
                <p:cNvCxnSpPr/>
                <p:nvPr/>
              </p:nvCxnSpPr>
              <p:spPr bwMode="auto">
                <a:xfrm flipH="1" flipV="1">
                  <a:off x="1066108" y="961380"/>
                  <a:ext cx="288032" cy="288032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01" name="Łącznik prostoliniowy 100"/>
                <p:cNvCxnSpPr/>
                <p:nvPr/>
              </p:nvCxnSpPr>
              <p:spPr bwMode="auto">
                <a:xfrm flipH="1" flipV="1">
                  <a:off x="1066108" y="1249412"/>
                  <a:ext cx="288032" cy="288032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02" name="Łącznik prostoliniowy 101"/>
                <p:cNvCxnSpPr/>
                <p:nvPr/>
              </p:nvCxnSpPr>
              <p:spPr bwMode="auto">
                <a:xfrm flipH="1" flipV="1">
                  <a:off x="1066108" y="1825476"/>
                  <a:ext cx="288032" cy="288032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03" name="Łącznik prostoliniowy 102"/>
                <p:cNvCxnSpPr/>
                <p:nvPr/>
              </p:nvCxnSpPr>
              <p:spPr bwMode="auto">
                <a:xfrm flipH="1" flipV="1">
                  <a:off x="1066108" y="2113508"/>
                  <a:ext cx="288032" cy="288032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04" name="Łącznik prostoliniowy 103"/>
                <p:cNvCxnSpPr/>
                <p:nvPr/>
              </p:nvCxnSpPr>
              <p:spPr bwMode="auto">
                <a:xfrm flipH="1">
                  <a:off x="1066108" y="961380"/>
                  <a:ext cx="288032" cy="288032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05" name="Łącznik prostoliniowy 104"/>
                <p:cNvCxnSpPr/>
                <p:nvPr/>
              </p:nvCxnSpPr>
              <p:spPr bwMode="auto">
                <a:xfrm flipH="1">
                  <a:off x="1066108" y="1249412"/>
                  <a:ext cx="288032" cy="288032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06" name="Łącznik prostoliniowy 105"/>
                <p:cNvCxnSpPr/>
                <p:nvPr/>
              </p:nvCxnSpPr>
              <p:spPr bwMode="auto">
                <a:xfrm flipH="1">
                  <a:off x="1066108" y="1825476"/>
                  <a:ext cx="288032" cy="288032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07" name="Łącznik prostoliniowy 106"/>
                <p:cNvCxnSpPr/>
                <p:nvPr/>
              </p:nvCxnSpPr>
              <p:spPr bwMode="auto">
                <a:xfrm flipH="1">
                  <a:off x="1066108" y="2113508"/>
                  <a:ext cx="288032" cy="288032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08" name="Łącznik prostoliniowy 107"/>
                <p:cNvCxnSpPr/>
                <p:nvPr/>
              </p:nvCxnSpPr>
              <p:spPr bwMode="auto">
                <a:xfrm>
                  <a:off x="994100" y="3193628"/>
                  <a:ext cx="432000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09" name="Łącznik prostoliniowy 108"/>
                <p:cNvCxnSpPr/>
                <p:nvPr/>
              </p:nvCxnSpPr>
              <p:spPr bwMode="auto">
                <a:xfrm flipH="1">
                  <a:off x="994100" y="2689572"/>
                  <a:ext cx="360040" cy="504056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10" name="Łącznik prostoliniowy 109"/>
                <p:cNvCxnSpPr/>
                <p:nvPr/>
              </p:nvCxnSpPr>
              <p:spPr bwMode="auto">
                <a:xfrm flipH="1" flipV="1">
                  <a:off x="1066108" y="2689572"/>
                  <a:ext cx="360040" cy="504056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11" name="Łącznik prostoliniowy 110"/>
                <p:cNvCxnSpPr/>
                <p:nvPr/>
              </p:nvCxnSpPr>
              <p:spPr bwMode="auto">
                <a:xfrm>
                  <a:off x="922092" y="3913708"/>
                  <a:ext cx="576000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12" name="Łącznik prostoliniowy 111"/>
                <p:cNvCxnSpPr/>
                <p:nvPr/>
              </p:nvCxnSpPr>
              <p:spPr bwMode="auto">
                <a:xfrm>
                  <a:off x="814080" y="4633788"/>
                  <a:ext cx="792000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13" name="Łącznik prostoliniowy 112"/>
                <p:cNvCxnSpPr/>
                <p:nvPr/>
              </p:nvCxnSpPr>
              <p:spPr bwMode="auto">
                <a:xfrm flipH="1" flipV="1">
                  <a:off x="1210124" y="4633788"/>
                  <a:ext cx="504056" cy="90010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14" name="Łącznik prostoliniowy 113"/>
                <p:cNvCxnSpPr/>
                <p:nvPr/>
              </p:nvCxnSpPr>
              <p:spPr bwMode="auto">
                <a:xfrm flipV="1">
                  <a:off x="706068" y="4633788"/>
                  <a:ext cx="504056" cy="90010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15" name="Łącznik prostoliniowy 114"/>
                <p:cNvCxnSpPr/>
                <p:nvPr/>
              </p:nvCxnSpPr>
              <p:spPr bwMode="auto">
                <a:xfrm flipH="1" flipV="1">
                  <a:off x="994100" y="3193628"/>
                  <a:ext cx="504056" cy="72008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16" name="Łącznik prostoliniowy 115"/>
                <p:cNvCxnSpPr/>
                <p:nvPr/>
              </p:nvCxnSpPr>
              <p:spPr bwMode="auto">
                <a:xfrm flipH="1" flipV="1">
                  <a:off x="922092" y="3913708"/>
                  <a:ext cx="684076" cy="72008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17" name="Łącznik prostoliniowy 116"/>
                <p:cNvCxnSpPr/>
                <p:nvPr/>
              </p:nvCxnSpPr>
              <p:spPr bwMode="auto">
                <a:xfrm flipV="1">
                  <a:off x="814080" y="3913708"/>
                  <a:ext cx="684076" cy="72008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18" name="Łącznik prostoliniowy 117"/>
                <p:cNvCxnSpPr/>
                <p:nvPr/>
              </p:nvCxnSpPr>
              <p:spPr bwMode="auto">
                <a:xfrm flipV="1">
                  <a:off x="922092" y="3193628"/>
                  <a:ext cx="504056" cy="72008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50" name="Sylw_Słupa"/>
              <p:cNvGrpSpPr/>
              <p:nvPr/>
            </p:nvGrpSpPr>
            <p:grpSpPr>
              <a:xfrm>
                <a:off x="670072" y="673348"/>
                <a:ext cx="1080104" cy="4860866"/>
                <a:chOff x="670072" y="673348"/>
                <a:chExt cx="1080104" cy="4860866"/>
              </a:xfrm>
            </p:grpSpPr>
            <p:cxnSp>
              <p:nvCxnSpPr>
                <p:cNvPr id="92" name="Łącznik prostoliniowy 91"/>
                <p:cNvCxnSpPr/>
                <p:nvPr/>
              </p:nvCxnSpPr>
              <p:spPr bwMode="auto">
                <a:xfrm flipV="1">
                  <a:off x="670072" y="5533562"/>
                  <a:ext cx="72000" cy="326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93" name="Łącznik prostoliniowy 92"/>
                <p:cNvCxnSpPr/>
                <p:nvPr/>
              </p:nvCxnSpPr>
              <p:spPr bwMode="auto">
                <a:xfrm flipV="1">
                  <a:off x="1678176" y="5533888"/>
                  <a:ext cx="72000" cy="326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94" name="Łącznik prostoliniowy 93"/>
                <p:cNvCxnSpPr/>
                <p:nvPr/>
              </p:nvCxnSpPr>
              <p:spPr bwMode="auto">
                <a:xfrm flipV="1">
                  <a:off x="706068" y="2689572"/>
                  <a:ext cx="360040" cy="2844316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95" name="Łącznik prostoliniowy 94"/>
                <p:cNvCxnSpPr/>
                <p:nvPr/>
              </p:nvCxnSpPr>
              <p:spPr bwMode="auto">
                <a:xfrm flipH="1" flipV="1">
                  <a:off x="1354140" y="2689572"/>
                  <a:ext cx="362924" cy="2844318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96" name="Łącznik prostoliniowy 95"/>
                <p:cNvCxnSpPr/>
                <p:nvPr/>
              </p:nvCxnSpPr>
              <p:spPr bwMode="auto">
                <a:xfrm>
                  <a:off x="1354140" y="673348"/>
                  <a:ext cx="0" cy="201600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97" name="Łącznik prostoliniowy 96"/>
                <p:cNvCxnSpPr/>
                <p:nvPr/>
              </p:nvCxnSpPr>
              <p:spPr bwMode="auto">
                <a:xfrm>
                  <a:off x="1066108" y="673348"/>
                  <a:ext cx="0" cy="201600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51" name="Krata_Odgr"/>
              <p:cNvGrpSpPr/>
              <p:nvPr/>
            </p:nvGrpSpPr>
            <p:grpSpPr>
              <a:xfrm>
                <a:off x="634060" y="313308"/>
                <a:ext cx="1188132" cy="360040"/>
                <a:chOff x="634060" y="313308"/>
                <a:chExt cx="1188132" cy="360040"/>
              </a:xfrm>
            </p:grpSpPr>
            <p:cxnSp>
              <p:nvCxnSpPr>
                <p:cNvPr id="84" name="Łącznik prostoliniowy 83"/>
                <p:cNvCxnSpPr/>
                <p:nvPr/>
              </p:nvCxnSpPr>
              <p:spPr bwMode="auto">
                <a:xfrm>
                  <a:off x="1498156" y="457324"/>
                  <a:ext cx="216024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85" name="Łącznik prostoliniowy 84"/>
                <p:cNvCxnSpPr/>
                <p:nvPr/>
              </p:nvCxnSpPr>
              <p:spPr bwMode="auto">
                <a:xfrm flipH="1">
                  <a:off x="1354140" y="457324"/>
                  <a:ext cx="144016" cy="216024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86" name="Łącznik prostoliniowy 85"/>
                <p:cNvCxnSpPr/>
                <p:nvPr/>
              </p:nvCxnSpPr>
              <p:spPr bwMode="auto">
                <a:xfrm>
                  <a:off x="1210124" y="565336"/>
                  <a:ext cx="144016" cy="108012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87" name="Łącznik prostoliniowy 86"/>
                <p:cNvCxnSpPr/>
                <p:nvPr/>
              </p:nvCxnSpPr>
              <p:spPr bwMode="auto">
                <a:xfrm>
                  <a:off x="958096" y="457324"/>
                  <a:ext cx="108012" cy="216024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88" name="Łącznik prostoliniowy 87"/>
                <p:cNvCxnSpPr/>
                <p:nvPr/>
              </p:nvCxnSpPr>
              <p:spPr bwMode="auto">
                <a:xfrm flipH="1">
                  <a:off x="1066108" y="565336"/>
                  <a:ext cx="144016" cy="108012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89" name="Łącznik prostoliniowy 88"/>
                <p:cNvCxnSpPr/>
                <p:nvPr/>
              </p:nvCxnSpPr>
              <p:spPr bwMode="auto">
                <a:xfrm>
                  <a:off x="742096" y="457324"/>
                  <a:ext cx="216000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90" name="Łącznik prostoliniowy 89"/>
                <p:cNvCxnSpPr/>
                <p:nvPr/>
              </p:nvCxnSpPr>
              <p:spPr bwMode="auto">
                <a:xfrm flipH="1">
                  <a:off x="1714180" y="313308"/>
                  <a:ext cx="108012" cy="144016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91" name="Łącznik prostoliniowy 90"/>
                <p:cNvCxnSpPr/>
                <p:nvPr/>
              </p:nvCxnSpPr>
              <p:spPr bwMode="auto">
                <a:xfrm flipH="1" flipV="1">
                  <a:off x="634060" y="313308"/>
                  <a:ext cx="108012" cy="144016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52" name="Belka_Odgr"/>
              <p:cNvGrpSpPr/>
              <p:nvPr/>
            </p:nvGrpSpPr>
            <p:grpSpPr>
              <a:xfrm>
                <a:off x="490044" y="313308"/>
                <a:ext cx="1440160" cy="360040"/>
                <a:chOff x="490044" y="313308"/>
                <a:chExt cx="1440160" cy="360040"/>
              </a:xfrm>
            </p:grpSpPr>
            <p:cxnSp>
              <p:nvCxnSpPr>
                <p:cNvPr id="78" name="Łącznik prostoliniowy 77"/>
                <p:cNvCxnSpPr/>
                <p:nvPr/>
              </p:nvCxnSpPr>
              <p:spPr bwMode="auto">
                <a:xfrm>
                  <a:off x="490044" y="313308"/>
                  <a:ext cx="576064" cy="36004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79" name="Łącznik prostoliniowy 78"/>
                <p:cNvCxnSpPr/>
                <p:nvPr/>
              </p:nvCxnSpPr>
              <p:spPr bwMode="auto">
                <a:xfrm flipV="1">
                  <a:off x="1354140" y="313308"/>
                  <a:ext cx="576064" cy="36004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80" name="Łącznik prostoliniowy 79"/>
                <p:cNvCxnSpPr/>
                <p:nvPr/>
              </p:nvCxnSpPr>
              <p:spPr bwMode="auto">
                <a:xfrm flipV="1">
                  <a:off x="1210124" y="313308"/>
                  <a:ext cx="612068" cy="252028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81" name="Łącznik prostoliniowy 80"/>
                <p:cNvCxnSpPr/>
                <p:nvPr/>
              </p:nvCxnSpPr>
              <p:spPr bwMode="auto">
                <a:xfrm>
                  <a:off x="1786188" y="313308"/>
                  <a:ext cx="144000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82" name="Łącznik prostoliniowy 81"/>
                <p:cNvCxnSpPr/>
                <p:nvPr/>
              </p:nvCxnSpPr>
              <p:spPr bwMode="auto">
                <a:xfrm>
                  <a:off x="490044" y="313308"/>
                  <a:ext cx="144000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83" name="Łącznik prostoliniowy 82"/>
                <p:cNvCxnSpPr/>
                <p:nvPr/>
              </p:nvCxnSpPr>
              <p:spPr bwMode="auto">
                <a:xfrm>
                  <a:off x="634060" y="313308"/>
                  <a:ext cx="576064" cy="252028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53" name="Odgr_Lewy"/>
              <p:cNvGrpSpPr/>
              <p:nvPr/>
            </p:nvGrpSpPr>
            <p:grpSpPr>
              <a:xfrm>
                <a:off x="454080" y="316356"/>
                <a:ext cx="71968" cy="104964"/>
                <a:chOff x="454080" y="316356"/>
                <a:chExt cx="28800" cy="41991"/>
              </a:xfrm>
            </p:grpSpPr>
            <p:sp>
              <p:nvSpPr>
                <p:cNvPr id="76" name="Elipsa 75"/>
                <p:cNvSpPr/>
                <p:nvPr/>
              </p:nvSpPr>
              <p:spPr>
                <a:xfrm>
                  <a:off x="454080" y="329547"/>
                  <a:ext cx="28800" cy="28800"/>
                </a:xfrm>
                <a:prstGeom prst="ellipse">
                  <a:avLst/>
                </a:prstGeom>
                <a:pattFill prst="trellis">
                  <a:fgClr>
                    <a:schemeClr val="tx1"/>
                  </a:fgClr>
                  <a:bgClr>
                    <a:schemeClr val="bg1"/>
                  </a:bgClr>
                </a:pattFill>
                <a:ln w="127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pl-PL"/>
                </a:p>
              </p:txBody>
            </p:sp>
            <p:cxnSp>
              <p:nvCxnSpPr>
                <p:cNvPr id="77" name="Łącznik prostoliniowy 76"/>
                <p:cNvCxnSpPr/>
                <p:nvPr/>
              </p:nvCxnSpPr>
              <p:spPr>
                <a:xfrm flipV="1">
                  <a:off x="467543" y="316356"/>
                  <a:ext cx="1806" cy="21004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4" name="Odgr_Prawy"/>
              <p:cNvGrpSpPr/>
              <p:nvPr/>
            </p:nvGrpSpPr>
            <p:grpSpPr>
              <a:xfrm>
                <a:off x="1894200" y="320584"/>
                <a:ext cx="71971" cy="100736"/>
                <a:chOff x="1894200" y="320584"/>
                <a:chExt cx="71971" cy="100736"/>
              </a:xfrm>
            </p:grpSpPr>
            <p:sp>
              <p:nvSpPr>
                <p:cNvPr id="74" name="Elipsa 73"/>
                <p:cNvSpPr/>
                <p:nvPr/>
              </p:nvSpPr>
              <p:spPr>
                <a:xfrm>
                  <a:off x="1894200" y="349334"/>
                  <a:ext cx="71971" cy="71986"/>
                </a:xfrm>
                <a:prstGeom prst="ellipse">
                  <a:avLst/>
                </a:prstGeom>
                <a:pattFill prst="trellis">
                  <a:fgClr>
                    <a:schemeClr val="tx1"/>
                  </a:fgClr>
                  <a:bgClr>
                    <a:schemeClr val="bg1"/>
                  </a:bgClr>
                </a:pattFill>
                <a:ln w="127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pl-PL"/>
                </a:p>
              </p:txBody>
            </p:sp>
            <p:cxnSp>
              <p:nvCxnSpPr>
                <p:cNvPr id="75" name="Łącznik prostoliniowy 74"/>
                <p:cNvCxnSpPr>
                  <a:stCxn id="74" idx="0"/>
                </p:cNvCxnSpPr>
                <p:nvPr/>
              </p:nvCxnSpPr>
              <p:spPr>
                <a:xfrm flipH="1" flipV="1">
                  <a:off x="1928834" y="320584"/>
                  <a:ext cx="1352" cy="2875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5" name="Wym_Wysok"/>
              <p:cNvGrpSpPr/>
              <p:nvPr/>
            </p:nvGrpSpPr>
            <p:grpSpPr>
              <a:xfrm>
                <a:off x="1714178" y="390915"/>
                <a:ext cx="2106334" cy="5155295"/>
                <a:chOff x="1714178" y="390915"/>
                <a:chExt cx="2106334" cy="5155295"/>
              </a:xfrm>
            </p:grpSpPr>
            <p:cxnSp>
              <p:nvCxnSpPr>
                <p:cNvPr id="66" name="Łącznik prostoliniowy 65"/>
                <p:cNvCxnSpPr/>
                <p:nvPr/>
              </p:nvCxnSpPr>
              <p:spPr bwMode="auto">
                <a:xfrm>
                  <a:off x="1714178" y="5533888"/>
                  <a:ext cx="2106334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67" name="Łącznik prostoliniowy 66"/>
                <p:cNvCxnSpPr/>
                <p:nvPr/>
              </p:nvCxnSpPr>
              <p:spPr bwMode="auto">
                <a:xfrm>
                  <a:off x="1930204" y="390915"/>
                  <a:ext cx="1306013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68" name="Łącznik prostoliniowy 67"/>
                <p:cNvCxnSpPr/>
                <p:nvPr/>
              </p:nvCxnSpPr>
              <p:spPr bwMode="auto">
                <a:xfrm>
                  <a:off x="2744082" y="2172372"/>
                  <a:ext cx="0" cy="3373838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sm" len="sm"/>
                  <a:tailEnd type="arrow" w="med" len="sm"/>
                </a:ln>
                <a:effectLst/>
              </p:spPr>
            </p:cxnSp>
            <p:cxnSp>
              <p:nvCxnSpPr>
                <p:cNvPr id="69" name="Łącznik prostoliniowy 68"/>
                <p:cNvCxnSpPr/>
                <p:nvPr/>
              </p:nvCxnSpPr>
              <p:spPr bwMode="auto">
                <a:xfrm>
                  <a:off x="2522195" y="3026225"/>
                  <a:ext cx="0" cy="2509591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sm" len="sm"/>
                  <a:tailEnd type="arrow" w="med" len="sm"/>
                </a:ln>
                <a:effectLst/>
              </p:spPr>
            </p:cxnSp>
            <p:sp>
              <p:nvSpPr>
                <p:cNvPr id="70" name="pole tekstowe 436"/>
                <p:cNvSpPr txBox="1"/>
                <p:nvPr/>
              </p:nvSpPr>
              <p:spPr>
                <a:xfrm>
                  <a:off x="2358155" y="4027044"/>
                  <a:ext cx="163140" cy="456825"/>
                </a:xfrm>
                <a:prstGeom prst="rect">
                  <a:avLst/>
                </a:prstGeom>
                <a:noFill/>
              </p:spPr>
              <p:txBody>
                <a:bodyPr vert="vert270" wrap="square" lIns="0" tIns="0" rIns="0" bIns="0" rtlCol="0">
                  <a:spAutoFit/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pl-PL" sz="1100" b="1">
                      <a:solidFill>
                        <a:srgbClr val="FF0000"/>
                      </a:solidFill>
                    </a:rPr>
                    <a:t>41500</a:t>
                  </a:r>
                </a:p>
              </p:txBody>
            </p:sp>
            <p:cxnSp>
              <p:nvCxnSpPr>
                <p:cNvPr id="71" name="Łącznik prostoliniowy 70"/>
                <p:cNvCxnSpPr/>
                <p:nvPr/>
              </p:nvCxnSpPr>
              <p:spPr bwMode="auto">
                <a:xfrm>
                  <a:off x="2362203" y="2175484"/>
                  <a:ext cx="435338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72" name="Łącznik prostoliniowy 71"/>
                <p:cNvCxnSpPr/>
                <p:nvPr/>
              </p:nvCxnSpPr>
              <p:spPr bwMode="auto">
                <a:xfrm>
                  <a:off x="2362202" y="1311385"/>
                  <a:ext cx="653007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73" name="Łącznik prostoliniowy 72"/>
                <p:cNvCxnSpPr/>
                <p:nvPr/>
              </p:nvCxnSpPr>
              <p:spPr bwMode="auto">
                <a:xfrm>
                  <a:off x="2368395" y="3025878"/>
                  <a:ext cx="217669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56" name="Wym_Przew"/>
              <p:cNvGrpSpPr/>
              <p:nvPr/>
            </p:nvGrpSpPr>
            <p:grpSpPr>
              <a:xfrm>
                <a:off x="130004" y="3025403"/>
                <a:ext cx="2160240" cy="239560"/>
                <a:chOff x="130004" y="3025403"/>
                <a:chExt cx="2160240" cy="239560"/>
              </a:xfrm>
            </p:grpSpPr>
            <p:cxnSp>
              <p:nvCxnSpPr>
                <p:cNvPr id="62" name="Łącznik prostoliniowy 61"/>
                <p:cNvCxnSpPr/>
                <p:nvPr/>
              </p:nvCxnSpPr>
              <p:spPr bwMode="auto">
                <a:xfrm flipV="1">
                  <a:off x="145995" y="3049612"/>
                  <a:ext cx="0" cy="215351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63" name="Łącznik prostoliniowy 62"/>
                <p:cNvCxnSpPr/>
                <p:nvPr/>
              </p:nvCxnSpPr>
              <p:spPr bwMode="auto">
                <a:xfrm flipV="1">
                  <a:off x="2290244" y="3049612"/>
                  <a:ext cx="0" cy="215351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64" name="Łącznik prostoliniowy 63"/>
                <p:cNvCxnSpPr/>
                <p:nvPr/>
              </p:nvCxnSpPr>
              <p:spPr bwMode="auto">
                <a:xfrm>
                  <a:off x="130004" y="3193628"/>
                  <a:ext cx="1054545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sm" len="sm"/>
                  <a:tailEnd type="arrow" w="sm" len="sm"/>
                </a:ln>
                <a:effectLst/>
              </p:spPr>
            </p:cxnSp>
            <p:sp>
              <p:nvSpPr>
                <p:cNvPr id="65" name="pole tekstowe 448"/>
                <p:cNvSpPr txBox="1"/>
                <p:nvPr/>
              </p:nvSpPr>
              <p:spPr>
                <a:xfrm>
                  <a:off x="1612071" y="3025403"/>
                  <a:ext cx="284606" cy="161489"/>
                </a:xfrm>
                <a:prstGeom prst="rect">
                  <a:avLst/>
                </a:prstGeom>
                <a:noFill/>
              </p:spPr>
              <p:txBody>
                <a:bodyPr vert="horz" wrap="none" lIns="0" tIns="0" rIns="0" bIns="0" rtlCol="0">
                  <a:spAutoFit/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pl-PL" sz="1100" b="1">
                      <a:solidFill>
                        <a:srgbClr val="FF0000"/>
                      </a:solidFill>
                    </a:rPr>
                    <a:t>8350</a:t>
                  </a:r>
                </a:p>
              </p:txBody>
            </p:sp>
          </p:grpSp>
          <p:cxnSp>
            <p:nvCxnSpPr>
              <p:cNvPr id="57" name="Łącznik prostoliniowy 56"/>
              <p:cNvCxnSpPr/>
              <p:nvPr/>
            </p:nvCxnSpPr>
            <p:spPr bwMode="auto">
              <a:xfrm>
                <a:off x="706068" y="5533888"/>
                <a:ext cx="1008000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grpSp>
            <p:nvGrpSpPr>
              <p:cNvPr id="58" name="Wym_Przew"/>
              <p:cNvGrpSpPr/>
              <p:nvPr/>
            </p:nvGrpSpPr>
            <p:grpSpPr>
              <a:xfrm>
                <a:off x="490044" y="0"/>
                <a:ext cx="1440160" cy="355294"/>
                <a:chOff x="490044" y="0"/>
                <a:chExt cx="1440160" cy="355294"/>
              </a:xfrm>
            </p:grpSpPr>
            <p:cxnSp>
              <p:nvCxnSpPr>
                <p:cNvPr id="59" name="Łącznik prostoliniowy 58"/>
                <p:cNvCxnSpPr/>
                <p:nvPr/>
              </p:nvCxnSpPr>
              <p:spPr bwMode="auto">
                <a:xfrm flipV="1">
                  <a:off x="490044" y="106867"/>
                  <a:ext cx="0" cy="21535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60" name="Łącznik prostoliniowy 59"/>
                <p:cNvCxnSpPr/>
                <p:nvPr/>
              </p:nvCxnSpPr>
              <p:spPr bwMode="auto">
                <a:xfrm flipV="1">
                  <a:off x="1930204" y="139942"/>
                  <a:ext cx="0" cy="215352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61" name="pole tekstowe 407"/>
                <p:cNvSpPr txBox="1"/>
                <p:nvPr/>
              </p:nvSpPr>
              <p:spPr>
                <a:xfrm>
                  <a:off x="616611" y="0"/>
                  <a:ext cx="364755" cy="167235"/>
                </a:xfrm>
                <a:prstGeom prst="rect">
                  <a:avLst/>
                </a:prstGeom>
                <a:noFill/>
              </p:spPr>
              <p:txBody>
                <a:bodyPr vert="horz" wrap="square" lIns="0" tIns="0" rIns="0" bIns="0" rtlCol="0">
                  <a:spAutoFit/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pl-PL" sz="1100" b="1">
                      <a:solidFill>
                        <a:srgbClr val="FF0000"/>
                      </a:solidFill>
                    </a:rPr>
                    <a:t>3700</a:t>
                  </a:r>
                </a:p>
              </p:txBody>
            </p:sp>
          </p:grpSp>
        </p:grpSp>
        <p:sp>
          <p:nvSpPr>
            <p:cNvPr id="25" name="pole tekstowe 436"/>
            <p:cNvSpPr txBox="1"/>
            <p:nvPr/>
          </p:nvSpPr>
          <p:spPr>
            <a:xfrm>
              <a:off x="2554449" y="3714641"/>
              <a:ext cx="193545" cy="420834"/>
            </a:xfrm>
            <a:prstGeom prst="rect">
              <a:avLst/>
            </a:prstGeom>
            <a:noFill/>
          </p:spPr>
          <p:txBody>
            <a:bodyPr vert="vert270" wrap="none" lIns="0" tIns="0" rIns="0" bIns="0" rtlCol="0">
              <a:no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l-PL" sz="1100" b="1">
                  <a:solidFill>
                    <a:srgbClr val="FF0000"/>
                  </a:solidFill>
                </a:rPr>
                <a:t>51500</a:t>
              </a:r>
            </a:p>
          </p:txBody>
        </p:sp>
        <p:cxnSp>
          <p:nvCxnSpPr>
            <p:cNvPr id="26" name="Łącznik prostoliniowy 25"/>
            <p:cNvCxnSpPr/>
            <p:nvPr/>
          </p:nvCxnSpPr>
          <p:spPr bwMode="auto">
            <a:xfrm>
              <a:off x="2924256" y="1332624"/>
              <a:ext cx="0" cy="4284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arrow" w="sm" len="sm"/>
              <a:tailEnd type="arrow" w="med" len="sm"/>
            </a:ln>
            <a:effectLst/>
          </p:spPr>
        </p:cxnSp>
        <p:sp>
          <p:nvSpPr>
            <p:cNvPr id="27" name="pole tekstowe 436"/>
            <p:cNvSpPr txBox="1"/>
            <p:nvPr/>
          </p:nvSpPr>
          <p:spPr>
            <a:xfrm>
              <a:off x="2772317" y="3034010"/>
              <a:ext cx="141914" cy="538629"/>
            </a:xfrm>
            <a:prstGeom prst="rect">
              <a:avLst/>
            </a:prstGeom>
            <a:noFill/>
          </p:spPr>
          <p:txBody>
            <a:bodyPr vert="vert270" wrap="none" lIns="0" tIns="0" rIns="0" bIns="0" rtlCol="0">
              <a:no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l-PL" sz="1100" b="1">
                  <a:solidFill>
                    <a:srgbClr val="FF0000"/>
                  </a:solidFill>
                </a:rPr>
                <a:t>61500</a:t>
              </a:r>
            </a:p>
          </p:txBody>
        </p:sp>
        <p:cxnSp>
          <p:nvCxnSpPr>
            <p:cNvPr id="28" name="Łącznik prostoliniowy 27"/>
            <p:cNvCxnSpPr/>
            <p:nvPr/>
          </p:nvCxnSpPr>
          <p:spPr bwMode="auto">
            <a:xfrm>
              <a:off x="3140128" y="385273"/>
              <a:ext cx="0" cy="523502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arrow" w="sm" len="sm"/>
              <a:tailEnd type="arrow" w="med" len="sm"/>
            </a:ln>
            <a:effectLst/>
          </p:spPr>
        </p:cxnSp>
        <p:sp>
          <p:nvSpPr>
            <p:cNvPr id="29" name="pole tekstowe 436"/>
            <p:cNvSpPr txBox="1"/>
            <p:nvPr/>
          </p:nvSpPr>
          <p:spPr>
            <a:xfrm>
              <a:off x="2986187" y="1970528"/>
              <a:ext cx="190976" cy="485372"/>
            </a:xfrm>
            <a:prstGeom prst="rect">
              <a:avLst/>
            </a:prstGeom>
            <a:noFill/>
          </p:spPr>
          <p:txBody>
            <a:bodyPr vert="vert270" wrap="none" lIns="0" tIns="0" rIns="0" bIns="0" rtlCol="0">
              <a:no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l-PL" sz="1100" b="1">
                  <a:solidFill>
                    <a:srgbClr val="FF0000"/>
                  </a:solidFill>
                </a:rPr>
                <a:t>67000</a:t>
              </a:r>
            </a:p>
          </p:txBody>
        </p:sp>
        <p:cxnSp>
          <p:nvCxnSpPr>
            <p:cNvPr id="30" name="Łącznik prostoliniowy 29"/>
            <p:cNvCxnSpPr/>
            <p:nvPr/>
          </p:nvCxnSpPr>
          <p:spPr bwMode="auto">
            <a:xfrm>
              <a:off x="1192997" y="85081"/>
              <a:ext cx="0" cy="5523027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ysDash"/>
              <a:round/>
              <a:headEnd type="none" w="sm" len="sm"/>
              <a:tailEnd type="none" w="med" len="sm"/>
            </a:ln>
            <a:effectLst/>
          </p:spPr>
        </p:cxnSp>
        <p:sp>
          <p:nvSpPr>
            <p:cNvPr id="31" name="pole tekstowe 448"/>
            <p:cNvSpPr txBox="1"/>
            <p:nvPr/>
          </p:nvSpPr>
          <p:spPr>
            <a:xfrm>
              <a:off x="448571" y="447559"/>
              <a:ext cx="163663" cy="170869"/>
            </a:xfrm>
            <a:prstGeom prst="rect">
              <a:avLst/>
            </a:prstGeom>
            <a:noFill/>
          </p:spPr>
          <p:txBody>
            <a:bodyPr vert="horz" wrap="none" lIns="0" tIns="0" rIns="0" bIns="0" rtlCol="0">
              <a:no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l-PL" sz="800" b="1">
                  <a:solidFill>
                    <a:srgbClr val="FF0000"/>
                  </a:solidFill>
                </a:rPr>
                <a:t>O</a:t>
              </a:r>
            </a:p>
          </p:txBody>
        </p:sp>
        <p:sp>
          <p:nvSpPr>
            <p:cNvPr id="32" name="pole tekstowe 448"/>
            <p:cNvSpPr txBox="1"/>
            <p:nvPr/>
          </p:nvSpPr>
          <p:spPr>
            <a:xfrm>
              <a:off x="1859194" y="436982"/>
              <a:ext cx="166687" cy="170869"/>
            </a:xfrm>
            <a:prstGeom prst="rect">
              <a:avLst/>
            </a:prstGeom>
            <a:noFill/>
          </p:spPr>
          <p:txBody>
            <a:bodyPr vert="horz" wrap="none" lIns="0" tIns="0" rIns="0" bIns="0" rtlCol="0">
              <a:no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l-PL" sz="800" b="1">
                  <a:solidFill>
                    <a:srgbClr val="FF0000"/>
                  </a:solidFill>
                </a:rPr>
                <a:t>O</a:t>
              </a:r>
            </a:p>
          </p:txBody>
        </p:sp>
        <p:cxnSp>
          <p:nvCxnSpPr>
            <p:cNvPr id="33" name="Łącznik prostoliniowy 32"/>
            <p:cNvCxnSpPr/>
            <p:nvPr/>
          </p:nvCxnSpPr>
          <p:spPr bwMode="auto">
            <a:xfrm flipV="1">
              <a:off x="144339" y="1323393"/>
              <a:ext cx="0" cy="215999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" name="Łącznik prostoliniowy 33"/>
            <p:cNvCxnSpPr/>
            <p:nvPr/>
          </p:nvCxnSpPr>
          <p:spPr bwMode="auto">
            <a:xfrm flipV="1">
              <a:off x="2253458" y="1331319"/>
              <a:ext cx="0" cy="215999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5" name="Łącznik prostoliniowy 34"/>
            <p:cNvCxnSpPr/>
            <p:nvPr/>
          </p:nvCxnSpPr>
          <p:spPr bwMode="auto">
            <a:xfrm flipV="1">
              <a:off x="144339" y="2204390"/>
              <a:ext cx="0" cy="221669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6" name="Łącznik prostoliniowy 35"/>
            <p:cNvCxnSpPr/>
            <p:nvPr/>
          </p:nvCxnSpPr>
          <p:spPr bwMode="auto">
            <a:xfrm flipV="1">
              <a:off x="2253538" y="2204403"/>
              <a:ext cx="0" cy="221669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33" name="Txt_Słup"/>
          <p:cNvSpPr txBox="1">
            <a:spLocks noChangeArrowheads="1"/>
          </p:cNvSpPr>
          <p:nvPr/>
        </p:nvSpPr>
        <p:spPr bwMode="auto">
          <a:xfrm>
            <a:off x="1763688" y="5872626"/>
            <a:ext cx="1697581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defTabSz="912813" eaLnBrk="0" hangingPunct="0">
              <a:defRPr/>
            </a:pPr>
            <a:r>
              <a:rPr kumimoji="1" lang="pl-PL" sz="1200" b="1" i="1" ker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kumimoji="1" lang="pl-PL" sz="1200" b="1" i="1" kern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łup przelotowy typu P</a:t>
            </a:r>
            <a:endParaRPr kumimoji="1" lang="pl-PL" sz="1200" b="1" i="1" kern="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ytuł"/>
          <p:cNvSpPr txBox="1">
            <a:spLocks noChangeArrowheads="1"/>
          </p:cNvSpPr>
          <p:nvPr/>
        </p:nvSpPr>
        <p:spPr bwMode="auto">
          <a:xfrm>
            <a:off x="4132777" y="152636"/>
            <a:ext cx="197810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defTabSz="912813" eaLnBrk="0" hangingPunct="0">
              <a:defRPr/>
            </a:pPr>
            <a:r>
              <a:rPr kumimoji="1" lang="pl-PL" sz="1400" b="1" i="1" kern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Linia dwutorowa 400kV</a:t>
            </a:r>
            <a:endParaRPr kumimoji="1" lang="pl-PL" sz="1400" b="1" i="1" kern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136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7" grpId="0"/>
      <p:bldP spid="270" grpId="0"/>
      <p:bldP spid="272" grpId="0"/>
      <p:bldP spid="234" grpId="0"/>
      <p:bldP spid="23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Dodgr.-Faz.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8515212"/>
              </p:ext>
            </p:extLst>
          </p:nvPr>
        </p:nvGraphicFramePr>
        <p:xfrm>
          <a:off x="4283968" y="4005062"/>
          <a:ext cx="4213860" cy="8134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405" name="Równanie" r:id="rId3" imgW="4013200" imgH="774700" progId="Equation.3">
                  <p:embed/>
                </p:oleObj>
              </mc:Choice>
              <mc:Fallback>
                <p:oleObj name="Równanie" r:id="rId3" imgW="4013200" imgH="7747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3968" y="4005062"/>
                        <a:ext cx="4213860" cy="81343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4" name="Txt_Sr_Odgr-faz"/>
          <p:cNvSpPr txBox="1"/>
          <p:nvPr/>
        </p:nvSpPr>
        <p:spPr>
          <a:xfrm>
            <a:off x="4067944" y="3640378"/>
            <a:ext cx="4740080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pl-PL" sz="1200" b="1" i="1" smtClean="0">
                <a:solidFill>
                  <a:srgbClr val="006600"/>
                </a:solidFill>
              </a:rPr>
              <a:t>Średnia odleglość między przewodami odgromowymi a fazowymi toru I - II</a:t>
            </a:r>
            <a:endParaRPr lang="pl-PL" sz="1200" b="1" i="1" dirty="0">
              <a:solidFill>
                <a:srgbClr val="006600"/>
              </a:solidFill>
            </a:endParaRPr>
          </a:p>
        </p:txBody>
      </p:sp>
      <p:graphicFrame>
        <p:nvGraphicFramePr>
          <p:cNvPr id="8" name="DM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5464247"/>
              </p:ext>
            </p:extLst>
          </p:nvPr>
        </p:nvGraphicFramePr>
        <p:xfrm>
          <a:off x="3762375" y="2471738"/>
          <a:ext cx="5275263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406" name="Równanie" r:id="rId5" imgW="5168880" imgH="660240" progId="Equation.3">
                  <p:embed/>
                </p:oleObj>
              </mc:Choice>
              <mc:Fallback>
                <p:oleObj name="Równanie" r:id="rId5" imgW="5168880" imgH="66024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62375" y="2471738"/>
                        <a:ext cx="5275263" cy="660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0" name="Txt_Sr_faz_I-II"/>
          <p:cNvSpPr txBox="1"/>
          <p:nvPr/>
        </p:nvSpPr>
        <p:spPr>
          <a:xfrm>
            <a:off x="3851920" y="2128210"/>
            <a:ext cx="3799117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pl-PL" sz="1200" b="1" i="1" smtClean="0">
                <a:solidFill>
                  <a:srgbClr val="006600"/>
                </a:solidFill>
              </a:rPr>
              <a:t>Średnia odleglość między przewodami fazowymi toru I - II</a:t>
            </a:r>
            <a:endParaRPr lang="pl-PL" sz="1200" b="1" i="1" dirty="0">
              <a:solidFill>
                <a:srgbClr val="006600"/>
              </a:solidFill>
            </a:endParaRPr>
          </a:p>
        </p:txBody>
      </p:sp>
      <p:graphicFrame>
        <p:nvGraphicFramePr>
          <p:cNvPr id="4" name="Dśr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6855798"/>
              </p:ext>
            </p:extLst>
          </p:nvPr>
        </p:nvGraphicFramePr>
        <p:xfrm>
          <a:off x="4247964" y="1196752"/>
          <a:ext cx="3920490" cy="2800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407" name="Równanie" r:id="rId7" imgW="3733800" imgH="266700" progId="Equation.3">
                  <p:embed/>
                </p:oleObj>
              </mc:Choice>
              <mc:Fallback>
                <p:oleObj name="Równanie" r:id="rId7" imgW="3733800" imgH="2667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47964" y="1196752"/>
                        <a:ext cx="3920490" cy="28003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7" name="Txt_Sr_faz"/>
          <p:cNvSpPr txBox="1"/>
          <p:nvPr/>
        </p:nvSpPr>
        <p:spPr>
          <a:xfrm>
            <a:off x="4319972" y="836712"/>
            <a:ext cx="3454472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pl-PL" sz="1200" b="1" i="1" smtClean="0">
                <a:solidFill>
                  <a:srgbClr val="006600"/>
                </a:solidFill>
              </a:rPr>
              <a:t>Średnia odleglość między przewodami fazowymi toru</a:t>
            </a:r>
            <a:endParaRPr lang="pl-PL" sz="1200" b="1" i="1" dirty="0">
              <a:solidFill>
                <a:srgbClr val="006600"/>
              </a:solidFill>
            </a:endParaRPr>
          </a:p>
        </p:txBody>
      </p:sp>
      <p:grpSp>
        <p:nvGrpSpPr>
          <p:cNvPr id="227" name="Odl_Odgr_faz_I-II"/>
          <p:cNvGrpSpPr/>
          <p:nvPr/>
        </p:nvGrpSpPr>
        <p:grpSpPr>
          <a:xfrm>
            <a:off x="1107550" y="970562"/>
            <a:ext cx="2106850" cy="2988145"/>
            <a:chOff x="3879858" y="1855563"/>
            <a:chExt cx="2106850" cy="2988145"/>
          </a:xfrm>
        </p:grpSpPr>
        <p:cxnSp>
          <p:nvCxnSpPr>
            <p:cNvPr id="222" name="Łącznik prostoliniowy 221"/>
            <p:cNvCxnSpPr>
              <a:stCxn id="248" idx="5"/>
              <a:endCxn id="243" idx="1"/>
            </p:cNvCxnSpPr>
            <p:nvPr/>
          </p:nvCxnSpPr>
          <p:spPr bwMode="auto">
            <a:xfrm>
              <a:off x="4493130" y="1859541"/>
              <a:ext cx="1421570" cy="1796035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00B0F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221" name="Łącznik prostoliniowy 220"/>
            <p:cNvCxnSpPr>
              <a:endCxn id="241" idx="1"/>
            </p:cNvCxnSpPr>
            <p:nvPr/>
          </p:nvCxnSpPr>
          <p:spPr bwMode="auto">
            <a:xfrm>
              <a:off x="4499992" y="1855563"/>
              <a:ext cx="1378704" cy="611873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00B0F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223" name="Łącznik prostoliniowy 222"/>
            <p:cNvCxnSpPr>
              <a:stCxn id="248" idx="5"/>
              <a:endCxn id="245" idx="1"/>
            </p:cNvCxnSpPr>
            <p:nvPr/>
          </p:nvCxnSpPr>
          <p:spPr bwMode="auto">
            <a:xfrm>
              <a:off x="4493130" y="1859541"/>
              <a:ext cx="1493578" cy="2984167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00B0F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224" name="Łącznik prostoliniowy 223"/>
            <p:cNvCxnSpPr>
              <a:stCxn id="248" idx="4"/>
              <a:endCxn id="242" idx="7"/>
            </p:cNvCxnSpPr>
            <p:nvPr/>
          </p:nvCxnSpPr>
          <p:spPr bwMode="auto">
            <a:xfrm flipH="1">
              <a:off x="4057392" y="1870085"/>
              <a:ext cx="410282" cy="59735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00B0F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225" name="Łącznik prostoliniowy 224"/>
            <p:cNvCxnSpPr>
              <a:stCxn id="248" idx="4"/>
              <a:endCxn id="244" idx="7"/>
            </p:cNvCxnSpPr>
            <p:nvPr/>
          </p:nvCxnSpPr>
          <p:spPr bwMode="auto">
            <a:xfrm flipH="1">
              <a:off x="4021396" y="1870085"/>
              <a:ext cx="446278" cy="1785483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00B0F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226" name="Łącznik prostoliniowy 225"/>
            <p:cNvCxnSpPr>
              <a:stCxn id="248" idx="5"/>
              <a:endCxn id="246" idx="0"/>
            </p:cNvCxnSpPr>
            <p:nvPr/>
          </p:nvCxnSpPr>
          <p:spPr bwMode="auto">
            <a:xfrm flipH="1">
              <a:off x="3923924" y="1859541"/>
              <a:ext cx="569206" cy="2973623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00B0F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sp>
          <p:nvSpPr>
            <p:cNvPr id="229" name="pole tekstowe 228"/>
            <p:cNvSpPr txBox="1"/>
            <p:nvPr/>
          </p:nvSpPr>
          <p:spPr>
            <a:xfrm rot="1380000">
              <a:off x="5208397" y="2062663"/>
              <a:ext cx="352661" cy="169277"/>
            </a:xfrm>
            <a:prstGeom prst="rect">
              <a:avLst/>
            </a:prstGeom>
            <a:noFill/>
          </p:spPr>
          <p:txBody>
            <a:bodyPr vert="horz" wrap="none" lIns="0" tIns="0" rIns="0" bIns="0" rtlCol="0">
              <a:spAutoFit/>
            </a:bodyPr>
            <a:lstStyle/>
            <a:p>
              <a:r>
                <a:rPr lang="pl-PL" sz="1100" smtClean="0">
                  <a:solidFill>
                    <a:srgbClr val="00B0F0"/>
                  </a:solidFill>
                </a:rPr>
                <a:t>12370</a:t>
              </a:r>
              <a:endParaRPr lang="pl-PL" sz="1100">
                <a:solidFill>
                  <a:srgbClr val="00B0F0"/>
                </a:solidFill>
              </a:endParaRPr>
            </a:p>
          </p:txBody>
        </p:sp>
        <p:sp>
          <p:nvSpPr>
            <p:cNvPr id="230" name="pole tekstowe 229"/>
            <p:cNvSpPr txBox="1"/>
            <p:nvPr/>
          </p:nvSpPr>
          <p:spPr>
            <a:xfrm rot="3120000">
              <a:off x="5210488" y="2786851"/>
              <a:ext cx="352661" cy="169277"/>
            </a:xfrm>
            <a:prstGeom prst="rect">
              <a:avLst/>
            </a:prstGeom>
            <a:noFill/>
          </p:spPr>
          <p:txBody>
            <a:bodyPr vert="horz" wrap="none" lIns="0" tIns="0" rIns="0" bIns="0" rtlCol="0">
              <a:spAutoFit/>
            </a:bodyPr>
            <a:lstStyle/>
            <a:p>
              <a:r>
                <a:rPr lang="pl-PL" sz="1100" smtClean="0">
                  <a:solidFill>
                    <a:srgbClr val="00B0F0"/>
                  </a:solidFill>
                </a:rPr>
                <a:t>19211</a:t>
              </a:r>
              <a:endParaRPr lang="pl-PL" sz="1100">
                <a:solidFill>
                  <a:srgbClr val="00B0F0"/>
                </a:solidFill>
              </a:endParaRPr>
            </a:p>
          </p:txBody>
        </p:sp>
        <p:sp>
          <p:nvSpPr>
            <p:cNvPr id="231" name="pole tekstowe 230"/>
            <p:cNvSpPr txBox="1"/>
            <p:nvPr/>
          </p:nvSpPr>
          <p:spPr>
            <a:xfrm rot="3720000">
              <a:off x="5583617" y="4115980"/>
              <a:ext cx="352661" cy="169277"/>
            </a:xfrm>
            <a:prstGeom prst="rect">
              <a:avLst/>
            </a:prstGeom>
            <a:noFill/>
          </p:spPr>
          <p:txBody>
            <a:bodyPr vert="horz" wrap="none" lIns="0" tIns="0" rIns="0" bIns="0" rtlCol="0">
              <a:spAutoFit/>
            </a:bodyPr>
            <a:lstStyle/>
            <a:p>
              <a:r>
                <a:rPr lang="pl-PL" sz="1100" smtClean="0">
                  <a:solidFill>
                    <a:srgbClr val="00B0F0"/>
                  </a:solidFill>
                </a:rPr>
                <a:t>28204</a:t>
              </a:r>
              <a:endParaRPr lang="pl-PL" sz="1100">
                <a:solidFill>
                  <a:srgbClr val="00B0F0"/>
                </a:solidFill>
              </a:endParaRPr>
            </a:p>
          </p:txBody>
        </p:sp>
        <p:sp>
          <p:nvSpPr>
            <p:cNvPr id="232" name="pole tekstowe 231"/>
            <p:cNvSpPr txBox="1"/>
            <p:nvPr/>
          </p:nvSpPr>
          <p:spPr>
            <a:xfrm rot="18240000">
              <a:off x="4003923" y="2099733"/>
              <a:ext cx="282129" cy="169277"/>
            </a:xfrm>
            <a:prstGeom prst="rect">
              <a:avLst/>
            </a:prstGeom>
            <a:noFill/>
          </p:spPr>
          <p:txBody>
            <a:bodyPr vert="horz" wrap="none" lIns="0" tIns="0" rIns="0" bIns="0" rtlCol="0">
              <a:spAutoFit/>
            </a:bodyPr>
            <a:lstStyle/>
            <a:p>
              <a:r>
                <a:rPr lang="pl-PL" sz="1100" smtClean="0">
                  <a:solidFill>
                    <a:srgbClr val="00B0F0"/>
                  </a:solidFill>
                </a:rPr>
                <a:t>6618</a:t>
              </a:r>
              <a:endParaRPr lang="pl-PL" sz="1100">
                <a:solidFill>
                  <a:srgbClr val="00B0F0"/>
                </a:solidFill>
              </a:endParaRPr>
            </a:p>
          </p:txBody>
        </p:sp>
        <p:sp>
          <p:nvSpPr>
            <p:cNvPr id="233" name="pole tekstowe 232"/>
            <p:cNvSpPr txBox="1"/>
            <p:nvPr/>
          </p:nvSpPr>
          <p:spPr>
            <a:xfrm rot="17040000">
              <a:off x="3927454" y="2830702"/>
              <a:ext cx="352661" cy="169277"/>
            </a:xfrm>
            <a:prstGeom prst="rect">
              <a:avLst/>
            </a:prstGeom>
            <a:noFill/>
          </p:spPr>
          <p:txBody>
            <a:bodyPr vert="horz" wrap="none" lIns="0" tIns="0" rIns="0" bIns="0" rtlCol="0">
              <a:spAutoFit/>
            </a:bodyPr>
            <a:lstStyle/>
            <a:p>
              <a:r>
                <a:rPr lang="pl-PL" sz="1100" smtClean="0">
                  <a:solidFill>
                    <a:srgbClr val="00B0F0"/>
                  </a:solidFill>
                </a:rPr>
                <a:t>15995</a:t>
              </a:r>
              <a:endParaRPr lang="pl-PL" sz="1100">
                <a:solidFill>
                  <a:srgbClr val="00B0F0"/>
                </a:solidFill>
              </a:endParaRPr>
            </a:p>
          </p:txBody>
        </p:sp>
        <p:sp>
          <p:nvSpPr>
            <p:cNvPr id="234" name="pole tekstowe 233"/>
            <p:cNvSpPr txBox="1"/>
            <p:nvPr/>
          </p:nvSpPr>
          <p:spPr>
            <a:xfrm rot="16860000">
              <a:off x="3788166" y="4143905"/>
              <a:ext cx="352661" cy="169277"/>
            </a:xfrm>
            <a:prstGeom prst="rect">
              <a:avLst/>
            </a:prstGeom>
            <a:noFill/>
          </p:spPr>
          <p:txBody>
            <a:bodyPr vert="horz" wrap="none" lIns="0" tIns="0" rIns="0" bIns="0" rtlCol="0">
              <a:spAutoFit/>
            </a:bodyPr>
            <a:lstStyle/>
            <a:p>
              <a:r>
                <a:rPr lang="pl-PL" sz="1100" smtClean="0">
                  <a:solidFill>
                    <a:srgbClr val="00B0F0"/>
                  </a:solidFill>
                </a:rPr>
                <a:t>25921</a:t>
              </a:r>
              <a:endParaRPr lang="pl-PL" sz="1100">
                <a:solidFill>
                  <a:srgbClr val="00B0F0"/>
                </a:solidFill>
              </a:endParaRPr>
            </a:p>
          </p:txBody>
        </p:sp>
      </p:grpSp>
      <p:grpSp>
        <p:nvGrpSpPr>
          <p:cNvPr id="20" name="Odl_faz_I-II"/>
          <p:cNvGrpSpPr/>
          <p:nvPr/>
        </p:nvGrpSpPr>
        <p:grpSpPr>
          <a:xfrm>
            <a:off x="1151620" y="1607895"/>
            <a:ext cx="2062780" cy="2376265"/>
            <a:chOff x="3923928" y="2492896"/>
            <a:chExt cx="2062780" cy="2376265"/>
          </a:xfrm>
        </p:grpSpPr>
        <p:cxnSp>
          <p:nvCxnSpPr>
            <p:cNvPr id="119" name="Łącznik prostoliniowy 118"/>
            <p:cNvCxnSpPr>
              <a:endCxn id="243" idx="1"/>
            </p:cNvCxnSpPr>
            <p:nvPr/>
          </p:nvCxnSpPr>
          <p:spPr bwMode="auto">
            <a:xfrm>
              <a:off x="4067944" y="2507613"/>
              <a:ext cx="1846756" cy="1147963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000099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sp>
          <p:nvSpPr>
            <p:cNvPr id="120" name="pole tekstowe 119"/>
            <p:cNvSpPr txBox="1"/>
            <p:nvPr/>
          </p:nvSpPr>
          <p:spPr>
            <a:xfrm rot="1800000">
              <a:off x="4519587" y="2713738"/>
              <a:ext cx="352661" cy="169277"/>
            </a:xfrm>
            <a:prstGeom prst="rect">
              <a:avLst/>
            </a:prstGeom>
            <a:noFill/>
          </p:spPr>
          <p:txBody>
            <a:bodyPr vert="horz" wrap="none" lIns="0" tIns="0" rIns="0" bIns="0" rtlCol="0">
              <a:spAutoFit/>
            </a:bodyPr>
            <a:lstStyle/>
            <a:p>
              <a:r>
                <a:rPr lang="pl-PL" sz="1100" smtClean="0">
                  <a:solidFill>
                    <a:srgbClr val="0000FF"/>
                  </a:solidFill>
                </a:rPr>
                <a:t>18053</a:t>
              </a:r>
              <a:endParaRPr lang="pl-PL" sz="1100">
                <a:solidFill>
                  <a:srgbClr val="0000FF"/>
                </a:solidFill>
              </a:endParaRPr>
            </a:p>
          </p:txBody>
        </p:sp>
        <p:sp>
          <p:nvSpPr>
            <p:cNvPr id="121" name="pole tekstowe 120"/>
            <p:cNvSpPr txBox="1"/>
            <p:nvPr/>
          </p:nvSpPr>
          <p:spPr>
            <a:xfrm rot="3000000">
              <a:off x="4168150" y="2930764"/>
              <a:ext cx="352661" cy="169277"/>
            </a:xfrm>
            <a:prstGeom prst="rect">
              <a:avLst/>
            </a:prstGeom>
            <a:noFill/>
          </p:spPr>
          <p:txBody>
            <a:bodyPr vert="horz" wrap="none" lIns="0" tIns="0" rIns="0" bIns="0" rtlCol="0">
              <a:spAutoFit/>
            </a:bodyPr>
            <a:lstStyle/>
            <a:p>
              <a:r>
                <a:rPr lang="pl-PL" sz="1100" smtClean="0">
                  <a:solidFill>
                    <a:srgbClr val="0000FF"/>
                  </a:solidFill>
                </a:rPr>
                <a:t>25445</a:t>
              </a:r>
              <a:endParaRPr lang="pl-PL" sz="1100">
                <a:solidFill>
                  <a:srgbClr val="0000FF"/>
                </a:solidFill>
              </a:endParaRPr>
            </a:p>
          </p:txBody>
        </p:sp>
        <p:cxnSp>
          <p:nvCxnSpPr>
            <p:cNvPr id="122" name="Łącznik prostoliniowy 121"/>
            <p:cNvCxnSpPr>
              <a:endCxn id="245" idx="1"/>
            </p:cNvCxnSpPr>
            <p:nvPr/>
          </p:nvCxnSpPr>
          <p:spPr bwMode="auto">
            <a:xfrm>
              <a:off x="4031940" y="2492896"/>
              <a:ext cx="1954768" cy="2350812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000099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123" name="Łącznik prostoliniowy 122"/>
            <p:cNvCxnSpPr>
              <a:endCxn id="241" idx="3"/>
            </p:cNvCxnSpPr>
            <p:nvPr/>
          </p:nvCxnSpPr>
          <p:spPr bwMode="auto">
            <a:xfrm flipV="1">
              <a:off x="4010844" y="2518348"/>
              <a:ext cx="1867852" cy="1147772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000099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sp>
          <p:nvSpPr>
            <p:cNvPr id="124" name="pole tekstowe 123"/>
            <p:cNvSpPr txBox="1"/>
            <p:nvPr/>
          </p:nvSpPr>
          <p:spPr>
            <a:xfrm rot="19860000">
              <a:off x="4195551" y="3267793"/>
              <a:ext cx="352661" cy="169277"/>
            </a:xfrm>
            <a:prstGeom prst="rect">
              <a:avLst/>
            </a:prstGeom>
            <a:noFill/>
          </p:spPr>
          <p:txBody>
            <a:bodyPr vert="horz" wrap="none" lIns="0" tIns="0" rIns="0" bIns="0" rtlCol="0">
              <a:spAutoFit/>
            </a:bodyPr>
            <a:lstStyle/>
            <a:p>
              <a:r>
                <a:rPr lang="pl-PL" sz="1100" smtClean="0">
                  <a:solidFill>
                    <a:srgbClr val="0000FF"/>
                  </a:solidFill>
                </a:rPr>
                <a:t>18053</a:t>
              </a:r>
              <a:endParaRPr lang="pl-PL" sz="1100">
                <a:solidFill>
                  <a:srgbClr val="0000FF"/>
                </a:solidFill>
              </a:endParaRPr>
            </a:p>
          </p:txBody>
        </p:sp>
        <p:cxnSp>
          <p:nvCxnSpPr>
            <p:cNvPr id="125" name="Łącznik prostoliniowy 124"/>
            <p:cNvCxnSpPr>
              <a:endCxn id="245" idx="1"/>
            </p:cNvCxnSpPr>
            <p:nvPr/>
          </p:nvCxnSpPr>
          <p:spPr bwMode="auto">
            <a:xfrm>
              <a:off x="3995936" y="3691767"/>
              <a:ext cx="1990772" cy="115194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000099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sp>
          <p:nvSpPr>
            <p:cNvPr id="126" name="pole tekstowe 125"/>
            <p:cNvSpPr txBox="1"/>
            <p:nvPr/>
          </p:nvSpPr>
          <p:spPr>
            <a:xfrm rot="1860000">
              <a:off x="4236936" y="3759756"/>
              <a:ext cx="352661" cy="169277"/>
            </a:xfrm>
            <a:prstGeom prst="rect">
              <a:avLst/>
            </a:prstGeom>
            <a:noFill/>
          </p:spPr>
          <p:txBody>
            <a:bodyPr vert="horz" wrap="none" lIns="0" tIns="0" rIns="0" bIns="0" rtlCol="0">
              <a:spAutoFit/>
            </a:bodyPr>
            <a:lstStyle/>
            <a:p>
              <a:r>
                <a:rPr lang="pl-PL" sz="1100" smtClean="0">
                  <a:solidFill>
                    <a:srgbClr val="0000FF"/>
                  </a:solidFill>
                </a:rPr>
                <a:t>18868</a:t>
              </a:r>
              <a:endParaRPr lang="pl-PL" sz="1100">
                <a:solidFill>
                  <a:srgbClr val="0000FF"/>
                </a:solidFill>
              </a:endParaRPr>
            </a:p>
          </p:txBody>
        </p:sp>
        <p:sp>
          <p:nvSpPr>
            <p:cNvPr id="129" name="pole tekstowe 128"/>
            <p:cNvSpPr txBox="1"/>
            <p:nvPr/>
          </p:nvSpPr>
          <p:spPr>
            <a:xfrm rot="18660000">
              <a:off x="3996887" y="4372161"/>
              <a:ext cx="352661" cy="169277"/>
            </a:xfrm>
            <a:prstGeom prst="rect">
              <a:avLst/>
            </a:prstGeom>
            <a:noFill/>
          </p:spPr>
          <p:txBody>
            <a:bodyPr vert="horz" wrap="none" lIns="0" tIns="0" rIns="0" bIns="0" rtlCol="0">
              <a:spAutoFit/>
            </a:bodyPr>
            <a:lstStyle/>
            <a:p>
              <a:r>
                <a:rPr lang="pl-PL" sz="1100" smtClean="0">
                  <a:solidFill>
                    <a:srgbClr val="0000FF"/>
                  </a:solidFill>
                </a:rPr>
                <a:t>25445</a:t>
              </a:r>
              <a:endParaRPr lang="pl-PL" sz="1100">
                <a:solidFill>
                  <a:srgbClr val="0000FF"/>
                </a:solidFill>
              </a:endParaRPr>
            </a:p>
          </p:txBody>
        </p:sp>
        <p:cxnSp>
          <p:nvCxnSpPr>
            <p:cNvPr id="130" name="Łącznik prostoliniowy 129"/>
            <p:cNvCxnSpPr>
              <a:stCxn id="246" idx="7"/>
              <a:endCxn id="241" idx="3"/>
            </p:cNvCxnSpPr>
            <p:nvPr/>
          </p:nvCxnSpPr>
          <p:spPr bwMode="auto">
            <a:xfrm flipV="1">
              <a:off x="3949380" y="2518348"/>
              <a:ext cx="1929316" cy="232536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000099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133" name="Łącznik prostoliniowy 132"/>
            <p:cNvCxnSpPr>
              <a:endCxn id="243" idx="6"/>
            </p:cNvCxnSpPr>
            <p:nvPr/>
          </p:nvCxnSpPr>
          <p:spPr bwMode="auto">
            <a:xfrm flipV="1">
              <a:off x="3923928" y="3681032"/>
              <a:ext cx="2052228" cy="1188129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000099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sp>
          <p:nvSpPr>
            <p:cNvPr id="134" name="pole tekstowe 133"/>
            <p:cNvSpPr txBox="1"/>
            <p:nvPr/>
          </p:nvSpPr>
          <p:spPr>
            <a:xfrm rot="19800000">
              <a:off x="4288284" y="4547217"/>
              <a:ext cx="352661" cy="169277"/>
            </a:xfrm>
            <a:prstGeom prst="rect">
              <a:avLst/>
            </a:prstGeom>
            <a:noFill/>
          </p:spPr>
          <p:txBody>
            <a:bodyPr vert="horz" wrap="none" lIns="0" tIns="0" rIns="0" bIns="0" rtlCol="0">
              <a:spAutoFit/>
            </a:bodyPr>
            <a:lstStyle/>
            <a:p>
              <a:r>
                <a:rPr lang="pl-PL" sz="1100" smtClean="0">
                  <a:solidFill>
                    <a:srgbClr val="0000FF"/>
                  </a:solidFill>
                </a:rPr>
                <a:t>18868</a:t>
              </a:r>
              <a:endParaRPr lang="pl-PL" sz="1100">
                <a:solidFill>
                  <a:srgbClr val="0000FF"/>
                </a:solidFill>
              </a:endParaRPr>
            </a:p>
          </p:txBody>
        </p:sp>
      </p:grpSp>
      <p:grpSp>
        <p:nvGrpSpPr>
          <p:cNvPr id="16" name="Odl_Przew_Faz"/>
          <p:cNvGrpSpPr/>
          <p:nvPr/>
        </p:nvGrpSpPr>
        <p:grpSpPr>
          <a:xfrm>
            <a:off x="2987824" y="1633347"/>
            <a:ext cx="394414" cy="2325360"/>
            <a:chOff x="5760132" y="2518348"/>
            <a:chExt cx="394414" cy="2325360"/>
          </a:xfrm>
        </p:grpSpPr>
        <p:cxnSp>
          <p:nvCxnSpPr>
            <p:cNvPr id="73" name="Łącznik prostoliniowy 72"/>
            <p:cNvCxnSpPr>
              <a:endCxn id="243" idx="0"/>
            </p:cNvCxnSpPr>
            <p:nvPr/>
          </p:nvCxnSpPr>
          <p:spPr bwMode="auto">
            <a:xfrm>
              <a:off x="5904148" y="2528900"/>
              <a:ext cx="36008" cy="1116132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00B05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76" name="Łącznik prostoliniowy 75"/>
            <p:cNvCxnSpPr>
              <a:stCxn id="243" idx="4"/>
            </p:cNvCxnSpPr>
            <p:nvPr/>
          </p:nvCxnSpPr>
          <p:spPr bwMode="auto">
            <a:xfrm>
              <a:off x="5940156" y="3717032"/>
              <a:ext cx="72008" cy="1116124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00B05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78" name="Łącznik prostoliniowy 77"/>
            <p:cNvCxnSpPr>
              <a:stCxn id="241" idx="5"/>
              <a:endCxn id="245" idx="7"/>
            </p:cNvCxnSpPr>
            <p:nvPr/>
          </p:nvCxnSpPr>
          <p:spPr bwMode="auto">
            <a:xfrm>
              <a:off x="5929608" y="2518348"/>
              <a:ext cx="108012" cy="232536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00B05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sp>
          <p:nvSpPr>
            <p:cNvPr id="81" name="pole tekstowe 80"/>
            <p:cNvSpPr txBox="1"/>
            <p:nvPr/>
          </p:nvSpPr>
          <p:spPr>
            <a:xfrm rot="-60000">
              <a:off x="5760132" y="2924944"/>
              <a:ext cx="169277" cy="352661"/>
            </a:xfrm>
            <a:prstGeom prst="rect">
              <a:avLst/>
            </a:prstGeom>
            <a:noFill/>
          </p:spPr>
          <p:txBody>
            <a:bodyPr vert="vert270" wrap="none" lIns="0" tIns="0" rIns="0" bIns="0" rtlCol="0">
              <a:spAutoFit/>
            </a:bodyPr>
            <a:lstStyle/>
            <a:p>
              <a:r>
                <a:rPr lang="pl-PL" sz="1100" smtClean="0">
                  <a:solidFill>
                    <a:srgbClr val="00B050"/>
                  </a:solidFill>
                </a:rPr>
                <a:t>10004</a:t>
              </a:r>
              <a:endParaRPr lang="pl-PL" sz="1100">
                <a:solidFill>
                  <a:srgbClr val="00B050"/>
                </a:solidFill>
              </a:endParaRPr>
            </a:p>
          </p:txBody>
        </p:sp>
        <p:sp>
          <p:nvSpPr>
            <p:cNvPr id="82" name="pole tekstowe 81"/>
            <p:cNvSpPr txBox="1"/>
            <p:nvPr/>
          </p:nvSpPr>
          <p:spPr>
            <a:xfrm rot="-240000">
              <a:off x="5799201" y="4083000"/>
              <a:ext cx="169277" cy="352661"/>
            </a:xfrm>
            <a:prstGeom prst="rect">
              <a:avLst/>
            </a:prstGeom>
            <a:noFill/>
          </p:spPr>
          <p:txBody>
            <a:bodyPr vert="vert270" wrap="none" lIns="0" tIns="0" rIns="0" bIns="0" rtlCol="0">
              <a:spAutoFit/>
            </a:bodyPr>
            <a:lstStyle/>
            <a:p>
              <a:r>
                <a:rPr lang="pl-PL" sz="1100" smtClean="0">
                  <a:solidFill>
                    <a:srgbClr val="00B050"/>
                  </a:solidFill>
                </a:rPr>
                <a:t>10024</a:t>
              </a:r>
              <a:endParaRPr lang="pl-PL" sz="1100">
                <a:solidFill>
                  <a:srgbClr val="00B050"/>
                </a:solidFill>
              </a:endParaRPr>
            </a:p>
          </p:txBody>
        </p:sp>
        <p:sp>
          <p:nvSpPr>
            <p:cNvPr id="83" name="pole tekstowe 82"/>
            <p:cNvSpPr txBox="1"/>
            <p:nvPr/>
          </p:nvSpPr>
          <p:spPr>
            <a:xfrm rot="-180000">
              <a:off x="5985269" y="3758511"/>
              <a:ext cx="169277" cy="352661"/>
            </a:xfrm>
            <a:prstGeom prst="rect">
              <a:avLst/>
            </a:prstGeom>
            <a:noFill/>
          </p:spPr>
          <p:txBody>
            <a:bodyPr vert="vert270" wrap="none" lIns="0" tIns="0" rIns="0" bIns="0" rtlCol="0">
              <a:spAutoFit/>
            </a:bodyPr>
            <a:lstStyle/>
            <a:p>
              <a:r>
                <a:rPr lang="pl-PL" sz="1100" smtClean="0">
                  <a:solidFill>
                    <a:srgbClr val="00B050"/>
                  </a:solidFill>
                </a:rPr>
                <a:t>20024</a:t>
              </a:r>
              <a:endParaRPr lang="pl-PL" sz="1100">
                <a:solidFill>
                  <a:srgbClr val="00B050"/>
                </a:solidFill>
              </a:endParaRPr>
            </a:p>
          </p:txBody>
        </p:sp>
      </p:grpSp>
      <p:grpSp>
        <p:nvGrpSpPr>
          <p:cNvPr id="15" name="Wym_na_Słupie"/>
          <p:cNvGrpSpPr/>
          <p:nvPr/>
        </p:nvGrpSpPr>
        <p:grpSpPr>
          <a:xfrm>
            <a:off x="1187848" y="779803"/>
            <a:ext cx="2484052" cy="3204356"/>
            <a:chOff x="3960156" y="1664804"/>
            <a:chExt cx="2484052" cy="3204356"/>
          </a:xfrm>
        </p:grpSpPr>
        <p:sp>
          <p:nvSpPr>
            <p:cNvPr id="271" name="pole tekstowe 270"/>
            <p:cNvSpPr txBox="1"/>
            <p:nvPr/>
          </p:nvSpPr>
          <p:spPr>
            <a:xfrm>
              <a:off x="4791714" y="1664804"/>
              <a:ext cx="352661" cy="169277"/>
            </a:xfrm>
            <a:prstGeom prst="rect">
              <a:avLst/>
            </a:prstGeom>
            <a:noFill/>
          </p:spPr>
          <p:txBody>
            <a:bodyPr vert="horz" wrap="none" lIns="0" tIns="0" rIns="0" bIns="0" rtlCol="0">
              <a:spAutoFit/>
            </a:bodyPr>
            <a:lstStyle/>
            <a:p>
              <a:r>
                <a:rPr lang="pl-PL" sz="1100" smtClean="0">
                  <a:solidFill>
                    <a:srgbClr val="FF0000"/>
                  </a:solidFill>
                </a:rPr>
                <a:t>74000</a:t>
              </a:r>
              <a:endParaRPr lang="pl-PL" sz="1100">
                <a:solidFill>
                  <a:srgbClr val="FF0000"/>
                </a:solidFill>
              </a:endParaRPr>
            </a:p>
          </p:txBody>
        </p:sp>
        <p:sp>
          <p:nvSpPr>
            <p:cNvPr id="272" name="pole tekstowe 271"/>
            <p:cNvSpPr txBox="1"/>
            <p:nvPr/>
          </p:nvSpPr>
          <p:spPr>
            <a:xfrm>
              <a:off x="6274931" y="1994743"/>
              <a:ext cx="169277" cy="282129"/>
            </a:xfrm>
            <a:prstGeom prst="rect">
              <a:avLst/>
            </a:prstGeom>
            <a:noFill/>
          </p:spPr>
          <p:txBody>
            <a:bodyPr vert="vert270" wrap="none" lIns="0" tIns="0" rIns="0" bIns="0" rtlCol="0">
              <a:spAutoFit/>
            </a:bodyPr>
            <a:lstStyle/>
            <a:p>
              <a:r>
                <a:rPr lang="pl-PL" sz="1100" smtClean="0">
                  <a:solidFill>
                    <a:srgbClr val="FF0000"/>
                  </a:solidFill>
                </a:rPr>
                <a:t>5500</a:t>
              </a:r>
              <a:endParaRPr lang="pl-PL" sz="1100">
                <a:solidFill>
                  <a:srgbClr val="FF0000"/>
                </a:solidFill>
              </a:endParaRPr>
            </a:p>
          </p:txBody>
        </p:sp>
        <p:sp>
          <p:nvSpPr>
            <p:cNvPr id="274" name="pole tekstowe 273"/>
            <p:cNvSpPr txBox="1"/>
            <p:nvPr/>
          </p:nvSpPr>
          <p:spPr>
            <a:xfrm>
              <a:off x="4788024" y="4699883"/>
              <a:ext cx="352661" cy="169277"/>
            </a:xfrm>
            <a:prstGeom prst="rect">
              <a:avLst/>
            </a:prstGeom>
            <a:noFill/>
          </p:spPr>
          <p:txBody>
            <a:bodyPr vert="horz" wrap="none" lIns="0" tIns="0" rIns="0" bIns="0" rtlCol="0">
              <a:spAutoFit/>
            </a:bodyPr>
            <a:lstStyle/>
            <a:p>
              <a:r>
                <a:rPr lang="pl-PL" sz="1100" smtClean="0">
                  <a:solidFill>
                    <a:srgbClr val="FF0000"/>
                  </a:solidFill>
                </a:rPr>
                <a:t>16700</a:t>
              </a:r>
              <a:endParaRPr lang="pl-PL" sz="1100">
                <a:solidFill>
                  <a:srgbClr val="FF0000"/>
                </a:solidFill>
              </a:endParaRPr>
            </a:p>
          </p:txBody>
        </p:sp>
        <p:sp>
          <p:nvSpPr>
            <p:cNvPr id="276" name="pole tekstowe 275"/>
            <p:cNvSpPr txBox="1"/>
            <p:nvPr/>
          </p:nvSpPr>
          <p:spPr>
            <a:xfrm>
              <a:off x="6274931" y="2896319"/>
              <a:ext cx="169277" cy="352661"/>
            </a:xfrm>
            <a:prstGeom prst="rect">
              <a:avLst/>
            </a:prstGeom>
            <a:noFill/>
          </p:spPr>
          <p:txBody>
            <a:bodyPr vert="vert270" wrap="none" lIns="0" tIns="0" rIns="0" bIns="0" rtlCol="0">
              <a:spAutoFit/>
            </a:bodyPr>
            <a:lstStyle/>
            <a:p>
              <a:r>
                <a:rPr lang="pl-PL" sz="1100" smtClean="0">
                  <a:solidFill>
                    <a:srgbClr val="FF0000"/>
                  </a:solidFill>
                </a:rPr>
                <a:t>10000</a:t>
              </a:r>
              <a:endParaRPr lang="pl-PL" sz="1100">
                <a:solidFill>
                  <a:srgbClr val="FF0000"/>
                </a:solidFill>
              </a:endParaRPr>
            </a:p>
          </p:txBody>
        </p:sp>
        <p:sp>
          <p:nvSpPr>
            <p:cNvPr id="277" name="pole tekstowe 276"/>
            <p:cNvSpPr txBox="1"/>
            <p:nvPr/>
          </p:nvSpPr>
          <p:spPr>
            <a:xfrm>
              <a:off x="6274931" y="4149080"/>
              <a:ext cx="169277" cy="352661"/>
            </a:xfrm>
            <a:prstGeom prst="rect">
              <a:avLst/>
            </a:prstGeom>
            <a:noFill/>
          </p:spPr>
          <p:txBody>
            <a:bodyPr vert="vert270" wrap="none" lIns="0" tIns="0" rIns="0" bIns="0" rtlCol="0">
              <a:spAutoFit/>
            </a:bodyPr>
            <a:lstStyle/>
            <a:p>
              <a:r>
                <a:rPr lang="pl-PL" sz="1100" smtClean="0">
                  <a:solidFill>
                    <a:srgbClr val="FF0000"/>
                  </a:solidFill>
                </a:rPr>
                <a:t>10000</a:t>
              </a:r>
              <a:endParaRPr lang="pl-PL" sz="1100">
                <a:solidFill>
                  <a:srgbClr val="FF0000"/>
                </a:solidFill>
              </a:endParaRPr>
            </a:p>
          </p:txBody>
        </p:sp>
        <p:cxnSp>
          <p:nvCxnSpPr>
            <p:cNvPr id="258" name="Łącznik prostoliniowy 257"/>
            <p:cNvCxnSpPr/>
            <p:nvPr/>
          </p:nvCxnSpPr>
          <p:spPr bwMode="auto">
            <a:xfrm flipH="1">
              <a:off x="5547798" y="1834081"/>
              <a:ext cx="7560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2" name="Łącznik prostoliniowy 261"/>
            <p:cNvCxnSpPr/>
            <p:nvPr/>
          </p:nvCxnSpPr>
          <p:spPr bwMode="auto">
            <a:xfrm flipH="1">
              <a:off x="4503682" y="1834081"/>
              <a:ext cx="9360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arrow" w="sm" len="sm"/>
              <a:tailEnd type="arrow" w="sm" len="sm"/>
            </a:ln>
            <a:effectLst/>
          </p:spPr>
        </p:cxnSp>
        <p:cxnSp>
          <p:nvCxnSpPr>
            <p:cNvPr id="263" name="Łącznik prostoliniowy 262"/>
            <p:cNvCxnSpPr/>
            <p:nvPr/>
          </p:nvCxnSpPr>
          <p:spPr bwMode="auto">
            <a:xfrm>
              <a:off x="6264188" y="1834081"/>
              <a:ext cx="0" cy="6480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arrow" w="sm" len="sm"/>
              <a:tailEnd type="arrow" w="sm" len="sm"/>
            </a:ln>
            <a:effectLst/>
          </p:spPr>
        </p:cxnSp>
        <p:cxnSp>
          <p:nvCxnSpPr>
            <p:cNvPr id="265" name="Łącznik prostoliniowy 264"/>
            <p:cNvCxnSpPr/>
            <p:nvPr/>
          </p:nvCxnSpPr>
          <p:spPr bwMode="auto">
            <a:xfrm>
              <a:off x="6264188" y="2492896"/>
              <a:ext cx="0" cy="11880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arrow" w="sm" len="sm"/>
              <a:tailEnd type="arrow" w="sm" len="sm"/>
            </a:ln>
            <a:effectLst/>
          </p:spPr>
        </p:cxnSp>
        <p:cxnSp>
          <p:nvCxnSpPr>
            <p:cNvPr id="267" name="Łącznik prostoliniowy 266"/>
            <p:cNvCxnSpPr/>
            <p:nvPr/>
          </p:nvCxnSpPr>
          <p:spPr bwMode="auto">
            <a:xfrm flipH="1">
              <a:off x="3960156" y="4869160"/>
              <a:ext cx="20160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arrow" w="sm" len="sm"/>
              <a:tailEnd type="arrow" w="sm" len="sm"/>
            </a:ln>
            <a:effectLst/>
          </p:spPr>
        </p:cxnSp>
        <p:cxnSp>
          <p:nvCxnSpPr>
            <p:cNvPr id="61" name="Łącznik prostoliniowy 60"/>
            <p:cNvCxnSpPr/>
            <p:nvPr/>
          </p:nvCxnSpPr>
          <p:spPr bwMode="auto">
            <a:xfrm flipH="1">
              <a:off x="4067944" y="2492888"/>
              <a:ext cx="18000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arrow" w="sm" len="sm"/>
              <a:tailEnd type="arrow" w="sm" len="sm"/>
            </a:ln>
            <a:effectLst/>
          </p:spPr>
        </p:cxnSp>
        <p:sp>
          <p:nvSpPr>
            <p:cNvPr id="62" name="pole tekstowe 61"/>
            <p:cNvSpPr txBox="1"/>
            <p:nvPr/>
          </p:nvSpPr>
          <p:spPr>
            <a:xfrm>
              <a:off x="4788024" y="2323619"/>
              <a:ext cx="352661" cy="169277"/>
            </a:xfrm>
            <a:prstGeom prst="rect">
              <a:avLst/>
            </a:prstGeom>
            <a:noFill/>
          </p:spPr>
          <p:txBody>
            <a:bodyPr vert="horz" wrap="none" lIns="0" tIns="0" rIns="0" bIns="0" rtlCol="0">
              <a:spAutoFit/>
            </a:bodyPr>
            <a:lstStyle/>
            <a:p>
              <a:r>
                <a:rPr lang="pl-PL" sz="1100" smtClean="0">
                  <a:solidFill>
                    <a:srgbClr val="FF0000"/>
                  </a:solidFill>
                </a:rPr>
                <a:t>14760</a:t>
              </a:r>
              <a:endParaRPr lang="pl-PL" sz="1100">
                <a:solidFill>
                  <a:srgbClr val="FF0000"/>
                </a:solidFill>
              </a:endParaRPr>
            </a:p>
          </p:txBody>
        </p:sp>
        <p:cxnSp>
          <p:nvCxnSpPr>
            <p:cNvPr id="64" name="Łącznik prostoliniowy 63"/>
            <p:cNvCxnSpPr/>
            <p:nvPr/>
          </p:nvCxnSpPr>
          <p:spPr bwMode="auto">
            <a:xfrm flipH="1">
              <a:off x="4031940" y="3681028"/>
              <a:ext cx="18720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arrow" w="sm" len="sm"/>
              <a:tailEnd type="arrow" w="sm" len="sm"/>
            </a:ln>
            <a:effectLst/>
          </p:spPr>
        </p:cxnSp>
        <p:sp>
          <p:nvSpPr>
            <p:cNvPr id="65" name="pole tekstowe 64"/>
            <p:cNvSpPr txBox="1"/>
            <p:nvPr/>
          </p:nvSpPr>
          <p:spPr>
            <a:xfrm>
              <a:off x="4788024" y="3511751"/>
              <a:ext cx="352661" cy="169277"/>
            </a:xfrm>
            <a:prstGeom prst="rect">
              <a:avLst/>
            </a:prstGeom>
            <a:noFill/>
          </p:spPr>
          <p:txBody>
            <a:bodyPr vert="horz" wrap="none" lIns="0" tIns="0" rIns="0" bIns="0" rtlCol="0">
              <a:spAutoFit/>
            </a:bodyPr>
            <a:lstStyle/>
            <a:p>
              <a:r>
                <a:rPr lang="pl-PL" sz="1100" smtClean="0">
                  <a:solidFill>
                    <a:srgbClr val="FF0000"/>
                  </a:solidFill>
                </a:rPr>
                <a:t>15300</a:t>
              </a:r>
              <a:endParaRPr lang="pl-PL" sz="1100">
                <a:solidFill>
                  <a:srgbClr val="FF0000"/>
                </a:solidFill>
              </a:endParaRPr>
            </a:p>
          </p:txBody>
        </p:sp>
        <p:cxnSp>
          <p:nvCxnSpPr>
            <p:cNvPr id="66" name="Łącznik prostoliniowy 65"/>
            <p:cNvCxnSpPr/>
            <p:nvPr/>
          </p:nvCxnSpPr>
          <p:spPr bwMode="auto">
            <a:xfrm>
              <a:off x="6264188" y="3681160"/>
              <a:ext cx="0" cy="11880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arrow" w="sm" len="sm"/>
              <a:tailEnd type="arrow" w="sm" len="sm"/>
            </a:ln>
            <a:effectLst/>
          </p:spPr>
        </p:cxnSp>
        <p:cxnSp>
          <p:nvCxnSpPr>
            <p:cNvPr id="68" name="Łącznik prostoliniowy 67"/>
            <p:cNvCxnSpPr/>
            <p:nvPr/>
          </p:nvCxnSpPr>
          <p:spPr bwMode="auto">
            <a:xfrm flipH="1">
              <a:off x="6084168" y="4869160"/>
              <a:ext cx="216024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9" name="Łącznik prostoliniowy 68"/>
            <p:cNvCxnSpPr/>
            <p:nvPr/>
          </p:nvCxnSpPr>
          <p:spPr bwMode="auto">
            <a:xfrm flipH="1">
              <a:off x="6012160" y="3681028"/>
              <a:ext cx="2880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0" name="Łącznik prostoliniowy 69"/>
            <p:cNvCxnSpPr/>
            <p:nvPr/>
          </p:nvCxnSpPr>
          <p:spPr bwMode="auto">
            <a:xfrm flipH="1">
              <a:off x="5976156" y="2492896"/>
              <a:ext cx="3240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6" name="Txt_Ozn_Przew"/>
          <p:cNvGrpSpPr/>
          <p:nvPr/>
        </p:nvGrpSpPr>
        <p:grpSpPr>
          <a:xfrm>
            <a:off x="1086634" y="764704"/>
            <a:ext cx="2245454" cy="3399475"/>
            <a:chOff x="3858942" y="1649705"/>
            <a:chExt cx="2245454" cy="3399475"/>
          </a:xfrm>
        </p:grpSpPr>
        <p:sp>
          <p:nvSpPr>
            <p:cNvPr id="249" name="pole tekstowe 248"/>
            <p:cNvSpPr txBox="1"/>
            <p:nvPr/>
          </p:nvSpPr>
          <p:spPr>
            <a:xfrm>
              <a:off x="4428594" y="1649705"/>
              <a:ext cx="107402" cy="123111"/>
            </a:xfrm>
            <a:prstGeom prst="rect">
              <a:avLst/>
            </a:prstGeom>
            <a:noFill/>
          </p:spPr>
          <p:txBody>
            <a:bodyPr vert="horz" wrap="none" lIns="0" tIns="0" rIns="0" bIns="0" rtlCol="0">
              <a:spAutoFit/>
            </a:bodyPr>
            <a:lstStyle/>
            <a:p>
              <a:r>
                <a:rPr lang="pl-PL" sz="800" b="1" smtClean="0">
                  <a:solidFill>
                    <a:srgbClr val="FF0000"/>
                  </a:solidFill>
                </a:rPr>
                <a:t>O</a:t>
              </a:r>
              <a:r>
                <a:rPr lang="pl-PL" sz="800" b="1" baseline="-25000" smtClean="0">
                  <a:solidFill>
                    <a:srgbClr val="FF0000"/>
                  </a:solidFill>
                </a:rPr>
                <a:t>I</a:t>
              </a:r>
              <a:endParaRPr lang="pl-PL" sz="800" b="1">
                <a:solidFill>
                  <a:srgbClr val="FF0000"/>
                </a:solidFill>
              </a:endParaRPr>
            </a:p>
          </p:txBody>
        </p:sp>
        <p:sp>
          <p:nvSpPr>
            <p:cNvPr id="250" name="pole tekstowe 249"/>
            <p:cNvSpPr txBox="1"/>
            <p:nvPr/>
          </p:nvSpPr>
          <p:spPr>
            <a:xfrm>
              <a:off x="5409456" y="1649705"/>
              <a:ext cx="134652" cy="123111"/>
            </a:xfrm>
            <a:prstGeom prst="rect">
              <a:avLst/>
            </a:prstGeom>
            <a:noFill/>
          </p:spPr>
          <p:txBody>
            <a:bodyPr vert="horz" wrap="none" lIns="0" tIns="0" rIns="0" bIns="0" rtlCol="0">
              <a:spAutoFit/>
            </a:bodyPr>
            <a:lstStyle/>
            <a:p>
              <a:r>
                <a:rPr lang="pl-PL" sz="800" b="1" smtClean="0">
                  <a:solidFill>
                    <a:srgbClr val="FF0000"/>
                  </a:solidFill>
                </a:rPr>
                <a:t>O</a:t>
              </a:r>
              <a:r>
                <a:rPr lang="pl-PL" sz="800" b="1" baseline="-25000" smtClean="0">
                  <a:solidFill>
                    <a:srgbClr val="FF0000"/>
                  </a:solidFill>
                </a:rPr>
                <a:t>II</a:t>
              </a:r>
              <a:endParaRPr lang="pl-PL" sz="800" b="1">
                <a:solidFill>
                  <a:srgbClr val="FF0000"/>
                </a:solidFill>
              </a:endParaRPr>
            </a:p>
          </p:txBody>
        </p:sp>
        <p:sp>
          <p:nvSpPr>
            <p:cNvPr id="251" name="pole tekstowe 250"/>
            <p:cNvSpPr txBox="1"/>
            <p:nvPr/>
          </p:nvSpPr>
          <p:spPr>
            <a:xfrm>
              <a:off x="4002958" y="2528900"/>
              <a:ext cx="100990" cy="123111"/>
            </a:xfrm>
            <a:prstGeom prst="rect">
              <a:avLst/>
            </a:prstGeom>
            <a:noFill/>
          </p:spPr>
          <p:txBody>
            <a:bodyPr vert="horz" wrap="none" lIns="0" tIns="0" rIns="0" bIns="0" rtlCol="0">
              <a:spAutoFit/>
            </a:bodyPr>
            <a:lstStyle/>
            <a:p>
              <a:r>
                <a:rPr lang="pl-PL" sz="800" b="1" smtClean="0">
                  <a:solidFill>
                    <a:srgbClr val="FF0000"/>
                  </a:solidFill>
                </a:rPr>
                <a:t>A</a:t>
              </a:r>
              <a:r>
                <a:rPr lang="pl-PL" sz="800" b="1" baseline="-25000" smtClean="0">
                  <a:solidFill>
                    <a:srgbClr val="FF0000"/>
                  </a:solidFill>
                </a:rPr>
                <a:t>I</a:t>
              </a:r>
              <a:endParaRPr lang="pl-PL" sz="800" b="1">
                <a:solidFill>
                  <a:srgbClr val="FF0000"/>
                </a:solidFill>
              </a:endParaRPr>
            </a:p>
          </p:txBody>
        </p:sp>
        <p:sp>
          <p:nvSpPr>
            <p:cNvPr id="252" name="pole tekstowe 251"/>
            <p:cNvSpPr txBox="1"/>
            <p:nvPr/>
          </p:nvSpPr>
          <p:spPr>
            <a:xfrm>
              <a:off x="3935760" y="3737937"/>
              <a:ext cx="96180" cy="123111"/>
            </a:xfrm>
            <a:prstGeom prst="rect">
              <a:avLst/>
            </a:prstGeom>
            <a:noFill/>
          </p:spPr>
          <p:txBody>
            <a:bodyPr vert="horz" wrap="none" lIns="0" tIns="0" rIns="0" bIns="0" rtlCol="0">
              <a:spAutoFit/>
            </a:bodyPr>
            <a:lstStyle/>
            <a:p>
              <a:r>
                <a:rPr lang="pl-PL" sz="800" b="1">
                  <a:solidFill>
                    <a:srgbClr val="FF0000"/>
                  </a:solidFill>
                </a:rPr>
                <a:t>B</a:t>
              </a:r>
              <a:r>
                <a:rPr lang="pl-PL" sz="800" b="1" baseline="-25000" smtClean="0">
                  <a:solidFill>
                    <a:srgbClr val="FF0000"/>
                  </a:solidFill>
                </a:rPr>
                <a:t>I</a:t>
              </a:r>
              <a:endParaRPr lang="pl-PL" sz="800" b="1">
                <a:solidFill>
                  <a:srgbClr val="FF0000"/>
                </a:solidFill>
              </a:endParaRPr>
            </a:p>
          </p:txBody>
        </p:sp>
        <p:sp>
          <p:nvSpPr>
            <p:cNvPr id="253" name="pole tekstowe 252"/>
            <p:cNvSpPr txBox="1"/>
            <p:nvPr/>
          </p:nvSpPr>
          <p:spPr>
            <a:xfrm>
              <a:off x="3858942" y="4926069"/>
              <a:ext cx="100990" cy="123111"/>
            </a:xfrm>
            <a:prstGeom prst="rect">
              <a:avLst/>
            </a:prstGeom>
            <a:noFill/>
          </p:spPr>
          <p:txBody>
            <a:bodyPr vert="horz" wrap="none" lIns="0" tIns="0" rIns="0" bIns="0" rtlCol="0">
              <a:spAutoFit/>
            </a:bodyPr>
            <a:lstStyle/>
            <a:p>
              <a:r>
                <a:rPr lang="pl-PL" sz="800" b="1" smtClean="0">
                  <a:solidFill>
                    <a:srgbClr val="FF0000"/>
                  </a:solidFill>
                </a:rPr>
                <a:t>C</a:t>
              </a:r>
              <a:r>
                <a:rPr lang="pl-PL" sz="800" b="1" baseline="-25000" smtClean="0">
                  <a:solidFill>
                    <a:srgbClr val="FF0000"/>
                  </a:solidFill>
                </a:rPr>
                <a:t>I</a:t>
              </a:r>
              <a:endParaRPr lang="pl-PL" sz="800" b="1">
                <a:solidFill>
                  <a:srgbClr val="FF0000"/>
                </a:solidFill>
              </a:endParaRPr>
            </a:p>
          </p:txBody>
        </p:sp>
        <p:sp>
          <p:nvSpPr>
            <p:cNvPr id="254" name="pole tekstowe 253"/>
            <p:cNvSpPr txBox="1"/>
            <p:nvPr/>
          </p:nvSpPr>
          <p:spPr>
            <a:xfrm>
              <a:off x="5868144" y="2312876"/>
              <a:ext cx="128240" cy="123111"/>
            </a:xfrm>
            <a:prstGeom prst="rect">
              <a:avLst/>
            </a:prstGeom>
            <a:noFill/>
          </p:spPr>
          <p:txBody>
            <a:bodyPr vert="horz" wrap="none" lIns="0" tIns="0" rIns="0" bIns="0" rtlCol="0">
              <a:spAutoFit/>
            </a:bodyPr>
            <a:lstStyle/>
            <a:p>
              <a:r>
                <a:rPr lang="pl-PL" sz="800" b="1" smtClean="0">
                  <a:solidFill>
                    <a:srgbClr val="FF0000"/>
                  </a:solidFill>
                </a:rPr>
                <a:t>A</a:t>
              </a:r>
              <a:r>
                <a:rPr lang="pl-PL" sz="800" b="1" baseline="-25000" smtClean="0">
                  <a:solidFill>
                    <a:srgbClr val="FF0000"/>
                  </a:solidFill>
                </a:rPr>
                <a:t>II</a:t>
              </a:r>
              <a:endParaRPr lang="pl-PL" sz="800" b="1">
                <a:solidFill>
                  <a:srgbClr val="FF0000"/>
                </a:solidFill>
              </a:endParaRPr>
            </a:p>
          </p:txBody>
        </p:sp>
        <p:sp>
          <p:nvSpPr>
            <p:cNvPr id="255" name="pole tekstowe 254"/>
            <p:cNvSpPr txBox="1"/>
            <p:nvPr/>
          </p:nvSpPr>
          <p:spPr>
            <a:xfrm>
              <a:off x="5796136" y="3717032"/>
              <a:ext cx="123432" cy="123111"/>
            </a:xfrm>
            <a:prstGeom prst="rect">
              <a:avLst/>
            </a:prstGeom>
            <a:noFill/>
          </p:spPr>
          <p:txBody>
            <a:bodyPr vert="horz" wrap="none" lIns="0" tIns="0" rIns="0" bIns="0" rtlCol="0">
              <a:spAutoFit/>
            </a:bodyPr>
            <a:lstStyle/>
            <a:p>
              <a:r>
                <a:rPr lang="pl-PL" sz="800" b="1" smtClean="0">
                  <a:solidFill>
                    <a:srgbClr val="FF0000"/>
                  </a:solidFill>
                </a:rPr>
                <a:t>B</a:t>
              </a:r>
              <a:r>
                <a:rPr lang="pl-PL" sz="800" b="1" baseline="-25000" smtClean="0">
                  <a:solidFill>
                    <a:srgbClr val="FF0000"/>
                  </a:solidFill>
                </a:rPr>
                <a:t>II</a:t>
              </a:r>
              <a:endParaRPr lang="pl-PL" sz="800" b="1">
                <a:solidFill>
                  <a:srgbClr val="FF0000"/>
                </a:solidFill>
              </a:endParaRPr>
            </a:p>
          </p:txBody>
        </p:sp>
        <p:sp>
          <p:nvSpPr>
            <p:cNvPr id="256" name="pole tekstowe 255"/>
            <p:cNvSpPr txBox="1"/>
            <p:nvPr/>
          </p:nvSpPr>
          <p:spPr>
            <a:xfrm>
              <a:off x="5976156" y="4926069"/>
              <a:ext cx="128240" cy="123111"/>
            </a:xfrm>
            <a:prstGeom prst="rect">
              <a:avLst/>
            </a:prstGeom>
            <a:noFill/>
          </p:spPr>
          <p:txBody>
            <a:bodyPr vert="horz" wrap="none" lIns="0" tIns="0" rIns="0" bIns="0" rtlCol="0">
              <a:spAutoFit/>
            </a:bodyPr>
            <a:lstStyle/>
            <a:p>
              <a:r>
                <a:rPr lang="pl-PL" sz="800" b="1" smtClean="0">
                  <a:solidFill>
                    <a:srgbClr val="FF0000"/>
                  </a:solidFill>
                </a:rPr>
                <a:t>C</a:t>
              </a:r>
              <a:r>
                <a:rPr lang="pl-PL" sz="800" b="1" baseline="-25000" smtClean="0">
                  <a:solidFill>
                    <a:srgbClr val="FF0000"/>
                  </a:solidFill>
                </a:rPr>
                <a:t>II</a:t>
              </a:r>
              <a:endParaRPr lang="pl-PL" sz="800" b="1">
                <a:solidFill>
                  <a:srgbClr val="FF0000"/>
                </a:solidFill>
              </a:endParaRPr>
            </a:p>
          </p:txBody>
        </p:sp>
      </p:grpSp>
      <p:cxnSp>
        <p:nvCxnSpPr>
          <p:cNvPr id="58" name="Oś_Słupa"/>
          <p:cNvCxnSpPr/>
          <p:nvPr/>
        </p:nvCxnSpPr>
        <p:spPr bwMode="auto">
          <a:xfrm>
            <a:off x="2195736" y="924199"/>
            <a:ext cx="0" cy="3096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grpSp>
        <p:nvGrpSpPr>
          <p:cNvPr id="5" name="Przewody"/>
          <p:cNvGrpSpPr/>
          <p:nvPr/>
        </p:nvGrpSpPr>
        <p:grpSpPr>
          <a:xfrm>
            <a:off x="1115616" y="913076"/>
            <a:ext cx="2160240" cy="3107087"/>
            <a:chOff x="3887924" y="1798077"/>
            <a:chExt cx="2160240" cy="3107087"/>
          </a:xfrm>
        </p:grpSpPr>
        <p:sp>
          <p:nvSpPr>
            <p:cNvPr id="241" name="Elipsa 240"/>
            <p:cNvSpPr/>
            <p:nvPr/>
          </p:nvSpPr>
          <p:spPr>
            <a:xfrm>
              <a:off x="5868152" y="2456892"/>
              <a:ext cx="72000" cy="72000"/>
            </a:xfrm>
            <a:prstGeom prst="ellipse">
              <a:avLst/>
            </a:prstGeom>
            <a:solidFill>
              <a:schemeClr val="tx1"/>
            </a:solidFill>
            <a:ln w="127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>
                <a:solidFill>
                  <a:srgbClr val="FF0000"/>
                </a:solidFill>
              </a:endParaRPr>
            </a:p>
          </p:txBody>
        </p:sp>
        <p:sp>
          <p:nvSpPr>
            <p:cNvPr id="242" name="Elipsa 241"/>
            <p:cNvSpPr/>
            <p:nvPr/>
          </p:nvSpPr>
          <p:spPr>
            <a:xfrm>
              <a:off x="3995936" y="2456892"/>
              <a:ext cx="72000" cy="72000"/>
            </a:xfrm>
            <a:prstGeom prst="ellipse">
              <a:avLst/>
            </a:prstGeom>
            <a:solidFill>
              <a:schemeClr val="tx1"/>
            </a:solidFill>
            <a:ln w="127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>
                <a:solidFill>
                  <a:srgbClr val="FF0000"/>
                </a:solidFill>
              </a:endParaRPr>
            </a:p>
          </p:txBody>
        </p:sp>
        <p:sp>
          <p:nvSpPr>
            <p:cNvPr id="243" name="Elipsa 242"/>
            <p:cNvSpPr/>
            <p:nvPr/>
          </p:nvSpPr>
          <p:spPr>
            <a:xfrm>
              <a:off x="5904156" y="3645032"/>
              <a:ext cx="72000" cy="72000"/>
            </a:xfrm>
            <a:prstGeom prst="ellipse">
              <a:avLst/>
            </a:prstGeom>
            <a:solidFill>
              <a:schemeClr val="tx1"/>
            </a:solidFill>
            <a:ln w="127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>
                <a:solidFill>
                  <a:srgbClr val="FF0000"/>
                </a:solidFill>
              </a:endParaRPr>
            </a:p>
          </p:txBody>
        </p:sp>
        <p:sp>
          <p:nvSpPr>
            <p:cNvPr id="244" name="Elipsa 243"/>
            <p:cNvSpPr/>
            <p:nvPr/>
          </p:nvSpPr>
          <p:spPr>
            <a:xfrm>
              <a:off x="3959940" y="3645024"/>
              <a:ext cx="72000" cy="72000"/>
            </a:xfrm>
            <a:prstGeom prst="ellipse">
              <a:avLst/>
            </a:prstGeom>
            <a:solidFill>
              <a:schemeClr val="tx1"/>
            </a:solidFill>
            <a:ln w="127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>
                <a:solidFill>
                  <a:srgbClr val="FF0000"/>
                </a:solidFill>
              </a:endParaRPr>
            </a:p>
          </p:txBody>
        </p:sp>
        <p:sp>
          <p:nvSpPr>
            <p:cNvPr id="245" name="Elipsa 244"/>
            <p:cNvSpPr/>
            <p:nvPr/>
          </p:nvSpPr>
          <p:spPr>
            <a:xfrm>
              <a:off x="5976164" y="4833164"/>
              <a:ext cx="72000" cy="72000"/>
            </a:xfrm>
            <a:prstGeom prst="ellipse">
              <a:avLst/>
            </a:prstGeom>
            <a:solidFill>
              <a:schemeClr val="tx1"/>
            </a:solidFill>
            <a:ln w="127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>
                <a:solidFill>
                  <a:srgbClr val="FF0000"/>
                </a:solidFill>
              </a:endParaRPr>
            </a:p>
          </p:txBody>
        </p:sp>
        <p:sp>
          <p:nvSpPr>
            <p:cNvPr id="246" name="Elipsa 245"/>
            <p:cNvSpPr/>
            <p:nvPr/>
          </p:nvSpPr>
          <p:spPr>
            <a:xfrm>
              <a:off x="3887924" y="4833164"/>
              <a:ext cx="72000" cy="72000"/>
            </a:xfrm>
            <a:prstGeom prst="ellipse">
              <a:avLst/>
            </a:prstGeom>
            <a:solidFill>
              <a:schemeClr val="tx1"/>
            </a:solidFill>
            <a:ln w="127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>
                <a:solidFill>
                  <a:srgbClr val="FF0000"/>
                </a:solidFill>
              </a:endParaRPr>
            </a:p>
          </p:txBody>
        </p:sp>
        <p:sp>
          <p:nvSpPr>
            <p:cNvPr id="247" name="Elipsa 246"/>
            <p:cNvSpPr/>
            <p:nvPr/>
          </p:nvSpPr>
          <p:spPr>
            <a:xfrm>
              <a:off x="5436104" y="1798077"/>
              <a:ext cx="72000" cy="72000"/>
            </a:xfrm>
            <a:prstGeom prst="ellipse">
              <a:avLst/>
            </a:prstGeom>
            <a:solidFill>
              <a:schemeClr val="tx1"/>
            </a:solidFill>
            <a:ln w="127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>
                <a:solidFill>
                  <a:srgbClr val="FF0000"/>
                </a:solidFill>
              </a:endParaRPr>
            </a:p>
          </p:txBody>
        </p:sp>
        <p:sp>
          <p:nvSpPr>
            <p:cNvPr id="248" name="Elipsa 247"/>
            <p:cNvSpPr/>
            <p:nvPr/>
          </p:nvSpPr>
          <p:spPr>
            <a:xfrm>
              <a:off x="4431674" y="1798085"/>
              <a:ext cx="72000" cy="72000"/>
            </a:xfrm>
            <a:prstGeom prst="ellipse">
              <a:avLst/>
            </a:prstGeom>
            <a:solidFill>
              <a:schemeClr val="tx1"/>
            </a:solidFill>
            <a:ln w="127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>
                <a:solidFill>
                  <a:srgbClr val="FF0000"/>
                </a:solidFill>
              </a:endParaRPr>
            </a:p>
          </p:txBody>
        </p:sp>
      </p:grpSp>
      <p:sp>
        <p:nvSpPr>
          <p:cNvPr id="55" name="Txt_Odleg"/>
          <p:cNvSpPr txBox="1"/>
          <p:nvPr/>
        </p:nvSpPr>
        <p:spPr>
          <a:xfrm>
            <a:off x="1079612" y="4329680"/>
            <a:ext cx="2268250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pl-PL" sz="1400" b="1" i="1" smtClean="0">
                <a:solidFill>
                  <a:srgbClr val="006600"/>
                </a:solidFill>
              </a:rPr>
              <a:t>Odległości między przewodami</a:t>
            </a:r>
            <a:endParaRPr lang="pl-PL" sz="1400" b="1" i="1" dirty="0">
              <a:solidFill>
                <a:srgbClr val="006600"/>
              </a:solidFill>
            </a:endParaRPr>
          </a:p>
        </p:txBody>
      </p:sp>
      <p:sp>
        <p:nvSpPr>
          <p:cNvPr id="75" name="Tytuł"/>
          <p:cNvSpPr txBox="1">
            <a:spLocks noChangeArrowheads="1"/>
          </p:cNvSpPr>
          <p:nvPr/>
        </p:nvSpPr>
        <p:spPr bwMode="auto">
          <a:xfrm>
            <a:off x="3264751" y="188640"/>
            <a:ext cx="2614498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defTabSz="912813" eaLnBrk="0" hangingPunct="0">
              <a:defRPr/>
            </a:pPr>
            <a:r>
              <a:rPr kumimoji="1" lang="pl-PL" sz="1400" b="1" i="1" kern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Średnie odległości przewodów</a:t>
            </a:r>
            <a:endParaRPr kumimoji="1" lang="pl-PL" sz="1400" b="1" i="1" kern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5858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10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/>
      <p:bldP spid="80" grpId="0"/>
      <p:bldP spid="77" grpId="0"/>
      <p:bldP spid="5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n'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0573258"/>
              </p:ext>
            </p:extLst>
          </p:nvPr>
        </p:nvGraphicFramePr>
        <p:xfrm>
          <a:off x="1482030" y="4581128"/>
          <a:ext cx="5627687" cy="455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514" name="Równanie" r:id="rId3" imgW="5600520" imgH="457200" progId="Equation.3">
                  <p:embed/>
                </p:oleObj>
              </mc:Choice>
              <mc:Fallback>
                <p:oleObj name="Równanie" r:id="rId3" imgW="5600520" imgH="457200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2030" y="4581128"/>
                        <a:ext cx="5627687" cy="4556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N'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0758360"/>
              </p:ext>
            </p:extLst>
          </p:nvPr>
        </p:nvGraphicFramePr>
        <p:xfrm>
          <a:off x="1482030" y="3961408"/>
          <a:ext cx="5392738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515" name="Równanie" r:id="rId5" imgW="5371920" imgH="457200" progId="Equation.3">
                  <p:embed/>
                </p:oleObj>
              </mc:Choice>
              <mc:Fallback>
                <p:oleObj name="Równanie" r:id="rId5" imgW="5371920" imgH="4572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2030" y="3961408"/>
                        <a:ext cx="5392738" cy="447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'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8124390"/>
              </p:ext>
            </p:extLst>
          </p:nvPr>
        </p:nvGraphicFramePr>
        <p:xfrm>
          <a:off x="1482030" y="3316288"/>
          <a:ext cx="6965950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516" name="Równanie" r:id="rId7" imgW="6946560" imgH="482400" progId="Equation.3">
                  <p:embed/>
                </p:oleObj>
              </mc:Choice>
              <mc:Fallback>
                <p:oleObj name="Równanie" r:id="rId7" imgW="6946560" imgH="4824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2030" y="3316288"/>
                        <a:ext cx="6965950" cy="473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" name="Txt_Imp_Odgr"/>
          <p:cNvSpPr txBox="1"/>
          <p:nvPr/>
        </p:nvSpPr>
        <p:spPr>
          <a:xfrm>
            <a:off x="1151620" y="2961528"/>
            <a:ext cx="2827697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pl-PL" sz="1400" b="1" i="1" smtClean="0">
                <a:solidFill>
                  <a:srgbClr val="006600"/>
                </a:solidFill>
              </a:rPr>
              <a:t>Impedancje przewodów odgromowych</a:t>
            </a:r>
            <a:endParaRPr lang="pl-PL" sz="1400" b="1" i="1" dirty="0">
              <a:solidFill>
                <a:srgbClr val="006600"/>
              </a:solidFill>
            </a:endParaRPr>
          </a:p>
        </p:txBody>
      </p:sp>
      <p:graphicFrame>
        <p:nvGraphicFramePr>
          <p:cNvPr id="10" name="w'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0899932"/>
              </p:ext>
            </p:extLst>
          </p:nvPr>
        </p:nvGraphicFramePr>
        <p:xfrm>
          <a:off x="1482030" y="2278707"/>
          <a:ext cx="5076825" cy="430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517" name="Równanie" r:id="rId9" imgW="5029200" imgH="431640" progId="Equation.3">
                  <p:embed/>
                </p:oleObj>
              </mc:Choice>
              <mc:Fallback>
                <p:oleObj name="Równanie" r:id="rId9" imgW="5029200" imgH="43164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2030" y="2278707"/>
                        <a:ext cx="5076825" cy="4302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M'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5471742"/>
              </p:ext>
            </p:extLst>
          </p:nvPr>
        </p:nvGraphicFramePr>
        <p:xfrm>
          <a:off x="1482030" y="1663594"/>
          <a:ext cx="5303837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518" name="Równanie" r:id="rId11" imgW="5283000" imgH="431640" progId="Equation.3">
                  <p:embed/>
                </p:oleObj>
              </mc:Choice>
              <mc:Fallback>
                <p:oleObj name="Równanie" r:id="rId11" imgW="5283000" imgH="43164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2030" y="1663594"/>
                        <a:ext cx="5303837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Z'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1790022"/>
              </p:ext>
            </p:extLst>
          </p:nvPr>
        </p:nvGraphicFramePr>
        <p:xfrm>
          <a:off x="1482030" y="1016732"/>
          <a:ext cx="7410450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519" name="Równanie" r:id="rId13" imgW="7403760" imgH="469800" progId="Equation.3">
                  <p:embed/>
                </p:oleObj>
              </mc:Choice>
              <mc:Fallback>
                <p:oleObj name="Równanie" r:id="rId13" imgW="7403760" imgH="4698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2030" y="1016732"/>
                        <a:ext cx="7410450" cy="463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Txt_Imp_faz"/>
          <p:cNvSpPr txBox="1"/>
          <p:nvPr/>
        </p:nvSpPr>
        <p:spPr>
          <a:xfrm>
            <a:off x="1151620" y="656692"/>
            <a:ext cx="2468625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pl-PL" sz="1400" b="1" i="1" smtClean="0">
                <a:solidFill>
                  <a:srgbClr val="006600"/>
                </a:solidFill>
              </a:rPr>
              <a:t>Impedancje przewodów fazowych</a:t>
            </a:r>
            <a:endParaRPr lang="pl-PL" sz="1400" b="1" i="1" dirty="0">
              <a:solidFill>
                <a:srgbClr val="006600"/>
              </a:solidFill>
            </a:endParaRPr>
          </a:p>
        </p:txBody>
      </p:sp>
      <p:sp>
        <p:nvSpPr>
          <p:cNvPr id="38" name="Tytuł"/>
          <p:cNvSpPr txBox="1">
            <a:spLocks noChangeArrowheads="1"/>
          </p:cNvSpPr>
          <p:nvPr/>
        </p:nvSpPr>
        <p:spPr bwMode="auto">
          <a:xfrm>
            <a:off x="3024301" y="188640"/>
            <a:ext cx="3095399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defTabSz="912813" eaLnBrk="0" hangingPunct="0">
              <a:defRPr/>
            </a:pPr>
            <a:r>
              <a:rPr kumimoji="1" lang="pl-PL" sz="1400" b="1" i="1" kern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Parametry impedancyjne linii 400 kV</a:t>
            </a:r>
            <a:endParaRPr kumimoji="1" lang="pl-PL" sz="1400" b="1" i="1" kern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9099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37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Wynik_1"/>
          <p:cNvSpPr/>
          <p:nvPr/>
        </p:nvSpPr>
        <p:spPr>
          <a:xfrm>
            <a:off x="3164435" y="5100136"/>
            <a:ext cx="2866426" cy="77713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pl-PL" sz="1200" i="1" smtClean="0">
                <a:solidFill>
                  <a:srgbClr val="FF0000"/>
                </a:solidFill>
              </a:rPr>
              <a:t>1I </a:t>
            </a:r>
            <a:r>
              <a:rPr lang="pl-PL" sz="1200" i="1">
                <a:solidFill>
                  <a:srgbClr val="FF0000"/>
                </a:solidFill>
              </a:rPr>
              <a:t>torowa </a:t>
            </a:r>
            <a:r>
              <a:rPr lang="pl-PL" sz="1200" i="1" smtClean="0">
                <a:solidFill>
                  <a:srgbClr val="FF0000"/>
                </a:solidFill>
              </a:rPr>
              <a:t>400 </a:t>
            </a:r>
            <a:r>
              <a:rPr lang="pl-PL" sz="1200" i="1">
                <a:solidFill>
                  <a:srgbClr val="FF0000"/>
                </a:solidFill>
              </a:rPr>
              <a:t>kV z </a:t>
            </a:r>
            <a:r>
              <a:rPr lang="pl-PL" sz="1200" i="1" smtClean="0">
                <a:solidFill>
                  <a:srgbClr val="FF0000"/>
                </a:solidFill>
              </a:rPr>
              <a:t>przewodami odgromowymi</a:t>
            </a:r>
            <a:endParaRPr lang="pl-PL" sz="1200" i="1">
              <a:solidFill>
                <a:srgbClr val="FF0000"/>
              </a:solidFill>
            </a:endParaRPr>
          </a:p>
          <a:p>
            <a:pPr>
              <a:spcBef>
                <a:spcPts val="300"/>
              </a:spcBef>
            </a:pPr>
            <a:r>
              <a:rPr lang="pl-PL" sz="1200" i="1" u="sng" smtClean="0">
                <a:solidFill>
                  <a:srgbClr val="FF0000"/>
                </a:solidFill>
              </a:rPr>
              <a:t>Z</a:t>
            </a:r>
            <a:r>
              <a:rPr lang="pl-PL" sz="1200" i="1" baseline="30000" smtClean="0">
                <a:solidFill>
                  <a:srgbClr val="FF0000"/>
                </a:solidFill>
              </a:rPr>
              <a:t>(1,2</a:t>
            </a:r>
            <a:r>
              <a:rPr lang="pl-PL" sz="1200" i="1" baseline="30000">
                <a:solidFill>
                  <a:srgbClr val="FF0000"/>
                </a:solidFill>
              </a:rPr>
              <a:t>)</a:t>
            </a:r>
            <a:r>
              <a:rPr lang="pl-PL" sz="1200" i="1">
                <a:solidFill>
                  <a:srgbClr val="FF0000"/>
                </a:solidFill>
              </a:rPr>
              <a:t> </a:t>
            </a:r>
            <a:r>
              <a:rPr lang="pl-PL" sz="1200" i="1" smtClean="0">
                <a:solidFill>
                  <a:srgbClr val="FF0000"/>
                </a:solidFill>
              </a:rPr>
              <a:t>=(</a:t>
            </a:r>
            <a:r>
              <a:rPr lang="pl-PL" sz="1200" b="1" i="1" smtClean="0">
                <a:solidFill>
                  <a:srgbClr val="FF0000"/>
                </a:solidFill>
              </a:rPr>
              <a:t>0,0272 </a:t>
            </a:r>
            <a:r>
              <a:rPr lang="pl-PL" sz="1200" b="1" i="1">
                <a:solidFill>
                  <a:srgbClr val="FF0000"/>
                </a:solidFill>
              </a:rPr>
              <a:t>+ </a:t>
            </a:r>
            <a:r>
              <a:rPr lang="pl-PL" sz="1200" b="1" i="1" smtClean="0">
                <a:solidFill>
                  <a:srgbClr val="FF0000"/>
                </a:solidFill>
              </a:rPr>
              <a:t>j0,29384</a:t>
            </a:r>
            <a:r>
              <a:rPr lang="pl-PL" sz="1200" i="1" smtClean="0">
                <a:solidFill>
                  <a:srgbClr val="FF0000"/>
                </a:solidFill>
              </a:rPr>
              <a:t>) </a:t>
            </a:r>
            <a:r>
              <a:rPr lang="pl-PL" sz="1200" i="1">
                <a:solidFill>
                  <a:srgbClr val="FF0000"/>
                </a:solidFill>
              </a:rPr>
              <a:t>Ω/km</a:t>
            </a:r>
          </a:p>
          <a:p>
            <a:r>
              <a:rPr lang="pl-PL" sz="1200" i="1" u="sng">
                <a:solidFill>
                  <a:srgbClr val="FF0000"/>
                </a:solidFill>
              </a:rPr>
              <a:t>Z</a:t>
            </a:r>
            <a:r>
              <a:rPr lang="pl-PL" sz="1200" i="1" baseline="30000">
                <a:solidFill>
                  <a:srgbClr val="FF0000"/>
                </a:solidFill>
              </a:rPr>
              <a:t>(0</a:t>
            </a:r>
            <a:r>
              <a:rPr lang="pl-PL" sz="1200" i="1" baseline="30000" smtClean="0">
                <a:solidFill>
                  <a:srgbClr val="FF0000"/>
                </a:solidFill>
              </a:rPr>
              <a:t>)   </a:t>
            </a:r>
            <a:r>
              <a:rPr lang="pl-PL" sz="1200" i="1" smtClean="0">
                <a:solidFill>
                  <a:srgbClr val="FF0000"/>
                </a:solidFill>
              </a:rPr>
              <a:t> =(</a:t>
            </a:r>
            <a:r>
              <a:rPr lang="pl-PL" sz="1200" b="1" i="1" smtClean="0">
                <a:solidFill>
                  <a:srgbClr val="FF0000"/>
                </a:solidFill>
              </a:rPr>
              <a:t>0,1488 </a:t>
            </a:r>
            <a:r>
              <a:rPr lang="pl-PL" sz="1200" b="1" i="1">
                <a:solidFill>
                  <a:srgbClr val="FF0000"/>
                </a:solidFill>
              </a:rPr>
              <a:t>+ </a:t>
            </a:r>
            <a:r>
              <a:rPr lang="pl-PL" sz="1200" b="1" i="1" smtClean="0">
                <a:solidFill>
                  <a:srgbClr val="FF0000"/>
                </a:solidFill>
              </a:rPr>
              <a:t>j0,7418</a:t>
            </a:r>
            <a:r>
              <a:rPr lang="pl-PL" sz="1200" i="1" smtClean="0">
                <a:solidFill>
                  <a:srgbClr val="FF0000"/>
                </a:solidFill>
              </a:rPr>
              <a:t>) Ω/km</a:t>
            </a:r>
          </a:p>
          <a:p>
            <a:r>
              <a:rPr lang="pl-PL" sz="1200" i="1" u="sng" smtClean="0">
                <a:solidFill>
                  <a:srgbClr val="FF0000"/>
                </a:solidFill>
              </a:rPr>
              <a:t>Z</a:t>
            </a:r>
            <a:r>
              <a:rPr lang="pl-PL" sz="1200" i="1" smtClean="0">
                <a:solidFill>
                  <a:srgbClr val="FF0000"/>
                </a:solidFill>
              </a:rPr>
              <a:t>m    =(</a:t>
            </a:r>
            <a:r>
              <a:rPr lang="pl-PL" sz="1200" b="1" i="1" smtClean="0">
                <a:solidFill>
                  <a:srgbClr val="FF0000"/>
                </a:solidFill>
              </a:rPr>
              <a:t>0,1216 </a:t>
            </a:r>
            <a:r>
              <a:rPr lang="pl-PL" sz="1200" b="1" i="1">
                <a:solidFill>
                  <a:srgbClr val="FF0000"/>
                </a:solidFill>
              </a:rPr>
              <a:t>+ </a:t>
            </a:r>
            <a:r>
              <a:rPr lang="pl-PL" sz="1200" b="1" i="1" smtClean="0">
                <a:solidFill>
                  <a:srgbClr val="FF0000"/>
                </a:solidFill>
              </a:rPr>
              <a:t>j0,3736</a:t>
            </a:r>
            <a:r>
              <a:rPr lang="pl-PL" sz="1200" i="1" smtClean="0">
                <a:solidFill>
                  <a:srgbClr val="FF0000"/>
                </a:solidFill>
              </a:rPr>
              <a:t>) Ω/km</a:t>
            </a:r>
            <a:endParaRPr lang="pl-PL" sz="1200" i="1">
              <a:solidFill>
                <a:srgbClr val="FF0000"/>
              </a:solidFill>
            </a:endParaRPr>
          </a:p>
        </p:txBody>
      </p:sp>
      <p:graphicFrame>
        <p:nvGraphicFramePr>
          <p:cNvPr id="14" name="Zm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2176275"/>
              </p:ext>
            </p:extLst>
          </p:nvPr>
        </p:nvGraphicFramePr>
        <p:xfrm>
          <a:off x="1836738" y="4581525"/>
          <a:ext cx="4173537" cy="28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575" name="Równanie" r:id="rId3" imgW="4140000" imgH="279360" progId="Equation.3">
                  <p:embed/>
                </p:oleObj>
              </mc:Choice>
              <mc:Fallback>
                <p:oleObj name="Równanie" r:id="rId3" imgW="4140000" imgH="27936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6738" y="4581525"/>
                        <a:ext cx="4173537" cy="285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Z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7430230"/>
              </p:ext>
            </p:extLst>
          </p:nvPr>
        </p:nvGraphicFramePr>
        <p:xfrm>
          <a:off x="1925638" y="4186238"/>
          <a:ext cx="5630862" cy="306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576" name="Równanie" r:id="rId5" imgW="5117760" imgH="279360" progId="Equation.3">
                  <p:embed/>
                </p:oleObj>
              </mc:Choice>
              <mc:Fallback>
                <p:oleObj name="Równanie" r:id="rId5" imgW="511776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5638" y="4186238"/>
                        <a:ext cx="5630862" cy="3063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Z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7845029"/>
              </p:ext>
            </p:extLst>
          </p:nvPr>
        </p:nvGraphicFramePr>
        <p:xfrm>
          <a:off x="2003425" y="3789363"/>
          <a:ext cx="5756275" cy="307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577" name="Równanie" r:id="rId7" imgW="5232240" imgH="279360" progId="Equation.3">
                  <p:embed/>
                </p:oleObj>
              </mc:Choice>
              <mc:Fallback>
                <p:oleObj name="Równanie" r:id="rId7" imgW="523224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3425" y="3789363"/>
                        <a:ext cx="5756275" cy="307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xt_Z1,Z0"/>
          <p:cNvSpPr txBox="1"/>
          <p:nvPr/>
        </p:nvSpPr>
        <p:spPr>
          <a:xfrm>
            <a:off x="1295636" y="3501008"/>
            <a:ext cx="340638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pl-PL" sz="1400" b="1" i="1" smtClean="0">
                <a:solidFill>
                  <a:srgbClr val="006600"/>
                </a:solidFill>
              </a:rPr>
              <a:t>Impedancje linii w składowych symetrycznych</a:t>
            </a:r>
            <a:endParaRPr lang="pl-PL" sz="1400" b="1" i="1" dirty="0">
              <a:solidFill>
                <a:srgbClr val="006600"/>
              </a:solidFill>
            </a:endParaRPr>
          </a:p>
        </p:txBody>
      </p:sp>
      <p:graphicFrame>
        <p:nvGraphicFramePr>
          <p:cNvPr id="9" name="wskor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9623909"/>
              </p:ext>
            </p:extLst>
          </p:nvPr>
        </p:nvGraphicFramePr>
        <p:xfrm>
          <a:off x="1892300" y="2974975"/>
          <a:ext cx="5630863" cy="274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578" name="Równanie" r:id="rId9" imgW="5727600" imgH="266400" progId="Equation.3">
                  <p:embed/>
                </p:oleObj>
              </mc:Choice>
              <mc:Fallback>
                <p:oleObj name="Równanie" r:id="rId9" imgW="5727600" imgH="2664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92300" y="2974975"/>
                        <a:ext cx="5630863" cy="2746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Mskor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2392701"/>
              </p:ext>
            </p:extLst>
          </p:nvPr>
        </p:nvGraphicFramePr>
        <p:xfrm>
          <a:off x="1808163" y="2535238"/>
          <a:ext cx="6369050" cy="293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579" name="Równanie" r:id="rId11" imgW="5790960" imgH="266400" progId="Equation.3">
                  <p:embed/>
                </p:oleObj>
              </mc:Choice>
              <mc:Fallback>
                <p:oleObj name="Równanie" r:id="rId11" imgW="5790960" imgH="26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8163" y="2535238"/>
                        <a:ext cx="6369050" cy="2936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Zskor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550640"/>
              </p:ext>
            </p:extLst>
          </p:nvPr>
        </p:nvGraphicFramePr>
        <p:xfrm>
          <a:off x="1822450" y="2097088"/>
          <a:ext cx="6257925" cy="293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580" name="Równanie" r:id="rId13" imgW="5689440" imgH="266400" progId="Equation.3">
                  <p:embed/>
                </p:oleObj>
              </mc:Choice>
              <mc:Fallback>
                <p:oleObj name="Równanie" r:id="rId13" imgW="5689440" imgH="26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2450" y="2097088"/>
                        <a:ext cx="6257925" cy="2936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xt_Z,M_skoryg"/>
          <p:cNvSpPr txBox="1"/>
          <p:nvPr/>
        </p:nvSpPr>
        <p:spPr>
          <a:xfrm>
            <a:off x="1331640" y="1736812"/>
            <a:ext cx="537647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pl-PL" sz="1400" b="1" i="1" smtClean="0">
                <a:solidFill>
                  <a:srgbClr val="006600"/>
                </a:solidFill>
              </a:rPr>
              <a:t>Impedancje własne i wzajemne po eliminacji  przewodu  odgromowego</a:t>
            </a:r>
            <a:endParaRPr lang="pl-PL" sz="1400" b="1" i="1" dirty="0">
              <a:solidFill>
                <a:srgbClr val="006600"/>
              </a:solidFill>
            </a:endParaRPr>
          </a:p>
        </p:txBody>
      </p:sp>
      <p:graphicFrame>
        <p:nvGraphicFramePr>
          <p:cNvPr id="3" name="WspKoryg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6118003"/>
              </p:ext>
            </p:extLst>
          </p:nvPr>
        </p:nvGraphicFramePr>
        <p:xfrm>
          <a:off x="2006600" y="1016000"/>
          <a:ext cx="5699125" cy="515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581" name="Równanie" r:id="rId15" imgW="5181480" imgH="469800" progId="Equation.3">
                  <p:embed/>
                </p:oleObj>
              </mc:Choice>
              <mc:Fallback>
                <p:oleObj name="Równanie" r:id="rId15" imgW="518148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6600" y="1016000"/>
                        <a:ext cx="5699125" cy="5159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xt_WspKoryg"/>
          <p:cNvSpPr txBox="1"/>
          <p:nvPr/>
        </p:nvSpPr>
        <p:spPr>
          <a:xfrm>
            <a:off x="1331640" y="620688"/>
            <a:ext cx="4435510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pl-PL" sz="1400" b="1" i="1" smtClean="0">
                <a:solidFill>
                  <a:srgbClr val="006600"/>
                </a:solidFill>
              </a:rPr>
              <a:t>Współczynnik korekcyjny eliminujący przewody odgromowe</a:t>
            </a:r>
            <a:endParaRPr lang="pl-PL" sz="1400" b="1" i="1" dirty="0">
              <a:solidFill>
                <a:srgbClr val="006600"/>
              </a:solidFill>
            </a:endParaRPr>
          </a:p>
        </p:txBody>
      </p:sp>
      <p:sp>
        <p:nvSpPr>
          <p:cNvPr id="2" name="Tytuł"/>
          <p:cNvSpPr txBox="1">
            <a:spLocks noChangeArrowheads="1"/>
          </p:cNvSpPr>
          <p:nvPr/>
        </p:nvSpPr>
        <p:spPr bwMode="auto">
          <a:xfrm>
            <a:off x="1652932" y="188640"/>
            <a:ext cx="5838137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defTabSz="912813" eaLnBrk="0" hangingPunct="0">
              <a:defRPr/>
            </a:pPr>
            <a:r>
              <a:rPr kumimoji="1" lang="pl-PL" sz="1400" b="1" i="1" kern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Parametry impedancyjne linii 400 kV dla składowej zgodnej i zerowej</a:t>
            </a:r>
            <a:endParaRPr kumimoji="1" lang="pl-PL" sz="1400" b="1" i="1" kern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4091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  <p:bldP spid="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Wynik_Z"/>
          <p:cNvSpPr/>
          <p:nvPr/>
        </p:nvSpPr>
        <p:spPr>
          <a:xfrm>
            <a:off x="6868014" y="4221088"/>
            <a:ext cx="1952458" cy="55399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>
              <a:spcBef>
                <a:spcPts val="300"/>
              </a:spcBef>
            </a:pPr>
            <a:r>
              <a:rPr lang="pl-PL" sz="1200" i="1" u="sng" smtClean="0">
                <a:solidFill>
                  <a:srgbClr val="FF0000"/>
                </a:solidFill>
              </a:rPr>
              <a:t>Z</a:t>
            </a:r>
            <a:r>
              <a:rPr lang="pl-PL" sz="1200" i="1" baseline="30000" smtClean="0">
                <a:solidFill>
                  <a:srgbClr val="FF0000"/>
                </a:solidFill>
              </a:rPr>
              <a:t>(1,2</a:t>
            </a:r>
            <a:r>
              <a:rPr lang="pl-PL" sz="1200" i="1" baseline="30000">
                <a:solidFill>
                  <a:srgbClr val="FF0000"/>
                </a:solidFill>
              </a:rPr>
              <a:t>)</a:t>
            </a:r>
            <a:r>
              <a:rPr lang="pl-PL" sz="1200" i="1">
                <a:solidFill>
                  <a:srgbClr val="FF0000"/>
                </a:solidFill>
              </a:rPr>
              <a:t> </a:t>
            </a:r>
            <a:r>
              <a:rPr lang="pl-PL" sz="1200" i="1" smtClean="0">
                <a:solidFill>
                  <a:srgbClr val="FF0000"/>
                </a:solidFill>
              </a:rPr>
              <a:t>=(</a:t>
            </a:r>
            <a:r>
              <a:rPr lang="pl-PL" sz="1200" b="1" i="1" smtClean="0">
                <a:solidFill>
                  <a:srgbClr val="FF0000"/>
                </a:solidFill>
              </a:rPr>
              <a:t>0,0272 </a:t>
            </a:r>
            <a:r>
              <a:rPr lang="pl-PL" sz="1200" b="1" i="1">
                <a:solidFill>
                  <a:srgbClr val="FF0000"/>
                </a:solidFill>
              </a:rPr>
              <a:t>+ </a:t>
            </a:r>
            <a:r>
              <a:rPr lang="pl-PL" sz="1200" b="1" i="1" smtClean="0">
                <a:solidFill>
                  <a:srgbClr val="FF0000"/>
                </a:solidFill>
              </a:rPr>
              <a:t>j0,2938</a:t>
            </a:r>
            <a:r>
              <a:rPr lang="pl-PL" sz="1200" i="1" smtClean="0">
                <a:solidFill>
                  <a:srgbClr val="FF0000"/>
                </a:solidFill>
              </a:rPr>
              <a:t>) </a:t>
            </a:r>
            <a:r>
              <a:rPr lang="pl-PL" sz="1200" i="1">
                <a:solidFill>
                  <a:srgbClr val="FF0000"/>
                </a:solidFill>
              </a:rPr>
              <a:t>Ω/km</a:t>
            </a:r>
          </a:p>
          <a:p>
            <a:r>
              <a:rPr lang="pl-PL" sz="1200" i="1" u="sng">
                <a:solidFill>
                  <a:srgbClr val="FF0000"/>
                </a:solidFill>
              </a:rPr>
              <a:t>Z</a:t>
            </a:r>
            <a:r>
              <a:rPr lang="pl-PL" sz="1200" i="1" baseline="30000">
                <a:solidFill>
                  <a:srgbClr val="FF0000"/>
                </a:solidFill>
              </a:rPr>
              <a:t>(0</a:t>
            </a:r>
            <a:r>
              <a:rPr lang="pl-PL" sz="1200" i="1" baseline="30000" smtClean="0">
                <a:solidFill>
                  <a:srgbClr val="FF0000"/>
                </a:solidFill>
              </a:rPr>
              <a:t>)   </a:t>
            </a:r>
            <a:r>
              <a:rPr lang="pl-PL" sz="1200" i="1" smtClean="0">
                <a:solidFill>
                  <a:srgbClr val="FF0000"/>
                </a:solidFill>
              </a:rPr>
              <a:t> =(</a:t>
            </a:r>
            <a:r>
              <a:rPr lang="pl-PL" sz="1200" b="1" i="1" smtClean="0">
                <a:solidFill>
                  <a:srgbClr val="FF0000"/>
                </a:solidFill>
              </a:rPr>
              <a:t>0,1836 </a:t>
            </a:r>
            <a:r>
              <a:rPr lang="pl-PL" sz="1200" b="1" i="1">
                <a:solidFill>
                  <a:srgbClr val="FF0000"/>
                </a:solidFill>
              </a:rPr>
              <a:t>+ </a:t>
            </a:r>
            <a:r>
              <a:rPr lang="pl-PL" sz="1200" b="1" i="1" smtClean="0">
                <a:solidFill>
                  <a:srgbClr val="FF0000"/>
                </a:solidFill>
              </a:rPr>
              <a:t>j0,7459</a:t>
            </a:r>
            <a:r>
              <a:rPr lang="pl-PL" sz="1200" i="1" smtClean="0">
                <a:solidFill>
                  <a:srgbClr val="FF0000"/>
                </a:solidFill>
              </a:rPr>
              <a:t>) Ω/km</a:t>
            </a:r>
          </a:p>
          <a:p>
            <a:r>
              <a:rPr lang="pl-PL" sz="1200" i="1" u="sng" smtClean="0">
                <a:solidFill>
                  <a:srgbClr val="FF0000"/>
                </a:solidFill>
              </a:rPr>
              <a:t>Z</a:t>
            </a:r>
            <a:r>
              <a:rPr lang="pl-PL" sz="1200" i="1" smtClean="0">
                <a:solidFill>
                  <a:srgbClr val="FF0000"/>
                </a:solidFill>
              </a:rPr>
              <a:t>m   =(</a:t>
            </a:r>
            <a:r>
              <a:rPr lang="pl-PL" sz="1200" b="1" i="1" smtClean="0">
                <a:solidFill>
                  <a:srgbClr val="FF0000"/>
                </a:solidFill>
              </a:rPr>
              <a:t>0,1564 </a:t>
            </a:r>
            <a:r>
              <a:rPr lang="pl-PL" sz="1200" b="1" i="1">
                <a:solidFill>
                  <a:srgbClr val="FF0000"/>
                </a:solidFill>
              </a:rPr>
              <a:t>+ </a:t>
            </a:r>
            <a:r>
              <a:rPr lang="pl-PL" sz="1200" b="1" i="1" smtClean="0">
                <a:solidFill>
                  <a:srgbClr val="FF0000"/>
                </a:solidFill>
              </a:rPr>
              <a:t>j0,3776</a:t>
            </a:r>
            <a:r>
              <a:rPr lang="pl-PL" sz="1200" i="1" smtClean="0">
                <a:solidFill>
                  <a:srgbClr val="FF0000"/>
                </a:solidFill>
              </a:rPr>
              <a:t>) Ω/km</a:t>
            </a:r>
            <a:endParaRPr lang="pl-PL" sz="1200" i="1">
              <a:solidFill>
                <a:srgbClr val="FF0000"/>
              </a:solidFill>
            </a:endParaRPr>
          </a:p>
        </p:txBody>
      </p:sp>
      <p:sp>
        <p:nvSpPr>
          <p:cNvPr id="40" name="Wynik_X"/>
          <p:cNvSpPr/>
          <p:nvPr/>
        </p:nvSpPr>
        <p:spPr>
          <a:xfrm>
            <a:off x="6296428" y="5179258"/>
            <a:ext cx="1227900" cy="55399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>
              <a:spcBef>
                <a:spcPts val="300"/>
              </a:spcBef>
            </a:pPr>
            <a:r>
              <a:rPr lang="pl-PL" sz="1200" i="1" smtClean="0">
                <a:solidFill>
                  <a:srgbClr val="FF0000"/>
                </a:solidFill>
              </a:rPr>
              <a:t>X</a:t>
            </a:r>
            <a:r>
              <a:rPr lang="pl-PL" sz="1200" i="1" baseline="30000" smtClean="0">
                <a:solidFill>
                  <a:srgbClr val="FF0000"/>
                </a:solidFill>
              </a:rPr>
              <a:t>(1,2</a:t>
            </a:r>
            <a:r>
              <a:rPr lang="pl-PL" sz="1200" i="1" baseline="30000">
                <a:solidFill>
                  <a:srgbClr val="FF0000"/>
                </a:solidFill>
              </a:rPr>
              <a:t>)</a:t>
            </a:r>
            <a:r>
              <a:rPr lang="pl-PL" sz="1200" i="1">
                <a:solidFill>
                  <a:srgbClr val="FF0000"/>
                </a:solidFill>
              </a:rPr>
              <a:t> </a:t>
            </a:r>
            <a:r>
              <a:rPr lang="pl-PL" sz="1200" i="1" smtClean="0">
                <a:solidFill>
                  <a:srgbClr val="FF0000"/>
                </a:solidFill>
              </a:rPr>
              <a:t>=</a:t>
            </a:r>
            <a:r>
              <a:rPr lang="pl-PL" sz="1200" b="1" i="1" smtClean="0">
                <a:solidFill>
                  <a:srgbClr val="FF0000"/>
                </a:solidFill>
              </a:rPr>
              <a:t>0,2938</a:t>
            </a:r>
            <a:r>
              <a:rPr lang="pl-PL" sz="1200" i="1" smtClean="0">
                <a:solidFill>
                  <a:srgbClr val="FF0000"/>
                </a:solidFill>
              </a:rPr>
              <a:t> </a:t>
            </a:r>
            <a:r>
              <a:rPr lang="pl-PL" sz="1200" i="1">
                <a:solidFill>
                  <a:srgbClr val="FF0000"/>
                </a:solidFill>
              </a:rPr>
              <a:t>Ω/km</a:t>
            </a:r>
          </a:p>
          <a:p>
            <a:r>
              <a:rPr lang="pl-PL" sz="1200" i="1" smtClean="0">
                <a:solidFill>
                  <a:srgbClr val="FF0000"/>
                </a:solidFill>
              </a:rPr>
              <a:t>X</a:t>
            </a:r>
            <a:r>
              <a:rPr lang="pl-PL" sz="1200" i="1" baseline="30000" smtClean="0">
                <a:solidFill>
                  <a:srgbClr val="FF0000"/>
                </a:solidFill>
              </a:rPr>
              <a:t>(0)   </a:t>
            </a:r>
            <a:r>
              <a:rPr lang="pl-PL" sz="1200" i="1" smtClean="0">
                <a:solidFill>
                  <a:srgbClr val="FF0000"/>
                </a:solidFill>
              </a:rPr>
              <a:t> =</a:t>
            </a:r>
            <a:r>
              <a:rPr lang="pl-PL" sz="1200" b="1" i="1" smtClean="0">
                <a:solidFill>
                  <a:srgbClr val="FF0000"/>
                </a:solidFill>
              </a:rPr>
              <a:t>0,7367</a:t>
            </a:r>
            <a:r>
              <a:rPr lang="pl-PL" sz="1200" i="1" smtClean="0">
                <a:solidFill>
                  <a:srgbClr val="FF0000"/>
                </a:solidFill>
              </a:rPr>
              <a:t> Ω/km</a:t>
            </a:r>
          </a:p>
          <a:p>
            <a:r>
              <a:rPr lang="pl-PL" sz="1200" i="1" smtClean="0">
                <a:solidFill>
                  <a:srgbClr val="FF0000"/>
                </a:solidFill>
              </a:rPr>
              <a:t>Xm   =</a:t>
            </a:r>
            <a:r>
              <a:rPr lang="pl-PL" sz="1200" b="1" i="1" smtClean="0">
                <a:solidFill>
                  <a:srgbClr val="FF0000"/>
                </a:solidFill>
              </a:rPr>
              <a:t>0,3684</a:t>
            </a:r>
            <a:r>
              <a:rPr lang="pl-PL" sz="1200" i="1" smtClean="0">
                <a:solidFill>
                  <a:srgbClr val="FF0000"/>
                </a:solidFill>
              </a:rPr>
              <a:t> Ω/km</a:t>
            </a:r>
            <a:endParaRPr lang="pl-PL" sz="1200" i="1">
              <a:solidFill>
                <a:srgbClr val="FF0000"/>
              </a:solidFill>
            </a:endParaRPr>
          </a:p>
        </p:txBody>
      </p:sp>
      <p:graphicFrame>
        <p:nvGraphicFramePr>
          <p:cNvPr id="33" name="Xm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7987725"/>
              </p:ext>
            </p:extLst>
          </p:nvPr>
        </p:nvGraphicFramePr>
        <p:xfrm>
          <a:off x="1520825" y="5630863"/>
          <a:ext cx="2892425" cy="273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751" name="Równanie" r:id="rId3" imgW="2882880" imgH="266400" progId="Equation.3">
                  <p:embed/>
                </p:oleObj>
              </mc:Choice>
              <mc:Fallback>
                <p:oleObj name="Równanie" r:id="rId3" imgW="2882880" imgH="26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0825" y="5630863"/>
                        <a:ext cx="2892425" cy="273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X_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137404"/>
              </p:ext>
            </p:extLst>
          </p:nvPr>
        </p:nvGraphicFramePr>
        <p:xfrm>
          <a:off x="1546225" y="5330825"/>
          <a:ext cx="4243388" cy="269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752" name="Równanie" r:id="rId5" imgW="4228920" imgH="279360" progId="Equation.3">
                  <p:embed/>
                </p:oleObj>
              </mc:Choice>
              <mc:Fallback>
                <p:oleObj name="Równanie" r:id="rId5" imgW="422892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6225" y="5330825"/>
                        <a:ext cx="4243388" cy="269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X_1,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5625675"/>
              </p:ext>
            </p:extLst>
          </p:nvPr>
        </p:nvGraphicFramePr>
        <p:xfrm>
          <a:off x="1571625" y="5038725"/>
          <a:ext cx="4119563" cy="280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753" name="Równanie" r:id="rId7" imgW="4114800" imgH="291960" progId="Equation.3">
                  <p:embed/>
                </p:oleObj>
              </mc:Choice>
              <mc:Fallback>
                <p:oleObj name="Równanie" r:id="rId7" imgW="4114800" imgH="291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1625" y="5038725"/>
                        <a:ext cx="4119563" cy="2809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Txt_Reakt_skł_sym"/>
          <p:cNvSpPr txBox="1"/>
          <p:nvPr/>
        </p:nvSpPr>
        <p:spPr>
          <a:xfrm>
            <a:off x="1151620" y="4725144"/>
            <a:ext cx="3366306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pl-PL" sz="1400" b="1" i="1" smtClean="0">
                <a:solidFill>
                  <a:srgbClr val="006600"/>
                </a:solidFill>
              </a:rPr>
              <a:t>Reaktancje linii w składowych symetrycznych</a:t>
            </a:r>
            <a:endParaRPr lang="pl-PL" sz="1400" b="1" i="1" dirty="0">
              <a:solidFill>
                <a:srgbClr val="006600"/>
              </a:solidFill>
            </a:endParaRPr>
          </a:p>
        </p:txBody>
      </p:sp>
      <p:graphicFrame>
        <p:nvGraphicFramePr>
          <p:cNvPr id="29" name="w_skor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3558353"/>
              </p:ext>
            </p:extLst>
          </p:nvPr>
        </p:nvGraphicFramePr>
        <p:xfrm>
          <a:off x="1298575" y="4400550"/>
          <a:ext cx="3725863" cy="257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754" name="Równanie" r:id="rId9" imgW="3759120" imgH="266400" progId="Equation.3">
                  <p:embed/>
                </p:oleObj>
              </mc:Choice>
              <mc:Fallback>
                <p:oleObj name="Równanie" r:id="rId9" imgW="3759120" imgH="26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8575" y="4400550"/>
                        <a:ext cx="3725863" cy="257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Mskor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9248150"/>
              </p:ext>
            </p:extLst>
          </p:nvPr>
        </p:nvGraphicFramePr>
        <p:xfrm>
          <a:off x="1458913" y="4130675"/>
          <a:ext cx="3676650" cy="257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755" name="Równanie" r:id="rId11" imgW="3733560" imgH="266400" progId="Equation.3">
                  <p:embed/>
                </p:oleObj>
              </mc:Choice>
              <mc:Fallback>
                <p:oleObj name="Równanie" r:id="rId11" imgW="3733560" imgH="26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58913" y="4130675"/>
                        <a:ext cx="3676650" cy="257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Zskor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6180838"/>
              </p:ext>
            </p:extLst>
          </p:nvPr>
        </p:nvGraphicFramePr>
        <p:xfrm>
          <a:off x="1470025" y="3860800"/>
          <a:ext cx="3595688" cy="257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756" name="Równanie" r:id="rId13" imgW="3644640" imgH="266400" progId="Equation.3">
                  <p:embed/>
                </p:oleObj>
              </mc:Choice>
              <mc:Fallback>
                <p:oleObj name="Równanie" r:id="rId13" imgW="3644640" imgH="26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0025" y="3860800"/>
                        <a:ext cx="3595688" cy="257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xt_Reakt_skor"/>
          <p:cNvSpPr txBox="1"/>
          <p:nvPr/>
        </p:nvSpPr>
        <p:spPr>
          <a:xfrm>
            <a:off x="1151620" y="3609020"/>
            <a:ext cx="5187317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pl-PL" sz="1400" b="1" i="1" smtClean="0">
                <a:solidFill>
                  <a:srgbClr val="006600"/>
                </a:solidFill>
              </a:rPr>
              <a:t>Reaktancje własne i wzajemne po eliminacji  przewodu  odgromowego</a:t>
            </a:r>
            <a:endParaRPr lang="pl-PL" sz="1400" b="1" i="1" dirty="0">
              <a:solidFill>
                <a:srgbClr val="006600"/>
              </a:solidFill>
            </a:endParaRPr>
          </a:p>
        </p:txBody>
      </p:sp>
      <p:graphicFrame>
        <p:nvGraphicFramePr>
          <p:cNvPr id="24" name="dW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697975"/>
              </p:ext>
            </p:extLst>
          </p:nvPr>
        </p:nvGraphicFramePr>
        <p:xfrm>
          <a:off x="5832859" y="2683768"/>
          <a:ext cx="309562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757" name="Równanie" r:id="rId15" imgW="3149600" imgH="469900" progId="Equation.3">
                  <p:embed/>
                </p:oleObj>
              </mc:Choice>
              <mc:Fallback>
                <p:oleObj name="Równanie" r:id="rId15" imgW="3149600" imgH="469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32859" y="2683768"/>
                        <a:ext cx="3095625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xt_Wsp_Koryg"/>
          <p:cNvSpPr txBox="1"/>
          <p:nvPr/>
        </p:nvSpPr>
        <p:spPr>
          <a:xfrm>
            <a:off x="6264907" y="2396316"/>
            <a:ext cx="1928413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pl-PL" sz="1400" b="1" i="1" smtClean="0">
                <a:solidFill>
                  <a:srgbClr val="006600"/>
                </a:solidFill>
              </a:rPr>
              <a:t>Współczynnik korekcyjny </a:t>
            </a:r>
            <a:endParaRPr lang="pl-PL" sz="1400" b="1" i="1" dirty="0">
              <a:solidFill>
                <a:srgbClr val="006600"/>
              </a:solidFill>
            </a:endParaRPr>
          </a:p>
        </p:txBody>
      </p:sp>
      <p:sp>
        <p:nvSpPr>
          <p:cNvPr id="25" name="Strz"/>
          <p:cNvSpPr/>
          <p:nvPr/>
        </p:nvSpPr>
        <p:spPr bwMode="auto">
          <a:xfrm>
            <a:off x="5508104" y="2888940"/>
            <a:ext cx="252000" cy="108000"/>
          </a:xfrm>
          <a:prstGeom prst="rightArrow">
            <a:avLst/>
          </a:prstGeom>
          <a:solidFill>
            <a:srgbClr val="FF414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aphicFrame>
        <p:nvGraphicFramePr>
          <p:cNvPr id="19" name="n'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3385115"/>
              </p:ext>
            </p:extLst>
          </p:nvPr>
        </p:nvGraphicFramePr>
        <p:xfrm>
          <a:off x="1427163" y="3148013"/>
          <a:ext cx="4302125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758" name="Równanie" r:id="rId17" imgW="4279680" imgH="457200" progId="Equation.3">
                  <p:embed/>
                </p:oleObj>
              </mc:Choice>
              <mc:Fallback>
                <p:oleObj name="Równanie" r:id="rId17" imgW="4279680" imgH="457200" progId="Equation.3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7163" y="3148013"/>
                        <a:ext cx="4302125" cy="444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N'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1008999"/>
              </p:ext>
            </p:extLst>
          </p:nvPr>
        </p:nvGraphicFramePr>
        <p:xfrm>
          <a:off x="1439652" y="2746636"/>
          <a:ext cx="3619500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759" name="Równanie" r:id="rId19" imgW="3619500" imgH="431800" progId="Equation.3">
                  <p:embed/>
                </p:oleObj>
              </mc:Choice>
              <mc:Fallback>
                <p:oleObj name="Równanie" r:id="rId19" imgW="3619500" imgH="431800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9652" y="2746636"/>
                        <a:ext cx="3619500" cy="428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'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282372"/>
              </p:ext>
            </p:extLst>
          </p:nvPr>
        </p:nvGraphicFramePr>
        <p:xfrm>
          <a:off x="1439652" y="2323728"/>
          <a:ext cx="414337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760" name="Równanie" r:id="rId21" imgW="4114800" imgH="457200" progId="Equation.3">
                  <p:embed/>
                </p:oleObj>
              </mc:Choice>
              <mc:Fallback>
                <p:oleObj name="Równanie" r:id="rId21" imgW="4114800" imgH="45720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9652" y="2323728"/>
                        <a:ext cx="4143375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" name="Txt_Reakt_Odgr"/>
          <p:cNvSpPr txBox="1"/>
          <p:nvPr/>
        </p:nvSpPr>
        <p:spPr>
          <a:xfrm>
            <a:off x="1151620" y="2060848"/>
            <a:ext cx="2778005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pl-PL" sz="1400" b="1" i="1" smtClean="0">
                <a:solidFill>
                  <a:srgbClr val="006600"/>
                </a:solidFill>
              </a:rPr>
              <a:t>Reaktancje przewodów odgromowych</a:t>
            </a:r>
            <a:endParaRPr lang="pl-PL" sz="1400" b="1" i="1" dirty="0">
              <a:solidFill>
                <a:srgbClr val="006600"/>
              </a:solidFill>
            </a:endParaRPr>
          </a:p>
        </p:txBody>
      </p:sp>
      <p:graphicFrame>
        <p:nvGraphicFramePr>
          <p:cNvPr id="9" name="w'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9226009"/>
              </p:ext>
            </p:extLst>
          </p:nvPr>
        </p:nvGraphicFramePr>
        <p:xfrm>
          <a:off x="1439652" y="1592796"/>
          <a:ext cx="3914775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761" name="Równanie" r:id="rId23" imgW="3860800" imgH="444500" progId="Equation.3">
                  <p:embed/>
                </p:oleObj>
              </mc:Choice>
              <mc:Fallback>
                <p:oleObj name="Równanie" r:id="rId23" imgW="3860800" imgH="44450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9652" y="1592796"/>
                        <a:ext cx="3914775" cy="438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M'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1606167"/>
              </p:ext>
            </p:extLst>
          </p:nvPr>
        </p:nvGraphicFramePr>
        <p:xfrm>
          <a:off x="1439652" y="1188275"/>
          <a:ext cx="3905250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762" name="Równanie" r:id="rId25" imgW="3873500" imgH="444500" progId="Equation.3">
                  <p:embed/>
                </p:oleObj>
              </mc:Choice>
              <mc:Fallback>
                <p:oleObj name="Równanie" r:id="rId25" imgW="3873500" imgH="444500" progId="Equation.3">
                  <p:embed/>
                  <p:pic>
                    <p:nvPicPr>
                      <p:cNvPr id="0" name="Object 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9652" y="1188275"/>
                        <a:ext cx="3905250" cy="438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Z'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418340"/>
              </p:ext>
            </p:extLst>
          </p:nvPr>
        </p:nvGraphicFramePr>
        <p:xfrm>
          <a:off x="1439652" y="764704"/>
          <a:ext cx="421005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763" name="Równanie" r:id="rId27" imgW="4203700" imgH="457200" progId="Equation.3">
                  <p:embed/>
                </p:oleObj>
              </mc:Choice>
              <mc:Fallback>
                <p:oleObj name="Równanie" r:id="rId27" imgW="4203700" imgH="4572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9652" y="764704"/>
                        <a:ext cx="421005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Txt_Reakt_faz"/>
          <p:cNvSpPr txBox="1"/>
          <p:nvPr/>
        </p:nvSpPr>
        <p:spPr>
          <a:xfrm>
            <a:off x="1151620" y="476672"/>
            <a:ext cx="2428550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pl-PL" sz="1400" b="1" i="1" smtClean="0">
                <a:solidFill>
                  <a:srgbClr val="006600"/>
                </a:solidFill>
              </a:rPr>
              <a:t>Reaktancje przewodów fazowych</a:t>
            </a:r>
            <a:endParaRPr lang="pl-PL" sz="1400" b="1" i="1" dirty="0">
              <a:solidFill>
                <a:srgbClr val="006600"/>
              </a:solidFill>
            </a:endParaRPr>
          </a:p>
        </p:txBody>
      </p:sp>
      <p:sp>
        <p:nvSpPr>
          <p:cNvPr id="38" name="Tytuł"/>
          <p:cNvSpPr txBox="1">
            <a:spLocks noChangeArrowheads="1"/>
          </p:cNvSpPr>
          <p:nvPr/>
        </p:nvSpPr>
        <p:spPr bwMode="auto">
          <a:xfrm>
            <a:off x="2062499" y="152636"/>
            <a:ext cx="5019003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defTabSz="912813">
              <a:defRPr/>
            </a:pPr>
            <a:r>
              <a:rPr kumimoji="1" lang="pl-PL" sz="1400" b="1" i="1" ker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kumimoji="1" lang="pl-PL" sz="1400" b="1" i="1" kern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Obliczenia dla llinii 400kV  bez uwzględnienie rezystancji </a:t>
            </a:r>
            <a:endParaRPr kumimoji="1" lang="pl-PL" sz="1400" b="1" i="1" kern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1423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500"/>
                            </p:stCondLst>
                            <p:childTnLst>
                              <p:par>
                                <p:cTn id="58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81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0" grpId="0"/>
      <p:bldP spid="30" grpId="0"/>
      <p:bldP spid="26" grpId="0"/>
      <p:bldP spid="23" grpId="0"/>
      <p:bldP spid="25" grpId="0" animBg="1"/>
      <p:bldP spid="43" grpId="0"/>
      <p:bldP spid="37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Schemat_R+jX"/>
          <p:cNvGrpSpPr/>
          <p:nvPr/>
        </p:nvGrpSpPr>
        <p:grpSpPr>
          <a:xfrm>
            <a:off x="6192180" y="3662444"/>
            <a:ext cx="2700300" cy="2240960"/>
            <a:chOff x="5292080" y="682824"/>
            <a:chExt cx="2700300" cy="2240960"/>
          </a:xfrm>
        </p:grpSpPr>
        <p:grpSp>
          <p:nvGrpSpPr>
            <p:cNvPr id="61" name="Ziemia"/>
            <p:cNvGrpSpPr/>
            <p:nvPr/>
          </p:nvGrpSpPr>
          <p:grpSpPr>
            <a:xfrm>
              <a:off x="5531478" y="2672336"/>
              <a:ext cx="2196000" cy="251448"/>
              <a:chOff x="2951820" y="3825044"/>
              <a:chExt cx="2196000" cy="251448"/>
            </a:xfrm>
          </p:grpSpPr>
          <p:cxnSp>
            <p:nvCxnSpPr>
              <p:cNvPr id="62" name="AutoShape 78"/>
              <p:cNvCxnSpPr>
                <a:cxnSpLocks noChangeShapeType="1"/>
              </p:cNvCxnSpPr>
              <p:nvPr/>
            </p:nvCxnSpPr>
            <p:spPr bwMode="auto">
              <a:xfrm>
                <a:off x="2951820" y="4076492"/>
                <a:ext cx="2196000" cy="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63" name="Text Box 66"/>
              <p:cNvSpPr txBox="1">
                <a:spLocks noChangeArrowheads="1"/>
              </p:cNvSpPr>
              <p:nvPr/>
            </p:nvSpPr>
            <p:spPr bwMode="auto">
              <a:xfrm>
                <a:off x="3986064" y="3825044"/>
                <a:ext cx="153888" cy="21544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Aft>
                    <a:spcPts val="1000"/>
                  </a:spcAft>
                </a:pPr>
                <a:r>
                  <a:rPr lang="pl-PL" altLang="pl-PL" sz="1400" i="1" smtClean="0">
                    <a:latin typeface="Calibri" pitchFamily="34" charset="0"/>
                  </a:rPr>
                  <a:t>n</a:t>
                </a:r>
                <a:r>
                  <a:rPr lang="pl-PL" altLang="pl-PL" sz="1400" i="1" baseline="-25000" smtClean="0">
                    <a:latin typeface="Calibri" pitchFamily="34" charset="0"/>
                  </a:rPr>
                  <a:t>0</a:t>
                </a:r>
                <a:endParaRPr lang="pl-PL" altLang="pl-PL" dirty="0"/>
              </a:p>
            </p:txBody>
          </p:sp>
        </p:grpSp>
        <p:sp>
          <p:nvSpPr>
            <p:cNvPr id="64" name="Text Box 66"/>
            <p:cNvSpPr txBox="1">
              <a:spLocks noChangeArrowheads="1"/>
            </p:cNvSpPr>
            <p:nvPr/>
          </p:nvSpPr>
          <p:spPr bwMode="auto">
            <a:xfrm>
              <a:off x="5526348" y="692696"/>
              <a:ext cx="89768" cy="21544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Aft>
                  <a:spcPts val="1000"/>
                </a:spcAft>
              </a:pPr>
              <a:r>
                <a:rPr lang="pl-PL" altLang="pl-PL" sz="1400" b="1" i="1" smtClean="0">
                  <a:solidFill>
                    <a:srgbClr val="FF0000"/>
                  </a:solidFill>
                  <a:latin typeface="Calibri" pitchFamily="34" charset="0"/>
                </a:rPr>
                <a:t>I'</a:t>
              </a:r>
              <a:endParaRPr lang="pl-PL" altLang="pl-PL" b="1" i="1" dirty="0">
                <a:solidFill>
                  <a:srgbClr val="FF0000"/>
                </a:solidFill>
              </a:endParaRPr>
            </a:p>
          </p:txBody>
        </p:sp>
        <p:sp>
          <p:nvSpPr>
            <p:cNvPr id="65" name="Text Box 66"/>
            <p:cNvSpPr txBox="1">
              <a:spLocks noChangeArrowheads="1"/>
            </p:cNvSpPr>
            <p:nvPr/>
          </p:nvSpPr>
          <p:spPr bwMode="auto">
            <a:xfrm>
              <a:off x="5525482" y="2456892"/>
              <a:ext cx="126638" cy="21544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Aft>
                  <a:spcPts val="1000"/>
                </a:spcAft>
              </a:pPr>
              <a:r>
                <a:rPr lang="pl-PL" altLang="pl-PL" sz="1400" b="1" i="1" smtClean="0">
                  <a:solidFill>
                    <a:srgbClr val="FF0000"/>
                  </a:solidFill>
                  <a:latin typeface="Calibri" pitchFamily="34" charset="0"/>
                </a:rPr>
                <a:t>II</a:t>
              </a:r>
              <a:r>
                <a:rPr lang="pl-PL" altLang="pl-PL" sz="1400" b="1" i="1" baseline="30000" smtClean="0">
                  <a:solidFill>
                    <a:srgbClr val="FF0000"/>
                  </a:solidFill>
                  <a:latin typeface="Calibri" pitchFamily="34" charset="0"/>
                </a:rPr>
                <a:t>’</a:t>
              </a:r>
              <a:endParaRPr lang="pl-PL" altLang="pl-PL" b="1" i="1" dirty="0">
                <a:solidFill>
                  <a:srgbClr val="FF0000"/>
                </a:solidFill>
              </a:endParaRPr>
            </a:p>
          </p:txBody>
        </p:sp>
        <p:sp>
          <p:nvSpPr>
            <p:cNvPr id="66" name="Text Box 66"/>
            <p:cNvSpPr txBox="1">
              <a:spLocks noChangeArrowheads="1"/>
            </p:cNvSpPr>
            <p:nvPr/>
          </p:nvSpPr>
          <p:spPr bwMode="auto">
            <a:xfrm>
              <a:off x="7668344" y="692696"/>
              <a:ext cx="126638" cy="21544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Aft>
                  <a:spcPts val="1000"/>
                </a:spcAft>
              </a:pPr>
              <a:r>
                <a:rPr lang="pl-PL" altLang="pl-PL" sz="1400" b="1" i="1" smtClean="0">
                  <a:solidFill>
                    <a:srgbClr val="FF0000"/>
                  </a:solidFill>
                  <a:latin typeface="Calibri" pitchFamily="34" charset="0"/>
                </a:rPr>
                <a:t>I”</a:t>
              </a:r>
              <a:endParaRPr lang="pl-PL" altLang="pl-PL" b="1" i="1" dirty="0">
                <a:solidFill>
                  <a:srgbClr val="FF0000"/>
                </a:solidFill>
              </a:endParaRPr>
            </a:p>
          </p:txBody>
        </p:sp>
        <p:sp>
          <p:nvSpPr>
            <p:cNvPr id="67" name="Text Box 66"/>
            <p:cNvSpPr txBox="1">
              <a:spLocks noChangeArrowheads="1"/>
            </p:cNvSpPr>
            <p:nvPr/>
          </p:nvSpPr>
          <p:spPr bwMode="auto">
            <a:xfrm>
              <a:off x="7668344" y="2420888"/>
              <a:ext cx="174728" cy="21544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Aft>
                  <a:spcPts val="1000"/>
                </a:spcAft>
              </a:pPr>
              <a:r>
                <a:rPr lang="pl-PL" altLang="pl-PL" sz="1400" b="1" i="1" smtClean="0">
                  <a:solidFill>
                    <a:srgbClr val="FF0000"/>
                  </a:solidFill>
                  <a:latin typeface="Calibri" pitchFamily="34" charset="0"/>
                </a:rPr>
                <a:t>II”</a:t>
              </a:r>
              <a:endParaRPr lang="pl-PL" altLang="pl-PL" b="1" i="1" dirty="0">
                <a:solidFill>
                  <a:srgbClr val="FF0000"/>
                </a:solidFill>
              </a:endParaRPr>
            </a:p>
          </p:txBody>
        </p:sp>
        <p:grpSp>
          <p:nvGrpSpPr>
            <p:cNvPr id="69" name="Grupa 68"/>
            <p:cNvGrpSpPr/>
            <p:nvPr/>
          </p:nvGrpSpPr>
          <p:grpSpPr>
            <a:xfrm>
              <a:off x="5567482" y="882604"/>
              <a:ext cx="2160148" cy="144000"/>
              <a:chOff x="3131840" y="1052736"/>
              <a:chExt cx="2160148" cy="144000"/>
            </a:xfrm>
          </p:grpSpPr>
          <p:sp>
            <p:nvSpPr>
              <p:cNvPr id="70" name="Rectangle 75"/>
              <p:cNvSpPr>
                <a:spLocks noChangeArrowheads="1"/>
              </p:cNvSpPr>
              <p:nvPr/>
            </p:nvSpPr>
            <p:spPr bwMode="auto">
              <a:xfrm>
                <a:off x="3959932" y="1052736"/>
                <a:ext cx="504000" cy="144000"/>
              </a:xfrm>
              <a:prstGeom prst="rect">
                <a:avLst/>
              </a:prstGeom>
              <a:noFill/>
              <a:ln w="19050" algn="ctr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pl-PL" altLang="pl-PL"/>
              </a:p>
            </p:txBody>
          </p:sp>
          <p:cxnSp>
            <p:nvCxnSpPr>
              <p:cNvPr id="71" name="AutoShape 76"/>
              <p:cNvCxnSpPr>
                <a:cxnSpLocks noChangeShapeType="1"/>
              </p:cNvCxnSpPr>
              <p:nvPr/>
            </p:nvCxnSpPr>
            <p:spPr bwMode="auto">
              <a:xfrm>
                <a:off x="4463988" y="1124744"/>
                <a:ext cx="828000" cy="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2" name="AutoShape 76"/>
              <p:cNvCxnSpPr>
                <a:cxnSpLocks noChangeShapeType="1"/>
              </p:cNvCxnSpPr>
              <p:nvPr/>
            </p:nvCxnSpPr>
            <p:spPr bwMode="auto">
              <a:xfrm>
                <a:off x="3131840" y="1124744"/>
                <a:ext cx="828000" cy="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73" name="Grupa 72"/>
            <p:cNvGrpSpPr/>
            <p:nvPr/>
          </p:nvGrpSpPr>
          <p:grpSpPr>
            <a:xfrm>
              <a:off x="5567482" y="2322764"/>
              <a:ext cx="2160148" cy="144000"/>
              <a:chOff x="3131840" y="1052736"/>
              <a:chExt cx="2160148" cy="144000"/>
            </a:xfrm>
          </p:grpSpPr>
          <p:sp>
            <p:nvSpPr>
              <p:cNvPr id="74" name="Rectangle 75"/>
              <p:cNvSpPr>
                <a:spLocks noChangeArrowheads="1"/>
              </p:cNvSpPr>
              <p:nvPr/>
            </p:nvSpPr>
            <p:spPr bwMode="auto">
              <a:xfrm>
                <a:off x="3959932" y="1052736"/>
                <a:ext cx="504000" cy="144000"/>
              </a:xfrm>
              <a:prstGeom prst="rect">
                <a:avLst/>
              </a:prstGeom>
              <a:noFill/>
              <a:ln w="19050" algn="ctr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pl-PL" altLang="pl-PL"/>
              </a:p>
            </p:txBody>
          </p:sp>
          <p:cxnSp>
            <p:nvCxnSpPr>
              <p:cNvPr id="75" name="AutoShape 76"/>
              <p:cNvCxnSpPr>
                <a:cxnSpLocks noChangeShapeType="1"/>
              </p:cNvCxnSpPr>
              <p:nvPr/>
            </p:nvCxnSpPr>
            <p:spPr bwMode="auto">
              <a:xfrm>
                <a:off x="4463988" y="1124744"/>
                <a:ext cx="828000" cy="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6" name="AutoShape 76"/>
              <p:cNvCxnSpPr>
                <a:cxnSpLocks noChangeShapeType="1"/>
              </p:cNvCxnSpPr>
              <p:nvPr/>
            </p:nvCxnSpPr>
            <p:spPr bwMode="auto">
              <a:xfrm>
                <a:off x="3131840" y="1124744"/>
                <a:ext cx="828000" cy="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77" name="Grupa 76"/>
            <p:cNvGrpSpPr/>
            <p:nvPr/>
          </p:nvGrpSpPr>
          <p:grpSpPr>
            <a:xfrm rot="5400000">
              <a:off x="4847414" y="1602736"/>
              <a:ext cx="1440120" cy="144000"/>
              <a:chOff x="3491868" y="1052736"/>
              <a:chExt cx="1440120" cy="144000"/>
            </a:xfrm>
          </p:grpSpPr>
          <p:sp>
            <p:nvSpPr>
              <p:cNvPr id="78" name="Rectangle 75"/>
              <p:cNvSpPr>
                <a:spLocks noChangeArrowheads="1"/>
              </p:cNvSpPr>
              <p:nvPr/>
            </p:nvSpPr>
            <p:spPr bwMode="auto">
              <a:xfrm>
                <a:off x="3959932" y="1052736"/>
                <a:ext cx="504000" cy="144000"/>
              </a:xfrm>
              <a:prstGeom prst="rect">
                <a:avLst/>
              </a:prstGeom>
              <a:noFill/>
              <a:ln w="19050" algn="ctr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pl-PL" altLang="pl-PL"/>
              </a:p>
            </p:txBody>
          </p:sp>
          <p:cxnSp>
            <p:nvCxnSpPr>
              <p:cNvPr id="79" name="AutoShape 76"/>
              <p:cNvCxnSpPr>
                <a:cxnSpLocks noChangeShapeType="1"/>
              </p:cNvCxnSpPr>
              <p:nvPr/>
            </p:nvCxnSpPr>
            <p:spPr bwMode="auto">
              <a:xfrm>
                <a:off x="4463988" y="1124744"/>
                <a:ext cx="468000" cy="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80" name="AutoShape 76"/>
              <p:cNvCxnSpPr>
                <a:cxnSpLocks noChangeShapeType="1"/>
              </p:cNvCxnSpPr>
              <p:nvPr/>
            </p:nvCxnSpPr>
            <p:spPr bwMode="auto">
              <a:xfrm>
                <a:off x="3491868" y="1124744"/>
                <a:ext cx="468000" cy="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84" name="Grupa 83"/>
            <p:cNvGrpSpPr/>
            <p:nvPr/>
          </p:nvGrpSpPr>
          <p:grpSpPr>
            <a:xfrm rot="5400000">
              <a:off x="7007670" y="1602656"/>
              <a:ext cx="1440120" cy="144000"/>
              <a:chOff x="3491868" y="1052736"/>
              <a:chExt cx="1440120" cy="144000"/>
            </a:xfrm>
          </p:grpSpPr>
          <p:sp>
            <p:nvSpPr>
              <p:cNvPr id="85" name="Rectangle 75"/>
              <p:cNvSpPr>
                <a:spLocks noChangeArrowheads="1"/>
              </p:cNvSpPr>
              <p:nvPr/>
            </p:nvSpPr>
            <p:spPr bwMode="auto">
              <a:xfrm>
                <a:off x="3959932" y="1052736"/>
                <a:ext cx="504000" cy="144000"/>
              </a:xfrm>
              <a:prstGeom prst="rect">
                <a:avLst/>
              </a:prstGeom>
              <a:noFill/>
              <a:ln w="19050" algn="ctr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pl-PL" altLang="pl-PL"/>
              </a:p>
            </p:txBody>
          </p:sp>
          <p:cxnSp>
            <p:nvCxnSpPr>
              <p:cNvPr id="86" name="AutoShape 76"/>
              <p:cNvCxnSpPr>
                <a:cxnSpLocks noChangeShapeType="1"/>
              </p:cNvCxnSpPr>
              <p:nvPr/>
            </p:nvCxnSpPr>
            <p:spPr bwMode="auto">
              <a:xfrm>
                <a:off x="4463988" y="1124744"/>
                <a:ext cx="468000" cy="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87" name="AutoShape 76"/>
              <p:cNvCxnSpPr>
                <a:cxnSpLocks noChangeShapeType="1"/>
              </p:cNvCxnSpPr>
              <p:nvPr/>
            </p:nvCxnSpPr>
            <p:spPr bwMode="auto">
              <a:xfrm>
                <a:off x="3491868" y="1124744"/>
                <a:ext cx="468000" cy="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88" name="Rectangle 75"/>
            <p:cNvSpPr>
              <a:spLocks noChangeArrowheads="1"/>
            </p:cNvSpPr>
            <p:nvPr/>
          </p:nvSpPr>
          <p:spPr bwMode="auto">
            <a:xfrm>
              <a:off x="6395630" y="1422664"/>
              <a:ext cx="504000" cy="144000"/>
            </a:xfrm>
            <a:prstGeom prst="rect">
              <a:avLst/>
            </a:prstGeom>
            <a:noFill/>
            <a:ln w="19050" algn="ctr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pl-PL" altLang="pl-PL"/>
            </a:p>
          </p:txBody>
        </p:sp>
        <p:sp>
          <p:nvSpPr>
            <p:cNvPr id="89" name="Rectangle 75"/>
            <p:cNvSpPr>
              <a:spLocks noChangeArrowheads="1"/>
            </p:cNvSpPr>
            <p:nvPr/>
          </p:nvSpPr>
          <p:spPr bwMode="auto">
            <a:xfrm>
              <a:off x="6395574" y="1746684"/>
              <a:ext cx="504000" cy="144000"/>
            </a:xfrm>
            <a:prstGeom prst="rect">
              <a:avLst/>
            </a:prstGeom>
            <a:noFill/>
            <a:ln w="19050" algn="ctr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pl-PL" altLang="pl-PL"/>
            </a:p>
          </p:txBody>
        </p:sp>
        <p:cxnSp>
          <p:nvCxnSpPr>
            <p:cNvPr id="102" name="AutoShape 76"/>
            <p:cNvCxnSpPr>
              <a:cxnSpLocks noChangeShapeType="1"/>
            </p:cNvCxnSpPr>
            <p:nvPr/>
          </p:nvCxnSpPr>
          <p:spPr bwMode="auto">
            <a:xfrm>
              <a:off x="6899630" y="1494656"/>
              <a:ext cx="360000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3" name="AutoShape 76"/>
            <p:cNvCxnSpPr>
              <a:cxnSpLocks noChangeShapeType="1"/>
            </p:cNvCxnSpPr>
            <p:nvPr/>
          </p:nvCxnSpPr>
          <p:spPr bwMode="auto">
            <a:xfrm>
              <a:off x="7259670" y="1494656"/>
              <a:ext cx="468052" cy="90010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4" name="AutoShape 76"/>
            <p:cNvCxnSpPr>
              <a:cxnSpLocks noChangeShapeType="1"/>
            </p:cNvCxnSpPr>
            <p:nvPr/>
          </p:nvCxnSpPr>
          <p:spPr bwMode="auto">
            <a:xfrm flipV="1">
              <a:off x="6912304" y="1844824"/>
              <a:ext cx="396000" cy="8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5" name="AutoShape 76"/>
            <p:cNvCxnSpPr>
              <a:cxnSpLocks noChangeShapeType="1"/>
            </p:cNvCxnSpPr>
            <p:nvPr/>
          </p:nvCxnSpPr>
          <p:spPr bwMode="auto">
            <a:xfrm flipV="1">
              <a:off x="7308304" y="954596"/>
              <a:ext cx="419418" cy="890228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6" name="AutoShape 76"/>
            <p:cNvCxnSpPr>
              <a:cxnSpLocks noChangeShapeType="1"/>
            </p:cNvCxnSpPr>
            <p:nvPr/>
          </p:nvCxnSpPr>
          <p:spPr bwMode="auto">
            <a:xfrm flipV="1">
              <a:off x="5891462" y="1818692"/>
              <a:ext cx="504060" cy="8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7" name="AutoShape 76"/>
            <p:cNvCxnSpPr>
              <a:cxnSpLocks noChangeShapeType="1"/>
            </p:cNvCxnSpPr>
            <p:nvPr/>
          </p:nvCxnSpPr>
          <p:spPr bwMode="auto">
            <a:xfrm flipH="1">
              <a:off x="5567482" y="1818692"/>
              <a:ext cx="324036" cy="576064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8" name="AutoShape 76"/>
            <p:cNvCxnSpPr>
              <a:cxnSpLocks noChangeShapeType="1"/>
            </p:cNvCxnSpPr>
            <p:nvPr/>
          </p:nvCxnSpPr>
          <p:spPr bwMode="auto">
            <a:xfrm>
              <a:off x="5927522" y="1494656"/>
              <a:ext cx="468000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9" name="AutoShape 76"/>
            <p:cNvCxnSpPr>
              <a:cxnSpLocks noChangeShapeType="1"/>
            </p:cNvCxnSpPr>
            <p:nvPr/>
          </p:nvCxnSpPr>
          <p:spPr bwMode="auto">
            <a:xfrm flipH="1" flipV="1">
              <a:off x="5567482" y="954596"/>
              <a:ext cx="360040" cy="54006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0" name="Elipsa 109"/>
            <p:cNvSpPr/>
            <p:nvPr/>
          </p:nvSpPr>
          <p:spPr>
            <a:xfrm rot="5400000">
              <a:off x="5531478" y="918600"/>
              <a:ext cx="72000" cy="72000"/>
            </a:xfrm>
            <a:prstGeom prst="ellipse">
              <a:avLst/>
            </a:prstGeom>
            <a:solidFill>
              <a:schemeClr val="tx1"/>
            </a:solidFill>
            <a:ln w="127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>
                <a:solidFill>
                  <a:srgbClr val="FF0000"/>
                </a:solidFill>
              </a:endParaRPr>
            </a:p>
          </p:txBody>
        </p:sp>
        <p:sp>
          <p:nvSpPr>
            <p:cNvPr id="111" name="Elipsa 110"/>
            <p:cNvSpPr/>
            <p:nvPr/>
          </p:nvSpPr>
          <p:spPr>
            <a:xfrm rot="5400000">
              <a:off x="5531478" y="2358760"/>
              <a:ext cx="72000" cy="72000"/>
            </a:xfrm>
            <a:prstGeom prst="ellipse">
              <a:avLst/>
            </a:prstGeom>
            <a:solidFill>
              <a:schemeClr val="tx1"/>
            </a:solidFill>
            <a:ln w="127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>
                <a:solidFill>
                  <a:srgbClr val="FF0000"/>
                </a:solidFill>
              </a:endParaRPr>
            </a:p>
          </p:txBody>
        </p:sp>
        <p:sp>
          <p:nvSpPr>
            <p:cNvPr id="112" name="Elipsa 111"/>
            <p:cNvSpPr/>
            <p:nvPr/>
          </p:nvSpPr>
          <p:spPr>
            <a:xfrm rot="5400000">
              <a:off x="7691726" y="918592"/>
              <a:ext cx="72000" cy="72000"/>
            </a:xfrm>
            <a:prstGeom prst="ellipse">
              <a:avLst/>
            </a:prstGeom>
            <a:solidFill>
              <a:schemeClr val="tx1"/>
            </a:solidFill>
            <a:ln w="127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>
                <a:solidFill>
                  <a:srgbClr val="FF0000"/>
                </a:solidFill>
              </a:endParaRPr>
            </a:p>
          </p:txBody>
        </p:sp>
        <p:sp>
          <p:nvSpPr>
            <p:cNvPr id="113" name="Elipsa 112"/>
            <p:cNvSpPr/>
            <p:nvPr/>
          </p:nvSpPr>
          <p:spPr>
            <a:xfrm rot="5400000">
              <a:off x="7691726" y="2358752"/>
              <a:ext cx="72000" cy="72000"/>
            </a:xfrm>
            <a:prstGeom prst="ellipse">
              <a:avLst/>
            </a:prstGeom>
            <a:solidFill>
              <a:schemeClr val="tx1"/>
            </a:solidFill>
            <a:ln w="127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>
                <a:solidFill>
                  <a:srgbClr val="FF0000"/>
                </a:solidFill>
              </a:endParaRPr>
            </a:p>
          </p:txBody>
        </p:sp>
        <p:sp>
          <p:nvSpPr>
            <p:cNvPr id="118" name="Text Box 66"/>
            <p:cNvSpPr txBox="1">
              <a:spLocks noChangeArrowheads="1"/>
            </p:cNvSpPr>
            <p:nvPr/>
          </p:nvSpPr>
          <p:spPr bwMode="auto">
            <a:xfrm>
              <a:off x="6100504" y="682824"/>
              <a:ext cx="1312860" cy="1538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Aft>
                  <a:spcPts val="1000"/>
                </a:spcAft>
              </a:pPr>
              <a:r>
                <a:rPr lang="pl-PL" altLang="pl-PL" sz="1000" i="1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</a:t>
              </a:r>
              <a:r>
                <a:rPr lang="pl-PL" altLang="pl-PL" sz="1000" b="1" i="1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0,0635+j0,5566)</a:t>
              </a:r>
              <a:r>
                <a:rPr lang="pl-PL" altLang="pl-PL" sz="1000" i="1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l-GR" altLang="pl-PL" sz="1000" i="1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Ω</a:t>
              </a:r>
              <a:r>
                <a:rPr lang="pl-PL" altLang="pl-PL" sz="1000" i="1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/km</a:t>
              </a:r>
              <a:endParaRPr lang="pl-PL" altLang="pl-PL" sz="1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9" name="Text Box 66"/>
            <p:cNvSpPr txBox="1">
              <a:spLocks noChangeArrowheads="1"/>
            </p:cNvSpPr>
            <p:nvPr/>
          </p:nvSpPr>
          <p:spPr bwMode="auto">
            <a:xfrm>
              <a:off x="6100504" y="2502768"/>
              <a:ext cx="1312860" cy="1538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Aft>
                  <a:spcPts val="1000"/>
                </a:spcAft>
              </a:pPr>
              <a:r>
                <a:rPr lang="pl-PL" altLang="pl-PL" sz="1000" i="1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</a:t>
              </a:r>
              <a:r>
                <a:rPr lang="pl-PL" altLang="pl-PL" sz="1000" b="1" i="1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0,0635+j0,5566</a:t>
              </a:r>
              <a:r>
                <a:rPr lang="pl-PL" altLang="pl-PL" sz="1000" i="1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 </a:t>
              </a:r>
              <a:r>
                <a:rPr lang="el-GR" altLang="pl-PL" sz="1000" i="1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Ω</a:t>
              </a:r>
              <a:r>
                <a:rPr lang="pl-PL" altLang="pl-PL" sz="1000" i="1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/km</a:t>
              </a:r>
              <a:endParaRPr lang="pl-PL" altLang="pl-PL" sz="1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0" name="Text Box 66"/>
            <p:cNvSpPr txBox="1">
              <a:spLocks noChangeArrowheads="1"/>
            </p:cNvSpPr>
            <p:nvPr/>
          </p:nvSpPr>
          <p:spPr bwMode="auto">
            <a:xfrm>
              <a:off x="6048164" y="1232756"/>
              <a:ext cx="1280800" cy="1538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Aft>
                  <a:spcPts val="1000"/>
                </a:spcAft>
              </a:pPr>
              <a:r>
                <a:rPr lang="pl-PL" altLang="pl-PL" sz="1000" i="1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</a:t>
              </a:r>
              <a:r>
                <a:rPr lang="pl-PL" altLang="pl-PL" sz="1000" b="1" i="1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0,0033-j1,0789</a:t>
              </a:r>
              <a:r>
                <a:rPr lang="pl-PL" altLang="pl-PL" sz="1000" i="1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 </a:t>
              </a:r>
              <a:r>
                <a:rPr lang="el-GR" altLang="pl-PL" sz="1000" i="1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Ω</a:t>
              </a:r>
              <a:r>
                <a:rPr lang="pl-PL" altLang="pl-PL" sz="1000" i="1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/km</a:t>
              </a:r>
              <a:endParaRPr lang="pl-PL" altLang="pl-PL" sz="1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2" name="Text Box 66"/>
            <p:cNvSpPr txBox="1">
              <a:spLocks noChangeArrowheads="1"/>
            </p:cNvSpPr>
            <p:nvPr/>
          </p:nvSpPr>
          <p:spPr bwMode="auto">
            <a:xfrm>
              <a:off x="6084168" y="1916832"/>
              <a:ext cx="1280800" cy="1538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Aft>
                  <a:spcPts val="1000"/>
                </a:spcAft>
              </a:pPr>
              <a:r>
                <a:rPr lang="pl-PL" altLang="pl-PL" sz="1000" i="1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</a:t>
              </a:r>
              <a:r>
                <a:rPr lang="pl-PL" altLang="pl-PL" sz="1000" b="1" i="1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0,0033-j1,0789</a:t>
              </a:r>
              <a:r>
                <a:rPr lang="pl-PL" altLang="pl-PL" sz="1000" i="1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 </a:t>
              </a:r>
              <a:r>
                <a:rPr lang="el-GR" altLang="pl-PL" sz="1000" i="1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Ω</a:t>
              </a:r>
              <a:r>
                <a:rPr lang="pl-PL" altLang="pl-PL" sz="1000" i="1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/km</a:t>
              </a:r>
              <a:endParaRPr lang="pl-PL" altLang="pl-PL" sz="1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3" name="Text Box 66"/>
            <p:cNvSpPr txBox="1">
              <a:spLocks noChangeArrowheads="1"/>
            </p:cNvSpPr>
            <p:nvPr/>
          </p:nvSpPr>
          <p:spPr bwMode="auto">
            <a:xfrm>
              <a:off x="5292080" y="1028744"/>
              <a:ext cx="153888" cy="135614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vert270"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Aft>
                  <a:spcPts val="1000"/>
                </a:spcAft>
              </a:pPr>
              <a:r>
                <a:rPr lang="pl-PL" altLang="pl-PL" sz="1000" b="1" i="1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(-0,0033+j1,0789</a:t>
              </a:r>
              <a:r>
                <a:rPr lang="pl-PL" altLang="pl-PL" sz="1000" i="1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 </a:t>
              </a:r>
              <a:r>
                <a:rPr lang="el-GR" altLang="pl-PL" sz="1000" i="1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Ω</a:t>
              </a:r>
              <a:r>
                <a:rPr lang="pl-PL" altLang="pl-PL" sz="1000" i="1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/km</a:t>
              </a:r>
              <a:endParaRPr lang="pl-PL" altLang="pl-PL" sz="1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4" name="Text Box 66"/>
            <p:cNvSpPr txBox="1">
              <a:spLocks noChangeArrowheads="1"/>
            </p:cNvSpPr>
            <p:nvPr/>
          </p:nvSpPr>
          <p:spPr bwMode="auto">
            <a:xfrm>
              <a:off x="7838492" y="956736"/>
              <a:ext cx="153888" cy="135614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vert270"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Aft>
                  <a:spcPts val="1000"/>
                </a:spcAft>
              </a:pPr>
              <a:r>
                <a:rPr lang="pl-PL" altLang="pl-PL" sz="1000" b="1" i="1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(-0,0033+j1,0789</a:t>
              </a:r>
              <a:r>
                <a:rPr lang="pl-PL" altLang="pl-PL" sz="1000" i="1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 </a:t>
              </a:r>
              <a:r>
                <a:rPr lang="el-GR" altLang="pl-PL" sz="1000" i="1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Ω</a:t>
              </a:r>
              <a:r>
                <a:rPr lang="pl-PL" altLang="pl-PL" sz="1000" i="1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/km</a:t>
              </a:r>
              <a:endParaRPr lang="pl-PL" altLang="pl-PL" sz="1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" name="Schemat_X"/>
          <p:cNvGrpSpPr/>
          <p:nvPr/>
        </p:nvGrpSpPr>
        <p:grpSpPr>
          <a:xfrm>
            <a:off x="3311860" y="3671736"/>
            <a:ext cx="2674168" cy="2231668"/>
            <a:chOff x="5318212" y="3645024"/>
            <a:chExt cx="2674168" cy="2231668"/>
          </a:xfrm>
        </p:grpSpPr>
        <p:grpSp>
          <p:nvGrpSpPr>
            <p:cNvPr id="127" name="Ziemia"/>
            <p:cNvGrpSpPr/>
            <p:nvPr/>
          </p:nvGrpSpPr>
          <p:grpSpPr>
            <a:xfrm>
              <a:off x="5531478" y="5625244"/>
              <a:ext cx="2196000" cy="251448"/>
              <a:chOff x="2951820" y="3645024"/>
              <a:chExt cx="2196000" cy="251448"/>
            </a:xfrm>
          </p:grpSpPr>
          <p:cxnSp>
            <p:nvCxnSpPr>
              <p:cNvPr id="129" name="AutoShape 78"/>
              <p:cNvCxnSpPr>
                <a:cxnSpLocks noChangeShapeType="1"/>
              </p:cNvCxnSpPr>
              <p:nvPr/>
            </p:nvCxnSpPr>
            <p:spPr bwMode="auto">
              <a:xfrm>
                <a:off x="2951820" y="3896472"/>
                <a:ext cx="2196000" cy="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30" name="Text Box 66"/>
              <p:cNvSpPr txBox="1">
                <a:spLocks noChangeArrowheads="1"/>
              </p:cNvSpPr>
              <p:nvPr/>
            </p:nvSpPr>
            <p:spPr bwMode="auto">
              <a:xfrm>
                <a:off x="3986064" y="3645024"/>
                <a:ext cx="153888" cy="21544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Aft>
                    <a:spcPts val="1000"/>
                  </a:spcAft>
                </a:pPr>
                <a:r>
                  <a:rPr lang="pl-PL" altLang="pl-PL" sz="1400" i="1" smtClean="0">
                    <a:latin typeface="Calibri" pitchFamily="34" charset="0"/>
                  </a:rPr>
                  <a:t>n</a:t>
                </a:r>
                <a:r>
                  <a:rPr lang="pl-PL" altLang="pl-PL" sz="1400" i="1" baseline="-25000" smtClean="0">
                    <a:latin typeface="Calibri" pitchFamily="34" charset="0"/>
                  </a:rPr>
                  <a:t>0</a:t>
                </a:r>
                <a:endParaRPr lang="pl-PL" altLang="pl-PL" dirty="0"/>
              </a:p>
            </p:txBody>
          </p:sp>
        </p:grpSp>
        <p:sp>
          <p:nvSpPr>
            <p:cNvPr id="131" name="Text Box 66"/>
            <p:cNvSpPr txBox="1">
              <a:spLocks noChangeArrowheads="1"/>
            </p:cNvSpPr>
            <p:nvPr/>
          </p:nvSpPr>
          <p:spPr bwMode="auto">
            <a:xfrm>
              <a:off x="5526348" y="3645024"/>
              <a:ext cx="89768" cy="21544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Aft>
                  <a:spcPts val="1000"/>
                </a:spcAft>
              </a:pPr>
              <a:r>
                <a:rPr lang="pl-PL" altLang="pl-PL" sz="1400" b="1" i="1" smtClean="0">
                  <a:solidFill>
                    <a:srgbClr val="FF0000"/>
                  </a:solidFill>
                  <a:latin typeface="Calibri" pitchFamily="34" charset="0"/>
                </a:rPr>
                <a:t>I'</a:t>
              </a:r>
              <a:endParaRPr lang="pl-PL" altLang="pl-PL" b="1" i="1" dirty="0">
                <a:solidFill>
                  <a:srgbClr val="FF0000"/>
                </a:solidFill>
              </a:endParaRPr>
            </a:p>
          </p:txBody>
        </p:sp>
        <p:sp>
          <p:nvSpPr>
            <p:cNvPr id="132" name="Text Box 66"/>
            <p:cNvSpPr txBox="1">
              <a:spLocks noChangeArrowheads="1"/>
            </p:cNvSpPr>
            <p:nvPr/>
          </p:nvSpPr>
          <p:spPr bwMode="auto">
            <a:xfrm>
              <a:off x="5489478" y="5373796"/>
              <a:ext cx="126638" cy="21544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Aft>
                  <a:spcPts val="1000"/>
                </a:spcAft>
              </a:pPr>
              <a:r>
                <a:rPr lang="pl-PL" altLang="pl-PL" sz="1400" b="1" i="1" smtClean="0">
                  <a:solidFill>
                    <a:srgbClr val="FF0000"/>
                  </a:solidFill>
                  <a:latin typeface="Calibri" pitchFamily="34" charset="0"/>
                </a:rPr>
                <a:t>II</a:t>
              </a:r>
              <a:r>
                <a:rPr lang="pl-PL" altLang="pl-PL" sz="1400" b="1" i="1" baseline="30000" smtClean="0">
                  <a:solidFill>
                    <a:srgbClr val="FF0000"/>
                  </a:solidFill>
                  <a:latin typeface="Calibri" pitchFamily="34" charset="0"/>
                </a:rPr>
                <a:t>’</a:t>
              </a:r>
              <a:endParaRPr lang="pl-PL" altLang="pl-PL" b="1" i="1" dirty="0">
                <a:solidFill>
                  <a:srgbClr val="FF0000"/>
                </a:solidFill>
              </a:endParaRPr>
            </a:p>
          </p:txBody>
        </p:sp>
        <p:sp>
          <p:nvSpPr>
            <p:cNvPr id="133" name="Text Box 66"/>
            <p:cNvSpPr txBox="1">
              <a:spLocks noChangeArrowheads="1"/>
            </p:cNvSpPr>
            <p:nvPr/>
          </p:nvSpPr>
          <p:spPr bwMode="auto">
            <a:xfrm>
              <a:off x="7668344" y="3645024"/>
              <a:ext cx="126638" cy="21544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Aft>
                  <a:spcPts val="1000"/>
                </a:spcAft>
              </a:pPr>
              <a:r>
                <a:rPr lang="pl-PL" altLang="pl-PL" sz="1400" b="1" i="1" smtClean="0">
                  <a:solidFill>
                    <a:srgbClr val="FF0000"/>
                  </a:solidFill>
                  <a:latin typeface="Calibri" pitchFamily="34" charset="0"/>
                </a:rPr>
                <a:t>I”</a:t>
              </a:r>
              <a:endParaRPr lang="pl-PL" altLang="pl-PL" b="1" i="1" dirty="0">
                <a:solidFill>
                  <a:srgbClr val="FF0000"/>
                </a:solidFill>
              </a:endParaRPr>
            </a:p>
          </p:txBody>
        </p:sp>
        <p:sp>
          <p:nvSpPr>
            <p:cNvPr id="134" name="Text Box 66"/>
            <p:cNvSpPr txBox="1">
              <a:spLocks noChangeArrowheads="1"/>
            </p:cNvSpPr>
            <p:nvPr/>
          </p:nvSpPr>
          <p:spPr bwMode="auto">
            <a:xfrm>
              <a:off x="7668344" y="5337212"/>
              <a:ext cx="174728" cy="21544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Aft>
                  <a:spcPts val="1000"/>
                </a:spcAft>
              </a:pPr>
              <a:r>
                <a:rPr lang="pl-PL" altLang="pl-PL" sz="1400" b="1" i="1" smtClean="0">
                  <a:solidFill>
                    <a:srgbClr val="FF0000"/>
                  </a:solidFill>
                  <a:latin typeface="Calibri" pitchFamily="34" charset="0"/>
                </a:rPr>
                <a:t>II”</a:t>
              </a:r>
              <a:endParaRPr lang="pl-PL" altLang="pl-PL" b="1" i="1" dirty="0">
                <a:solidFill>
                  <a:srgbClr val="FF0000"/>
                </a:solidFill>
              </a:endParaRPr>
            </a:p>
          </p:txBody>
        </p:sp>
        <p:grpSp>
          <p:nvGrpSpPr>
            <p:cNvPr id="135" name="Grupa 134"/>
            <p:cNvGrpSpPr/>
            <p:nvPr/>
          </p:nvGrpSpPr>
          <p:grpSpPr>
            <a:xfrm>
              <a:off x="5567482" y="3825060"/>
              <a:ext cx="2160148" cy="144000"/>
              <a:chOff x="3131840" y="1052736"/>
              <a:chExt cx="2160148" cy="144000"/>
            </a:xfrm>
          </p:grpSpPr>
          <p:sp>
            <p:nvSpPr>
              <p:cNvPr id="136" name="Rectangle 75"/>
              <p:cNvSpPr>
                <a:spLocks noChangeArrowheads="1"/>
              </p:cNvSpPr>
              <p:nvPr/>
            </p:nvSpPr>
            <p:spPr bwMode="auto">
              <a:xfrm>
                <a:off x="3959932" y="1052736"/>
                <a:ext cx="504000" cy="144000"/>
              </a:xfrm>
              <a:prstGeom prst="rect">
                <a:avLst/>
              </a:prstGeom>
              <a:noFill/>
              <a:ln w="19050" algn="ctr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pl-PL" altLang="pl-PL"/>
              </a:p>
            </p:txBody>
          </p:sp>
          <p:cxnSp>
            <p:nvCxnSpPr>
              <p:cNvPr id="137" name="AutoShape 76"/>
              <p:cNvCxnSpPr>
                <a:cxnSpLocks noChangeShapeType="1"/>
              </p:cNvCxnSpPr>
              <p:nvPr/>
            </p:nvCxnSpPr>
            <p:spPr bwMode="auto">
              <a:xfrm>
                <a:off x="4463988" y="1124744"/>
                <a:ext cx="828000" cy="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38" name="AutoShape 76"/>
              <p:cNvCxnSpPr>
                <a:cxnSpLocks noChangeShapeType="1"/>
              </p:cNvCxnSpPr>
              <p:nvPr/>
            </p:nvCxnSpPr>
            <p:spPr bwMode="auto">
              <a:xfrm>
                <a:off x="3131840" y="1124744"/>
                <a:ext cx="828000" cy="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139" name="Grupa 138"/>
            <p:cNvGrpSpPr/>
            <p:nvPr/>
          </p:nvGrpSpPr>
          <p:grpSpPr>
            <a:xfrm>
              <a:off x="5567482" y="5265220"/>
              <a:ext cx="2160148" cy="144000"/>
              <a:chOff x="3131840" y="1052736"/>
              <a:chExt cx="2160148" cy="144000"/>
            </a:xfrm>
          </p:grpSpPr>
          <p:sp>
            <p:nvSpPr>
              <p:cNvPr id="148" name="Rectangle 75"/>
              <p:cNvSpPr>
                <a:spLocks noChangeArrowheads="1"/>
              </p:cNvSpPr>
              <p:nvPr/>
            </p:nvSpPr>
            <p:spPr bwMode="auto">
              <a:xfrm>
                <a:off x="3959932" y="1052736"/>
                <a:ext cx="504000" cy="144000"/>
              </a:xfrm>
              <a:prstGeom prst="rect">
                <a:avLst/>
              </a:prstGeom>
              <a:noFill/>
              <a:ln w="19050" algn="ctr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pl-PL" altLang="pl-PL"/>
              </a:p>
            </p:txBody>
          </p:sp>
          <p:cxnSp>
            <p:nvCxnSpPr>
              <p:cNvPr id="149" name="AutoShape 76"/>
              <p:cNvCxnSpPr>
                <a:cxnSpLocks noChangeShapeType="1"/>
              </p:cNvCxnSpPr>
              <p:nvPr/>
            </p:nvCxnSpPr>
            <p:spPr bwMode="auto">
              <a:xfrm>
                <a:off x="4463988" y="1124744"/>
                <a:ext cx="828000" cy="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50" name="AutoShape 76"/>
              <p:cNvCxnSpPr>
                <a:cxnSpLocks noChangeShapeType="1"/>
              </p:cNvCxnSpPr>
              <p:nvPr/>
            </p:nvCxnSpPr>
            <p:spPr bwMode="auto">
              <a:xfrm>
                <a:off x="3131840" y="1124744"/>
                <a:ext cx="828000" cy="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151" name="Grupa 150"/>
            <p:cNvGrpSpPr/>
            <p:nvPr/>
          </p:nvGrpSpPr>
          <p:grpSpPr>
            <a:xfrm rot="5400000">
              <a:off x="4847414" y="4545192"/>
              <a:ext cx="1440120" cy="144000"/>
              <a:chOff x="3491868" y="1052736"/>
              <a:chExt cx="1440120" cy="144000"/>
            </a:xfrm>
          </p:grpSpPr>
          <p:sp>
            <p:nvSpPr>
              <p:cNvPr id="152" name="Rectangle 75"/>
              <p:cNvSpPr>
                <a:spLocks noChangeArrowheads="1"/>
              </p:cNvSpPr>
              <p:nvPr/>
            </p:nvSpPr>
            <p:spPr bwMode="auto">
              <a:xfrm>
                <a:off x="3959932" y="1052736"/>
                <a:ext cx="504000" cy="144000"/>
              </a:xfrm>
              <a:prstGeom prst="rect">
                <a:avLst/>
              </a:prstGeom>
              <a:noFill/>
              <a:ln w="19050" algn="ctr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pl-PL" altLang="pl-PL"/>
              </a:p>
            </p:txBody>
          </p:sp>
          <p:cxnSp>
            <p:nvCxnSpPr>
              <p:cNvPr id="153" name="AutoShape 76"/>
              <p:cNvCxnSpPr>
                <a:cxnSpLocks noChangeShapeType="1"/>
              </p:cNvCxnSpPr>
              <p:nvPr/>
            </p:nvCxnSpPr>
            <p:spPr bwMode="auto">
              <a:xfrm>
                <a:off x="4463988" y="1124744"/>
                <a:ext cx="468000" cy="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54" name="AutoShape 76"/>
              <p:cNvCxnSpPr>
                <a:cxnSpLocks noChangeShapeType="1"/>
              </p:cNvCxnSpPr>
              <p:nvPr/>
            </p:nvCxnSpPr>
            <p:spPr bwMode="auto">
              <a:xfrm>
                <a:off x="3491868" y="1124744"/>
                <a:ext cx="468000" cy="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155" name="Grupa 154"/>
            <p:cNvGrpSpPr/>
            <p:nvPr/>
          </p:nvGrpSpPr>
          <p:grpSpPr>
            <a:xfrm rot="5400000">
              <a:off x="7007670" y="4545112"/>
              <a:ext cx="1440120" cy="144000"/>
              <a:chOff x="3491868" y="1052736"/>
              <a:chExt cx="1440120" cy="144000"/>
            </a:xfrm>
          </p:grpSpPr>
          <p:sp>
            <p:nvSpPr>
              <p:cNvPr id="156" name="Rectangle 75"/>
              <p:cNvSpPr>
                <a:spLocks noChangeArrowheads="1"/>
              </p:cNvSpPr>
              <p:nvPr/>
            </p:nvSpPr>
            <p:spPr bwMode="auto">
              <a:xfrm>
                <a:off x="3959932" y="1052736"/>
                <a:ext cx="504000" cy="144000"/>
              </a:xfrm>
              <a:prstGeom prst="rect">
                <a:avLst/>
              </a:prstGeom>
              <a:noFill/>
              <a:ln w="19050" algn="ctr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pl-PL" altLang="pl-PL"/>
              </a:p>
            </p:txBody>
          </p:sp>
          <p:cxnSp>
            <p:nvCxnSpPr>
              <p:cNvPr id="157" name="AutoShape 76"/>
              <p:cNvCxnSpPr>
                <a:cxnSpLocks noChangeShapeType="1"/>
              </p:cNvCxnSpPr>
              <p:nvPr/>
            </p:nvCxnSpPr>
            <p:spPr bwMode="auto">
              <a:xfrm>
                <a:off x="4463988" y="1124744"/>
                <a:ext cx="468000" cy="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58" name="AutoShape 76"/>
              <p:cNvCxnSpPr>
                <a:cxnSpLocks noChangeShapeType="1"/>
              </p:cNvCxnSpPr>
              <p:nvPr/>
            </p:nvCxnSpPr>
            <p:spPr bwMode="auto">
              <a:xfrm>
                <a:off x="3491868" y="1124744"/>
                <a:ext cx="468000" cy="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159" name="Rectangle 75"/>
            <p:cNvSpPr>
              <a:spLocks noChangeArrowheads="1"/>
            </p:cNvSpPr>
            <p:nvPr/>
          </p:nvSpPr>
          <p:spPr bwMode="auto">
            <a:xfrm>
              <a:off x="6395630" y="4365120"/>
              <a:ext cx="504000" cy="144000"/>
            </a:xfrm>
            <a:prstGeom prst="rect">
              <a:avLst/>
            </a:prstGeom>
            <a:noFill/>
            <a:ln w="19050" algn="ctr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pl-PL" altLang="pl-PL"/>
            </a:p>
          </p:txBody>
        </p:sp>
        <p:sp>
          <p:nvSpPr>
            <p:cNvPr id="160" name="Rectangle 75"/>
            <p:cNvSpPr>
              <a:spLocks noChangeArrowheads="1"/>
            </p:cNvSpPr>
            <p:nvPr/>
          </p:nvSpPr>
          <p:spPr bwMode="auto">
            <a:xfrm>
              <a:off x="6395574" y="4689140"/>
              <a:ext cx="504000" cy="144000"/>
            </a:xfrm>
            <a:prstGeom prst="rect">
              <a:avLst/>
            </a:prstGeom>
            <a:noFill/>
            <a:ln w="19050" algn="ctr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pl-PL" altLang="pl-PL"/>
            </a:p>
          </p:txBody>
        </p:sp>
        <p:cxnSp>
          <p:nvCxnSpPr>
            <p:cNvPr id="161" name="AutoShape 76"/>
            <p:cNvCxnSpPr>
              <a:cxnSpLocks noChangeShapeType="1"/>
            </p:cNvCxnSpPr>
            <p:nvPr/>
          </p:nvCxnSpPr>
          <p:spPr bwMode="auto">
            <a:xfrm>
              <a:off x="6899630" y="4437112"/>
              <a:ext cx="360000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2" name="AutoShape 76"/>
            <p:cNvCxnSpPr>
              <a:cxnSpLocks noChangeShapeType="1"/>
            </p:cNvCxnSpPr>
            <p:nvPr/>
          </p:nvCxnSpPr>
          <p:spPr bwMode="auto">
            <a:xfrm>
              <a:off x="7259670" y="4437112"/>
              <a:ext cx="468052" cy="90010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3" name="AutoShape 76"/>
            <p:cNvCxnSpPr>
              <a:cxnSpLocks noChangeShapeType="1"/>
              <a:stCxn id="160" idx="3"/>
            </p:cNvCxnSpPr>
            <p:nvPr/>
          </p:nvCxnSpPr>
          <p:spPr bwMode="auto">
            <a:xfrm flipV="1">
              <a:off x="6899574" y="4761132"/>
              <a:ext cx="396000" cy="8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4" name="AutoShape 76"/>
            <p:cNvCxnSpPr>
              <a:cxnSpLocks noChangeShapeType="1"/>
            </p:cNvCxnSpPr>
            <p:nvPr/>
          </p:nvCxnSpPr>
          <p:spPr bwMode="auto">
            <a:xfrm flipV="1">
              <a:off x="7295674" y="3897052"/>
              <a:ext cx="432048" cy="864096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5" name="AutoShape 76"/>
            <p:cNvCxnSpPr>
              <a:cxnSpLocks noChangeShapeType="1"/>
            </p:cNvCxnSpPr>
            <p:nvPr/>
          </p:nvCxnSpPr>
          <p:spPr bwMode="auto">
            <a:xfrm flipV="1">
              <a:off x="5891462" y="4761148"/>
              <a:ext cx="504060" cy="8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6" name="AutoShape 76"/>
            <p:cNvCxnSpPr>
              <a:cxnSpLocks noChangeShapeType="1"/>
            </p:cNvCxnSpPr>
            <p:nvPr/>
          </p:nvCxnSpPr>
          <p:spPr bwMode="auto">
            <a:xfrm flipH="1">
              <a:off x="5567482" y="4761148"/>
              <a:ext cx="324036" cy="576064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7" name="AutoShape 76"/>
            <p:cNvCxnSpPr>
              <a:cxnSpLocks noChangeShapeType="1"/>
            </p:cNvCxnSpPr>
            <p:nvPr/>
          </p:nvCxnSpPr>
          <p:spPr bwMode="auto">
            <a:xfrm>
              <a:off x="5927522" y="4437112"/>
              <a:ext cx="468000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8" name="AutoShape 76"/>
            <p:cNvCxnSpPr>
              <a:cxnSpLocks noChangeShapeType="1"/>
            </p:cNvCxnSpPr>
            <p:nvPr/>
          </p:nvCxnSpPr>
          <p:spPr bwMode="auto">
            <a:xfrm flipH="1" flipV="1">
              <a:off x="5567482" y="3897052"/>
              <a:ext cx="360040" cy="54006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69" name="Elipsa 168"/>
            <p:cNvSpPr/>
            <p:nvPr/>
          </p:nvSpPr>
          <p:spPr>
            <a:xfrm rot="5400000">
              <a:off x="5531478" y="3861056"/>
              <a:ext cx="72000" cy="72000"/>
            </a:xfrm>
            <a:prstGeom prst="ellipse">
              <a:avLst/>
            </a:prstGeom>
            <a:solidFill>
              <a:schemeClr val="tx1"/>
            </a:solidFill>
            <a:ln w="127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>
                <a:solidFill>
                  <a:srgbClr val="FF0000"/>
                </a:solidFill>
              </a:endParaRPr>
            </a:p>
          </p:txBody>
        </p:sp>
        <p:sp>
          <p:nvSpPr>
            <p:cNvPr id="170" name="Elipsa 169"/>
            <p:cNvSpPr/>
            <p:nvPr/>
          </p:nvSpPr>
          <p:spPr>
            <a:xfrm rot="5400000">
              <a:off x="5531478" y="5301216"/>
              <a:ext cx="72000" cy="72000"/>
            </a:xfrm>
            <a:prstGeom prst="ellipse">
              <a:avLst/>
            </a:prstGeom>
            <a:solidFill>
              <a:schemeClr val="tx1"/>
            </a:solidFill>
            <a:ln w="127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>
                <a:solidFill>
                  <a:srgbClr val="FF0000"/>
                </a:solidFill>
              </a:endParaRPr>
            </a:p>
          </p:txBody>
        </p:sp>
        <p:sp>
          <p:nvSpPr>
            <p:cNvPr id="171" name="Elipsa 170"/>
            <p:cNvSpPr/>
            <p:nvPr/>
          </p:nvSpPr>
          <p:spPr>
            <a:xfrm rot="5400000">
              <a:off x="7691726" y="3861048"/>
              <a:ext cx="72000" cy="72000"/>
            </a:xfrm>
            <a:prstGeom prst="ellipse">
              <a:avLst/>
            </a:prstGeom>
            <a:solidFill>
              <a:schemeClr val="tx1"/>
            </a:solidFill>
            <a:ln w="127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>
                <a:solidFill>
                  <a:srgbClr val="FF0000"/>
                </a:solidFill>
              </a:endParaRPr>
            </a:p>
          </p:txBody>
        </p:sp>
        <p:sp>
          <p:nvSpPr>
            <p:cNvPr id="172" name="Elipsa 171"/>
            <p:cNvSpPr/>
            <p:nvPr/>
          </p:nvSpPr>
          <p:spPr>
            <a:xfrm rot="5400000">
              <a:off x="7691726" y="5301208"/>
              <a:ext cx="72000" cy="72000"/>
            </a:xfrm>
            <a:prstGeom prst="ellipse">
              <a:avLst/>
            </a:prstGeom>
            <a:solidFill>
              <a:schemeClr val="tx1"/>
            </a:solidFill>
            <a:ln w="127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>
                <a:solidFill>
                  <a:srgbClr val="FF0000"/>
                </a:solidFill>
              </a:endParaRPr>
            </a:p>
          </p:txBody>
        </p:sp>
        <p:sp>
          <p:nvSpPr>
            <p:cNvPr id="173" name="Text Box 66"/>
            <p:cNvSpPr txBox="1">
              <a:spLocks noChangeArrowheads="1"/>
            </p:cNvSpPr>
            <p:nvPr/>
          </p:nvSpPr>
          <p:spPr bwMode="auto">
            <a:xfrm>
              <a:off x="6300192" y="3645024"/>
              <a:ext cx="763029" cy="1538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Aft>
                  <a:spcPts val="1000"/>
                </a:spcAft>
              </a:pPr>
              <a:r>
                <a:rPr lang="pl-PL" altLang="pl-PL" sz="1000" b="1" i="1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j0,5525 </a:t>
              </a:r>
              <a:r>
                <a:rPr lang="el-GR" altLang="pl-PL" sz="1000" i="1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Ω</a:t>
              </a:r>
              <a:r>
                <a:rPr lang="pl-PL" altLang="pl-PL" sz="1000" i="1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/km</a:t>
              </a:r>
              <a:endParaRPr lang="pl-PL" altLang="pl-PL" sz="1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4" name="Text Box 66"/>
            <p:cNvSpPr txBox="1">
              <a:spLocks noChangeArrowheads="1"/>
            </p:cNvSpPr>
            <p:nvPr/>
          </p:nvSpPr>
          <p:spPr bwMode="auto">
            <a:xfrm>
              <a:off x="6300192" y="5445224"/>
              <a:ext cx="763029" cy="1538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Aft>
                  <a:spcPts val="1000"/>
                </a:spcAft>
              </a:pPr>
              <a:r>
                <a:rPr lang="pl-PL" altLang="pl-PL" sz="1000" b="1" i="1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j0,5525 </a:t>
              </a:r>
              <a:r>
                <a:rPr lang="el-GR" altLang="pl-PL" sz="1000" i="1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Ω</a:t>
              </a:r>
              <a:r>
                <a:rPr lang="pl-PL" altLang="pl-PL" sz="1000" i="1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/km</a:t>
              </a:r>
              <a:endParaRPr lang="pl-PL" altLang="pl-PL" sz="1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5" name="Text Box 66"/>
            <p:cNvSpPr txBox="1">
              <a:spLocks noChangeArrowheads="1"/>
            </p:cNvSpPr>
            <p:nvPr/>
          </p:nvSpPr>
          <p:spPr bwMode="auto">
            <a:xfrm>
              <a:off x="6264188" y="4175212"/>
              <a:ext cx="806311" cy="1538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Aft>
                  <a:spcPts val="1000"/>
                </a:spcAft>
              </a:pPr>
              <a:r>
                <a:rPr lang="pl-PL" altLang="pl-PL" sz="1000" b="1" i="1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-j1,1047</a:t>
              </a:r>
              <a:r>
                <a:rPr lang="pl-PL" altLang="pl-PL" sz="1000" i="1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l-GR" altLang="pl-PL" sz="1000" i="1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Ω</a:t>
              </a:r>
              <a:r>
                <a:rPr lang="pl-PL" altLang="pl-PL" sz="1000" i="1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/km</a:t>
              </a:r>
              <a:endParaRPr lang="pl-PL" altLang="pl-PL" sz="1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6" name="Text Box 66"/>
            <p:cNvSpPr txBox="1">
              <a:spLocks noChangeArrowheads="1"/>
            </p:cNvSpPr>
            <p:nvPr/>
          </p:nvSpPr>
          <p:spPr bwMode="auto">
            <a:xfrm>
              <a:off x="6300192" y="4869160"/>
              <a:ext cx="806311" cy="1538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Aft>
                  <a:spcPts val="1000"/>
                </a:spcAft>
              </a:pPr>
              <a:r>
                <a:rPr lang="pl-PL" altLang="pl-PL" sz="1000" b="1" i="1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-j1,1047</a:t>
              </a:r>
              <a:r>
                <a:rPr lang="pl-PL" altLang="pl-PL" sz="1000" i="1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l-GR" altLang="pl-PL" sz="1000" i="1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Ω</a:t>
              </a:r>
              <a:r>
                <a:rPr lang="pl-PL" altLang="pl-PL" sz="1000" i="1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/km</a:t>
              </a:r>
              <a:endParaRPr lang="pl-PL" altLang="pl-PL" sz="1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7" name="Text Box 66"/>
            <p:cNvSpPr txBox="1">
              <a:spLocks noChangeArrowheads="1"/>
            </p:cNvSpPr>
            <p:nvPr/>
          </p:nvSpPr>
          <p:spPr bwMode="auto">
            <a:xfrm>
              <a:off x="5318212" y="4250147"/>
              <a:ext cx="153888" cy="76302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vert270"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Aft>
                  <a:spcPts val="1000"/>
                </a:spcAft>
              </a:pPr>
              <a:r>
                <a:rPr lang="pl-PL" altLang="pl-PL" sz="1000" b="1" i="1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j1,1047 </a:t>
              </a:r>
              <a:r>
                <a:rPr lang="el-GR" altLang="pl-PL" sz="1000" i="1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Ω</a:t>
              </a:r>
              <a:r>
                <a:rPr lang="pl-PL" altLang="pl-PL" sz="1000" i="1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/km</a:t>
              </a:r>
              <a:endParaRPr lang="pl-PL" altLang="pl-PL" sz="1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8" name="Text Box 66"/>
            <p:cNvSpPr txBox="1">
              <a:spLocks noChangeArrowheads="1"/>
            </p:cNvSpPr>
            <p:nvPr/>
          </p:nvSpPr>
          <p:spPr bwMode="auto">
            <a:xfrm>
              <a:off x="7838492" y="4186560"/>
              <a:ext cx="153888" cy="76302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vert270"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Aft>
                  <a:spcPts val="1000"/>
                </a:spcAft>
              </a:pPr>
              <a:r>
                <a:rPr lang="pl-PL" altLang="pl-PL" sz="1000" b="1" i="1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j1,1047</a:t>
              </a:r>
              <a:r>
                <a:rPr lang="pl-PL" altLang="pl-PL" sz="1000" i="1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l-GR" altLang="pl-PL" sz="1000" i="1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Ω</a:t>
              </a:r>
              <a:r>
                <a:rPr lang="pl-PL" altLang="pl-PL" sz="1000" i="1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/km</a:t>
              </a:r>
              <a:endParaRPr lang="pl-PL" altLang="pl-PL" sz="1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" name="Schemat_Zert_Ogólny"/>
          <p:cNvGrpSpPr/>
          <p:nvPr/>
        </p:nvGrpSpPr>
        <p:grpSpPr>
          <a:xfrm>
            <a:off x="4608004" y="836712"/>
            <a:ext cx="3541022" cy="2556284"/>
            <a:chOff x="1007604" y="1520788"/>
            <a:chExt cx="3541022" cy="255628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Text Box 66"/>
                <p:cNvSpPr txBox="1">
                  <a:spLocks noChangeArrowheads="1"/>
                </p:cNvSpPr>
                <p:nvPr/>
              </p:nvSpPr>
              <p:spPr bwMode="auto">
                <a:xfrm flipH="1">
                  <a:off x="2339752" y="2111254"/>
                  <a:ext cx="809517" cy="4536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>
                    <a:spcAft>
                      <a:spcPts val="10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l-PL" altLang="pl-PL" sz="10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 panose="02040503050406030204" pitchFamily="18" charset="0"/>
                                <a:cs typeface="Aparajita" panose="020B0604020202020204" pitchFamily="34" charset="0"/>
                              </a:rPr>
                            </m:ctrlPr>
                          </m:sSubPr>
                          <m:e>
                            <m:bar>
                              <m:barPr>
                                <m:ctrlPr>
                                  <a:rPr lang="pl-PL" altLang="pl-PL" sz="1000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Cambria Math" panose="02040503050406030204" pitchFamily="18" charset="0"/>
                                    <a:cs typeface="Aparajita" panose="020B0604020202020204" pitchFamily="34" charset="0"/>
                                  </a:rPr>
                                </m:ctrlPr>
                              </m:barPr>
                              <m:e>
                                <m:r>
                                  <a:rPr lang="pl-PL" altLang="pl-PL" sz="10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parajita" panose="020B0604020202020204" pitchFamily="34" charset="0"/>
                                  </a:rPr>
                                  <m:t>𝒁</m:t>
                                </m:r>
                              </m:e>
                            </m:bar>
                          </m:e>
                          <m:sub>
                            <m:r>
                              <a:rPr lang="pl-PL" altLang="pl-PL" sz="1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parajita" panose="020B0604020202020204" pitchFamily="34" charset="0"/>
                              </a:rPr>
                              <m:t>𝒎</m:t>
                            </m:r>
                          </m:sub>
                        </m:sSub>
                        <m:r>
                          <a:rPr lang="pl-PL" altLang="pl-PL" sz="1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parajita" panose="020B0604020202020204" pitchFamily="34" charset="0"/>
                          </a:rPr>
                          <m:t>−</m:t>
                        </m:r>
                        <m:f>
                          <m:fPr>
                            <m:ctrlPr>
                              <a:rPr lang="pl-PL" altLang="pl-PL" sz="10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 panose="02040503050406030204" pitchFamily="18" charset="0"/>
                                <a:cs typeface="Aparajita" panose="020B0604020202020204" pitchFamily="34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pl-PL" altLang="pl-PL" sz="1000" b="1" i="1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Cambria Math" panose="02040503050406030204" pitchFamily="18" charset="0"/>
                                    <a:cs typeface="Aparajita" panose="020B0604020202020204" pitchFamily="34" charset="0"/>
                                  </a:rPr>
                                </m:ctrlPr>
                              </m:sSubPr>
                              <m:e>
                                <m:bar>
                                  <m:barPr>
                                    <m:ctrlPr>
                                      <a:rPr lang="pl-PL" altLang="pl-PL" sz="1000" b="1" i="1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  <a:ea typeface="Cambria Math" panose="02040503050406030204" pitchFamily="18" charset="0"/>
                                        <a:cs typeface="Aparajita" panose="020B0604020202020204" pitchFamily="34" charset="0"/>
                                      </a:rPr>
                                    </m:ctrlPr>
                                  </m:barPr>
                                  <m:e>
                                    <m:r>
                                      <a:rPr lang="pl-PL" altLang="pl-PL" sz="10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parajita" panose="020B0604020202020204" pitchFamily="34" charset="0"/>
                                      </a:rPr>
                                      <m:t>𝒁</m:t>
                                    </m:r>
                                  </m:e>
                                </m:bar>
                              </m:e>
                              <m:sub>
                                <m:r>
                                  <a:rPr lang="pl-PL" altLang="pl-PL" sz="10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parajita" panose="020B0604020202020204" pitchFamily="34" charset="0"/>
                                  </a:rPr>
                                  <m:t>𝟎</m:t>
                                </m:r>
                                <m:r>
                                  <a:rPr lang="pl-PL" altLang="pl-PL" sz="10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parajita" panose="020B0604020202020204" pitchFamily="34" charset="0"/>
                                  </a:rPr>
                                  <m:t>𝑰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pl-PL" altLang="pl-PL" sz="1000" b="1" i="1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Cambria Math" panose="02040503050406030204" pitchFamily="18" charset="0"/>
                                    <a:cs typeface="Aparajita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pl-PL" altLang="pl-PL" sz="10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parajita" panose="020B0604020202020204" pitchFamily="34" charset="0"/>
                                  </a:rPr>
                                  <m:t>∙</m:t>
                                </m:r>
                                <m:bar>
                                  <m:barPr>
                                    <m:ctrlPr>
                                      <a:rPr lang="pl-PL" altLang="pl-PL" sz="1000" b="1" i="1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  <a:ea typeface="Cambria Math" panose="02040503050406030204" pitchFamily="18" charset="0"/>
                                        <a:cs typeface="Aparajita" panose="020B0604020202020204" pitchFamily="34" charset="0"/>
                                      </a:rPr>
                                    </m:ctrlPr>
                                  </m:barPr>
                                  <m:e>
                                    <m:r>
                                      <a:rPr lang="pl-PL" altLang="pl-PL" sz="10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parajita" panose="020B0604020202020204" pitchFamily="34" charset="0"/>
                                      </a:rPr>
                                      <m:t>𝒁</m:t>
                                    </m:r>
                                  </m:e>
                                </m:bar>
                              </m:e>
                              <m:sub>
                                <m:r>
                                  <a:rPr lang="pl-PL" altLang="pl-PL" sz="10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parajita" panose="020B0604020202020204" pitchFamily="34" charset="0"/>
                                  </a:rPr>
                                  <m:t>𝟎</m:t>
                                </m:r>
                                <m:r>
                                  <a:rPr lang="pl-PL" altLang="pl-PL" sz="10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parajita" panose="020B0604020202020204" pitchFamily="34" charset="0"/>
                                  </a:rPr>
                                  <m:t>𝑰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pl-PL" altLang="pl-PL" sz="1000" b="1" i="1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Cambria Math" panose="02040503050406030204" pitchFamily="18" charset="0"/>
                                    <a:cs typeface="Aparajita" panose="020B0604020202020204" pitchFamily="34" charset="0"/>
                                  </a:rPr>
                                </m:ctrlPr>
                              </m:sSubPr>
                              <m:e>
                                <m:bar>
                                  <m:barPr>
                                    <m:ctrlPr>
                                      <a:rPr lang="pl-PL" altLang="pl-PL" sz="1000" b="1" i="1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  <a:ea typeface="Cambria Math" panose="02040503050406030204" pitchFamily="18" charset="0"/>
                                        <a:cs typeface="Aparajita" panose="020B0604020202020204" pitchFamily="34" charset="0"/>
                                      </a:rPr>
                                    </m:ctrlPr>
                                  </m:barPr>
                                  <m:e>
                                    <m:r>
                                      <a:rPr lang="pl-PL" altLang="pl-PL" sz="10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parajita" panose="020B0604020202020204" pitchFamily="34" charset="0"/>
                                      </a:rPr>
                                      <m:t>𝒁</m:t>
                                    </m:r>
                                  </m:e>
                                </m:bar>
                              </m:e>
                              <m:sub>
                                <m:r>
                                  <a:rPr lang="pl-PL" altLang="pl-PL" sz="1000" b="1" i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parajita" panose="020B0604020202020204" pitchFamily="34" charset="0"/>
                                  </a:rPr>
                                  <m:t>𝐦</m:t>
                                </m:r>
                              </m:sub>
                            </m:sSub>
                          </m:den>
                        </m:f>
                      </m:oMath>
                    </m:oMathPara>
                  </a14:m>
                  <a:endParaRPr lang="pl-PL" altLang="pl-PL" sz="1000" b="1" dirty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Courier New" panose="02070309020205020404" pitchFamily="49" charset="0"/>
                  </a:endParaRPr>
                </a:p>
              </p:txBody>
            </p:sp>
          </mc:Choice>
          <mc:Fallback xmlns="">
            <p:sp>
              <p:nvSpPr>
                <p:cNvPr id="57" name="Text Box 6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flipH="1">
                  <a:off x="2339752" y="2111254"/>
                  <a:ext cx="809517" cy="453650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/>
                  </a:stretch>
                </a:blip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pl-PL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8" name="Text Box 66"/>
            <p:cNvSpPr txBox="1">
              <a:spLocks noChangeArrowheads="1"/>
            </p:cNvSpPr>
            <p:nvPr/>
          </p:nvSpPr>
          <p:spPr bwMode="auto">
            <a:xfrm>
              <a:off x="1511660" y="3321568"/>
              <a:ext cx="126638" cy="21544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Aft>
                  <a:spcPts val="1000"/>
                </a:spcAft>
              </a:pPr>
              <a:r>
                <a:rPr lang="pl-PL" altLang="pl-PL" sz="1400" b="1" i="1" smtClean="0">
                  <a:solidFill>
                    <a:srgbClr val="FF0000"/>
                  </a:solidFill>
                  <a:latin typeface="Calibri" pitchFamily="34" charset="0"/>
                </a:rPr>
                <a:t>II</a:t>
              </a:r>
              <a:r>
                <a:rPr lang="pl-PL" altLang="pl-PL" sz="1400" b="1" i="1" baseline="30000" smtClean="0">
                  <a:solidFill>
                    <a:srgbClr val="FF0000"/>
                  </a:solidFill>
                  <a:latin typeface="Calibri" pitchFamily="34" charset="0"/>
                </a:rPr>
                <a:t>’</a:t>
              </a:r>
              <a:endParaRPr lang="pl-PL" altLang="pl-PL" b="1" i="1" dirty="0">
                <a:solidFill>
                  <a:srgbClr val="FF0000"/>
                </a:solidFill>
              </a:endParaRPr>
            </a:p>
          </p:txBody>
        </p:sp>
        <p:cxnSp>
          <p:nvCxnSpPr>
            <p:cNvPr id="140" name="AutoShape 76"/>
            <p:cNvCxnSpPr>
              <a:cxnSpLocks noChangeShapeType="1"/>
            </p:cNvCxnSpPr>
            <p:nvPr/>
          </p:nvCxnSpPr>
          <p:spPr bwMode="auto">
            <a:xfrm flipV="1">
              <a:off x="2015660" y="2852936"/>
              <a:ext cx="504060" cy="8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1" name="AutoShape 76"/>
            <p:cNvCxnSpPr>
              <a:cxnSpLocks noChangeShapeType="1"/>
            </p:cNvCxnSpPr>
            <p:nvPr/>
          </p:nvCxnSpPr>
          <p:spPr bwMode="auto">
            <a:xfrm flipH="1">
              <a:off x="1691680" y="2852936"/>
              <a:ext cx="324036" cy="576064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2" name="AutoShape 76"/>
            <p:cNvCxnSpPr>
              <a:cxnSpLocks noChangeShapeType="1"/>
            </p:cNvCxnSpPr>
            <p:nvPr/>
          </p:nvCxnSpPr>
          <p:spPr bwMode="auto">
            <a:xfrm>
              <a:off x="2051720" y="2528900"/>
              <a:ext cx="468000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5" name="Elipsa 144"/>
            <p:cNvSpPr/>
            <p:nvPr/>
          </p:nvSpPr>
          <p:spPr>
            <a:xfrm rot="5400000">
              <a:off x="1655676" y="3393004"/>
              <a:ext cx="72000" cy="72000"/>
            </a:xfrm>
            <a:prstGeom prst="ellipse">
              <a:avLst/>
            </a:prstGeom>
            <a:solidFill>
              <a:schemeClr val="tx1"/>
            </a:solidFill>
            <a:ln w="127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>
                <a:solidFill>
                  <a:srgbClr val="FF000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Text Box 66"/>
                <p:cNvSpPr txBox="1">
                  <a:spLocks noChangeArrowheads="1"/>
                </p:cNvSpPr>
                <p:nvPr/>
              </p:nvSpPr>
              <p:spPr bwMode="auto">
                <a:xfrm flipH="1">
                  <a:off x="2339752" y="2939346"/>
                  <a:ext cx="859210" cy="4536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>
                    <a:spcAft>
                      <a:spcPts val="10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l-PL" altLang="pl-PL" sz="10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Aparajita" panose="020B0604020202020204" pitchFamily="34" charset="0"/>
                              </a:rPr>
                            </m:ctrlPr>
                          </m:sSubPr>
                          <m:e>
                            <m:bar>
                              <m:barPr>
                                <m:ctrlPr>
                                  <a:rPr lang="pl-PL" altLang="pl-PL" sz="1000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cs typeface="Aparajita" panose="020B0604020202020204" pitchFamily="34" charset="0"/>
                                  </a:rPr>
                                </m:ctrlPr>
                              </m:barPr>
                              <m:e>
                                <m:r>
                                  <a:rPr lang="pl-PL" altLang="pl-PL" sz="1000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cs typeface="Aparajita" panose="020B0604020202020204" pitchFamily="34" charset="0"/>
                                  </a:rPr>
                                  <m:t>𝒁</m:t>
                                </m:r>
                              </m:e>
                            </m:bar>
                          </m:e>
                          <m:sub>
                            <m:r>
                              <a:rPr lang="pl-PL" altLang="pl-PL" sz="10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Aparajita" panose="020B0604020202020204" pitchFamily="34" charset="0"/>
                              </a:rPr>
                              <m:t>𝒎</m:t>
                            </m:r>
                          </m:sub>
                        </m:sSub>
                        <m:r>
                          <a:rPr lang="pl-PL" altLang="pl-PL" sz="1000" b="1" i="1" smtClean="0">
                            <a:solidFill>
                              <a:srgbClr val="FF0000"/>
                            </a:solidFill>
                            <a:latin typeface="Cambria Math"/>
                            <a:cs typeface="Aparajita" panose="020B0604020202020204" pitchFamily="34" charset="0"/>
                          </a:rPr>
                          <m:t>−</m:t>
                        </m:r>
                        <m:f>
                          <m:fPr>
                            <m:ctrlPr>
                              <a:rPr lang="pl-PL" altLang="pl-PL" sz="10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Aparajita" panose="020B0604020202020204" pitchFamily="34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pl-PL" altLang="pl-PL" sz="1000" b="1" i="1">
                                    <a:solidFill>
                                      <a:srgbClr val="FF0000"/>
                                    </a:solidFill>
                                    <a:latin typeface="Cambria Math"/>
                                    <a:cs typeface="Aparajita" panose="020B0604020202020204" pitchFamily="34" charset="0"/>
                                  </a:rPr>
                                </m:ctrlPr>
                              </m:sSubPr>
                              <m:e>
                                <m:bar>
                                  <m:barPr>
                                    <m:ctrlPr>
                                      <a:rPr lang="pl-PL" altLang="pl-PL" sz="1000" b="1" i="1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  <a:cs typeface="Aparajita" panose="020B0604020202020204" pitchFamily="34" charset="0"/>
                                      </a:rPr>
                                    </m:ctrlPr>
                                  </m:barPr>
                                  <m:e>
                                    <m:r>
                                      <a:rPr lang="pl-PL" altLang="pl-PL" sz="1000" b="1" i="1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  <a:cs typeface="Aparajita" panose="020B0604020202020204" pitchFamily="34" charset="0"/>
                                      </a:rPr>
                                      <m:t>𝒁</m:t>
                                    </m:r>
                                  </m:e>
                                </m:bar>
                              </m:e>
                              <m:sub>
                                <m:r>
                                  <a:rPr lang="pl-PL" altLang="pl-PL" sz="1000" b="1" i="1">
                                    <a:solidFill>
                                      <a:srgbClr val="FF0000"/>
                                    </a:solidFill>
                                    <a:latin typeface="Cambria Math"/>
                                    <a:cs typeface="Aparajita" panose="020B0604020202020204" pitchFamily="34" charset="0"/>
                                  </a:rPr>
                                  <m:t>𝟎</m:t>
                                </m:r>
                                <m:r>
                                  <a:rPr lang="pl-PL" altLang="pl-PL" sz="1000" b="1" i="1">
                                    <a:solidFill>
                                      <a:srgbClr val="FF0000"/>
                                    </a:solidFill>
                                    <a:latin typeface="Cambria Math"/>
                                    <a:cs typeface="Aparajita" panose="020B0604020202020204" pitchFamily="34" charset="0"/>
                                  </a:rPr>
                                  <m:t>𝑰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pl-PL" altLang="pl-PL" sz="1000" b="1" i="1">
                                    <a:solidFill>
                                      <a:srgbClr val="FF0000"/>
                                    </a:solidFill>
                                    <a:latin typeface="Cambria Math"/>
                                    <a:cs typeface="Aparajita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pl-PL" altLang="pl-PL" sz="1000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Cambria Math"/>
                                    <a:cs typeface="Aparajita" panose="020B0604020202020204" pitchFamily="34" charset="0"/>
                                  </a:rPr>
                                  <m:t>∙</m:t>
                                </m:r>
                                <m:bar>
                                  <m:barPr>
                                    <m:ctrlPr>
                                      <a:rPr lang="pl-PL" altLang="pl-PL" sz="1000" b="1" i="1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  <a:cs typeface="Aparajita" panose="020B0604020202020204" pitchFamily="34" charset="0"/>
                                      </a:rPr>
                                    </m:ctrlPr>
                                  </m:barPr>
                                  <m:e>
                                    <m:r>
                                      <a:rPr lang="pl-PL" altLang="pl-PL" sz="1000" b="1" i="1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  <a:cs typeface="Aparajita" panose="020B0604020202020204" pitchFamily="34" charset="0"/>
                                      </a:rPr>
                                      <m:t>𝒁</m:t>
                                    </m:r>
                                  </m:e>
                                </m:bar>
                              </m:e>
                              <m:sub>
                                <m:r>
                                  <a:rPr lang="pl-PL" altLang="pl-PL" sz="1000" b="1" i="1">
                                    <a:solidFill>
                                      <a:srgbClr val="FF0000"/>
                                    </a:solidFill>
                                    <a:latin typeface="Cambria Math"/>
                                    <a:cs typeface="Aparajita" panose="020B0604020202020204" pitchFamily="34" charset="0"/>
                                  </a:rPr>
                                  <m:t>𝟎</m:t>
                                </m:r>
                                <m:r>
                                  <a:rPr lang="pl-PL" altLang="pl-PL" sz="1000" b="1" i="1">
                                    <a:solidFill>
                                      <a:srgbClr val="FF0000"/>
                                    </a:solidFill>
                                    <a:latin typeface="Cambria Math"/>
                                    <a:cs typeface="Aparajita" panose="020B0604020202020204" pitchFamily="34" charset="0"/>
                                  </a:rPr>
                                  <m:t>𝑰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pl-PL" altLang="pl-PL" sz="1000" b="1" i="1">
                                    <a:solidFill>
                                      <a:srgbClr val="FF0000"/>
                                    </a:solidFill>
                                    <a:latin typeface="Cambria Math"/>
                                    <a:cs typeface="Aparajita" panose="020B0604020202020204" pitchFamily="34" charset="0"/>
                                  </a:rPr>
                                </m:ctrlPr>
                              </m:sSubPr>
                              <m:e>
                                <m:bar>
                                  <m:barPr>
                                    <m:ctrlPr>
                                      <a:rPr lang="pl-PL" altLang="pl-PL" sz="1000" b="1" i="1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  <a:cs typeface="Aparajita" panose="020B0604020202020204" pitchFamily="34" charset="0"/>
                                      </a:rPr>
                                    </m:ctrlPr>
                                  </m:barPr>
                                  <m:e>
                                    <m:r>
                                      <a:rPr lang="pl-PL" altLang="pl-PL" sz="1000" b="1" i="1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  <a:cs typeface="Aparajita" panose="020B0604020202020204" pitchFamily="34" charset="0"/>
                                      </a:rPr>
                                      <m:t>𝒁</m:t>
                                    </m:r>
                                  </m:e>
                                </m:bar>
                              </m:e>
                              <m:sub>
                                <m:r>
                                  <a:rPr lang="pl-PL" altLang="pl-PL" sz="1000" b="1" i="0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cs typeface="Aparajita" panose="020B0604020202020204" pitchFamily="34" charset="0"/>
                                  </a:rPr>
                                  <m:t>𝐦</m:t>
                                </m:r>
                              </m:sub>
                            </m:sSub>
                          </m:den>
                        </m:f>
                      </m:oMath>
                    </m:oMathPara>
                  </a14:m>
                  <a:endParaRPr lang="pl-PL" altLang="pl-PL" sz="1000" b="1" dirty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endParaRPr>
                </a:p>
              </p:txBody>
            </p:sp>
          </mc:Choice>
          <mc:Fallback xmlns="">
            <p:sp>
              <p:nvSpPr>
                <p:cNvPr id="58" name="Text Box 6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flipH="1">
                  <a:off x="2339752" y="2939346"/>
                  <a:ext cx="859210" cy="453650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pl-P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Text Box 66"/>
                <p:cNvSpPr txBox="1">
                  <a:spLocks noChangeArrowheads="1"/>
                </p:cNvSpPr>
                <p:nvPr/>
              </p:nvSpPr>
              <p:spPr bwMode="auto">
                <a:xfrm flipH="1">
                  <a:off x="2447764" y="1520788"/>
                  <a:ext cx="564514" cy="478272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>
                    <a:spcAft>
                      <a:spcPts val="10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l-PL" altLang="pl-PL" sz="10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 panose="02040503050406030204" pitchFamily="18" charset="0"/>
                                <a:cs typeface="Aparajita" panose="020B0604020202020204" pitchFamily="34" charset="0"/>
                              </a:rPr>
                            </m:ctrlPr>
                          </m:sSubPr>
                          <m:e>
                            <m:bar>
                              <m:barPr>
                                <m:ctrlPr>
                                  <a:rPr lang="pl-PL" altLang="pl-PL" sz="1000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Cambria Math" panose="02040503050406030204" pitchFamily="18" charset="0"/>
                                    <a:cs typeface="Aparajita" panose="020B0604020202020204" pitchFamily="34" charset="0"/>
                                  </a:rPr>
                                </m:ctrlPr>
                              </m:barPr>
                              <m:e>
                                <m:r>
                                  <a:rPr lang="pl-PL" altLang="pl-PL" sz="10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parajita" panose="020B0604020202020204" pitchFamily="34" charset="0"/>
                                  </a:rPr>
                                  <m:t>𝒁</m:t>
                                </m:r>
                              </m:e>
                            </m:bar>
                          </m:e>
                          <m:sub>
                            <m:r>
                              <a:rPr lang="pl-PL" altLang="pl-PL" sz="1000" b="1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parajita" panose="020B0604020202020204" pitchFamily="34" charset="0"/>
                              </a:rPr>
                              <m:t>𝟎</m:t>
                            </m:r>
                            <m:r>
                              <a:rPr lang="pl-PL" altLang="pl-PL" sz="1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parajita" panose="020B0604020202020204" pitchFamily="34" charset="0"/>
                              </a:rPr>
                              <m:t>𝑰</m:t>
                            </m:r>
                          </m:sub>
                        </m:sSub>
                        <m:r>
                          <a:rPr lang="pl-PL" altLang="pl-PL" sz="1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parajita" panose="020B0604020202020204" pitchFamily="34" charset="0"/>
                          </a:rPr>
                          <m:t>−</m:t>
                        </m:r>
                        <m:f>
                          <m:fPr>
                            <m:ctrlPr>
                              <a:rPr lang="pl-PL" altLang="pl-PL" sz="10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 panose="02040503050406030204" pitchFamily="18" charset="0"/>
                                <a:cs typeface="Aparajita" panose="020B0604020202020204" pitchFamily="34" charset="0"/>
                              </a:rPr>
                            </m:ctrlPr>
                          </m:fPr>
                          <m:num>
                            <m:sSubSup>
                              <m:sSubSupPr>
                                <m:ctrlPr>
                                  <a:rPr lang="pl-PL" sz="1000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pl-PL" sz="10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𝒁</m:t>
                                </m:r>
                              </m:e>
                              <m:sub>
                                <m:r>
                                  <a:rPr lang="pl-PL" sz="10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𝒎</m:t>
                                </m:r>
                              </m:sub>
                              <m:sup>
                                <m:r>
                                  <a:rPr lang="pl-PL" sz="10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bSup>
                            <m:r>
                              <m:rPr>
                                <m:nor/>
                              </m:rPr>
                              <a:rPr lang="pl-PL" sz="1000" b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ourier New" panose="02070309020205020404" pitchFamily="49" charset="0"/>
                              </a:rPr>
                              <m:t> </m:t>
                            </m:r>
                          </m:num>
                          <m:den>
                            <m:sSub>
                              <m:sSubPr>
                                <m:ctrlPr>
                                  <a:rPr lang="pl-PL" altLang="pl-PL" sz="1000" b="1" i="1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Cambria Math" panose="02040503050406030204" pitchFamily="18" charset="0"/>
                                    <a:cs typeface="Aparajita" panose="020B0604020202020204" pitchFamily="34" charset="0"/>
                                  </a:rPr>
                                </m:ctrlPr>
                              </m:sSubPr>
                              <m:e>
                                <m:bar>
                                  <m:barPr>
                                    <m:ctrlPr>
                                      <a:rPr lang="pl-PL" altLang="pl-PL" sz="1000" b="1" i="1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  <a:ea typeface="Cambria Math" panose="02040503050406030204" pitchFamily="18" charset="0"/>
                                        <a:cs typeface="Aparajita" panose="020B0604020202020204" pitchFamily="34" charset="0"/>
                                      </a:rPr>
                                    </m:ctrlPr>
                                  </m:barPr>
                                  <m:e>
                                    <m:r>
                                      <a:rPr lang="pl-PL" altLang="pl-PL" sz="10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parajita" panose="020B0604020202020204" pitchFamily="34" charset="0"/>
                                      </a:rPr>
                                      <m:t>𝒁</m:t>
                                    </m:r>
                                  </m:e>
                                </m:bar>
                              </m:e>
                              <m:sub>
                                <m:r>
                                  <a:rPr lang="pl-PL" altLang="pl-PL" sz="10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parajita" panose="020B0604020202020204" pitchFamily="34" charset="0"/>
                                  </a:rPr>
                                  <m:t>𝟎</m:t>
                                </m:r>
                                <m:r>
                                  <a:rPr lang="pl-PL" altLang="pl-PL" sz="10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parajita" panose="020B0604020202020204" pitchFamily="34" charset="0"/>
                                  </a:rPr>
                                  <m:t>𝑰</m:t>
                                </m:r>
                              </m:sub>
                            </m:sSub>
                          </m:den>
                        </m:f>
                      </m:oMath>
                    </m:oMathPara>
                  </a14:m>
                  <a:endParaRPr lang="pl-PL" altLang="pl-PL" sz="1000" b="1" dirty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Courier New" panose="02070309020205020404" pitchFamily="49" charset="0"/>
                  </a:endParaRPr>
                </a:p>
              </p:txBody>
            </p:sp>
          </mc:Choice>
          <mc:Fallback xmlns="">
            <p:sp>
              <p:nvSpPr>
                <p:cNvPr id="54" name="Text Box 6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flipH="1">
                  <a:off x="2447764" y="1520788"/>
                  <a:ext cx="564514" cy="47827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pl-P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Text Box 66"/>
                <p:cNvSpPr txBox="1">
                  <a:spLocks noChangeArrowheads="1"/>
                </p:cNvSpPr>
                <p:nvPr/>
              </p:nvSpPr>
              <p:spPr bwMode="auto">
                <a:xfrm flipH="1">
                  <a:off x="2447764" y="3501040"/>
                  <a:ext cx="663900" cy="488019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>
                    <a:spcAft>
                      <a:spcPts val="10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l-PL" altLang="pl-PL" sz="10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Aparajita" panose="020B0604020202020204" pitchFamily="34" charset="0"/>
                              </a:rPr>
                            </m:ctrlPr>
                          </m:sSubPr>
                          <m:e>
                            <m:bar>
                              <m:barPr>
                                <m:ctrlPr>
                                  <a:rPr lang="pl-PL" altLang="pl-PL" sz="1000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cs typeface="Aparajita" panose="020B0604020202020204" pitchFamily="34" charset="0"/>
                                  </a:rPr>
                                </m:ctrlPr>
                              </m:barPr>
                              <m:e>
                                <m:r>
                                  <a:rPr lang="pl-PL" altLang="pl-PL" sz="1000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cs typeface="Aparajita" panose="020B0604020202020204" pitchFamily="34" charset="0"/>
                                  </a:rPr>
                                  <m:t>𝒁</m:t>
                                </m:r>
                              </m:e>
                            </m:bar>
                          </m:e>
                          <m:sub>
                            <m:r>
                              <a:rPr lang="pl-PL" altLang="pl-PL" sz="1000" b="1" i="0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Aparajita" panose="020B0604020202020204" pitchFamily="34" charset="0"/>
                              </a:rPr>
                              <m:t>𝟎</m:t>
                            </m:r>
                            <m:r>
                              <a:rPr lang="pl-PL" altLang="pl-PL" sz="10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Aparajita" panose="020B0604020202020204" pitchFamily="34" charset="0"/>
                              </a:rPr>
                              <m:t>𝑰</m:t>
                            </m:r>
                          </m:sub>
                        </m:sSub>
                        <m:r>
                          <a:rPr lang="pl-PL" altLang="pl-PL" sz="1000" b="1" i="1" smtClean="0">
                            <a:solidFill>
                              <a:srgbClr val="FF0000"/>
                            </a:solidFill>
                            <a:latin typeface="Cambria Math"/>
                            <a:cs typeface="Aparajita" panose="020B0604020202020204" pitchFamily="34" charset="0"/>
                          </a:rPr>
                          <m:t>−</m:t>
                        </m:r>
                        <m:f>
                          <m:fPr>
                            <m:ctrlPr>
                              <a:rPr lang="pl-PL" altLang="pl-PL" sz="10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Aparajita" panose="020B0604020202020204" pitchFamily="34" charset="0"/>
                              </a:rPr>
                            </m:ctrlPr>
                          </m:fPr>
                          <m:num>
                            <m:sSubSup>
                              <m:sSubSupPr>
                                <m:ctrlPr>
                                  <a:rPr lang="pl-PL" sz="1000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pl-PL" sz="1000" b="1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𝒁</m:t>
                                </m:r>
                              </m:e>
                              <m:sub>
                                <m:r>
                                  <a:rPr lang="pl-PL" sz="1000" b="1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𝒎</m:t>
                                </m:r>
                              </m:sub>
                              <m:sup>
                                <m:r>
                                  <a:rPr lang="pl-PL" sz="1000" b="1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𝟐</m:t>
                                </m:r>
                              </m:sup>
                            </m:sSubSup>
                            <m:r>
                              <m:rPr>
                                <m:nor/>
                              </m:rPr>
                              <a:rPr lang="pl-PL" sz="1000" b="1">
                                <a:solidFill>
                                  <a:srgbClr val="FF0000"/>
                                </a:solidFill>
                                <a:latin typeface="Courier New" panose="02070309020205020404" pitchFamily="49" charset="0"/>
                                <a:cs typeface="Courier New" panose="02070309020205020404" pitchFamily="49" charset="0"/>
                              </a:rPr>
                              <m:t> </m:t>
                            </m:r>
                          </m:num>
                          <m:den>
                            <m:sSub>
                              <m:sSubPr>
                                <m:ctrlPr>
                                  <a:rPr lang="pl-PL" altLang="pl-PL" sz="1000" b="1" i="1">
                                    <a:solidFill>
                                      <a:srgbClr val="FF0000"/>
                                    </a:solidFill>
                                    <a:latin typeface="Cambria Math"/>
                                    <a:cs typeface="Aparajita" panose="020B0604020202020204" pitchFamily="34" charset="0"/>
                                  </a:rPr>
                                </m:ctrlPr>
                              </m:sSubPr>
                              <m:e>
                                <m:bar>
                                  <m:barPr>
                                    <m:ctrlPr>
                                      <a:rPr lang="pl-PL" altLang="pl-PL" sz="1000" b="1" i="1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  <a:cs typeface="Aparajita" panose="020B0604020202020204" pitchFamily="34" charset="0"/>
                                      </a:rPr>
                                    </m:ctrlPr>
                                  </m:barPr>
                                  <m:e>
                                    <m:r>
                                      <a:rPr lang="pl-PL" altLang="pl-PL" sz="1000" b="1" i="1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  <a:cs typeface="Aparajita" panose="020B0604020202020204" pitchFamily="34" charset="0"/>
                                      </a:rPr>
                                      <m:t>𝒁</m:t>
                                    </m:r>
                                  </m:e>
                                </m:bar>
                              </m:e>
                              <m:sub>
                                <m:r>
                                  <a:rPr lang="pl-PL" altLang="pl-PL" sz="1000" b="1" i="1">
                                    <a:solidFill>
                                      <a:srgbClr val="FF0000"/>
                                    </a:solidFill>
                                    <a:latin typeface="Cambria Math"/>
                                    <a:cs typeface="Aparajita" panose="020B0604020202020204" pitchFamily="34" charset="0"/>
                                  </a:rPr>
                                  <m:t>𝟎</m:t>
                                </m:r>
                                <m:r>
                                  <a:rPr lang="pl-PL" altLang="pl-PL" sz="1000" b="1" i="1">
                                    <a:solidFill>
                                      <a:srgbClr val="FF0000"/>
                                    </a:solidFill>
                                    <a:latin typeface="Cambria Math"/>
                                    <a:cs typeface="Aparajita" panose="020B0604020202020204" pitchFamily="34" charset="0"/>
                                  </a:rPr>
                                  <m:t>𝑰</m:t>
                                </m:r>
                              </m:sub>
                            </m:sSub>
                          </m:den>
                        </m:f>
                      </m:oMath>
                    </m:oMathPara>
                  </a14:m>
                  <a:endParaRPr lang="pl-PL" altLang="pl-PL" sz="1000" b="1" dirty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endParaRPr>
                </a:p>
              </p:txBody>
            </p:sp>
          </mc:Choice>
          <mc:Fallback xmlns="">
            <p:sp>
              <p:nvSpPr>
                <p:cNvPr id="55" name="Text Box 6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flipH="1">
                  <a:off x="2447764" y="3501040"/>
                  <a:ext cx="663900" cy="488019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pl-PL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9" name="Ziemia"/>
            <p:cNvGrpSpPr/>
            <p:nvPr/>
          </p:nvGrpSpPr>
          <p:grpSpPr>
            <a:xfrm>
              <a:off x="1655676" y="3825624"/>
              <a:ext cx="2196000" cy="251448"/>
              <a:chOff x="2951820" y="3753616"/>
              <a:chExt cx="2196000" cy="251448"/>
            </a:xfrm>
          </p:grpSpPr>
          <p:cxnSp>
            <p:nvCxnSpPr>
              <p:cNvPr id="46" name="AutoShape 78"/>
              <p:cNvCxnSpPr>
                <a:cxnSpLocks noChangeShapeType="1"/>
              </p:cNvCxnSpPr>
              <p:nvPr/>
            </p:nvCxnSpPr>
            <p:spPr bwMode="auto">
              <a:xfrm>
                <a:off x="2951820" y="4005064"/>
                <a:ext cx="2196000" cy="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68" name="Text Box 66"/>
              <p:cNvSpPr txBox="1">
                <a:spLocks noChangeArrowheads="1"/>
              </p:cNvSpPr>
              <p:nvPr/>
            </p:nvSpPr>
            <p:spPr bwMode="auto">
              <a:xfrm>
                <a:off x="3986064" y="3753616"/>
                <a:ext cx="153888" cy="21544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Aft>
                    <a:spcPts val="1000"/>
                  </a:spcAft>
                </a:pPr>
                <a:r>
                  <a:rPr lang="pl-PL" altLang="pl-PL" sz="1400" i="1" smtClean="0">
                    <a:latin typeface="Calibri" pitchFamily="34" charset="0"/>
                  </a:rPr>
                  <a:t>n</a:t>
                </a:r>
                <a:r>
                  <a:rPr lang="pl-PL" altLang="pl-PL" sz="1400" i="1" baseline="-25000" smtClean="0">
                    <a:latin typeface="Calibri" pitchFamily="34" charset="0"/>
                  </a:rPr>
                  <a:t>0</a:t>
                </a:r>
                <a:endParaRPr lang="pl-PL" altLang="pl-PL" dirty="0"/>
              </a:p>
            </p:txBody>
          </p:sp>
        </p:grpSp>
        <p:sp>
          <p:nvSpPr>
            <p:cNvPr id="47" name="Text Box 66"/>
            <p:cNvSpPr txBox="1">
              <a:spLocks noChangeArrowheads="1"/>
            </p:cNvSpPr>
            <p:nvPr/>
          </p:nvSpPr>
          <p:spPr bwMode="auto">
            <a:xfrm>
              <a:off x="1511660" y="1881408"/>
              <a:ext cx="89768" cy="21544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Aft>
                  <a:spcPts val="1000"/>
                </a:spcAft>
              </a:pPr>
              <a:r>
                <a:rPr lang="pl-PL" altLang="pl-PL" sz="1400" b="1" i="1" smtClean="0">
                  <a:solidFill>
                    <a:srgbClr val="FF0000"/>
                  </a:solidFill>
                  <a:latin typeface="Calibri" pitchFamily="34" charset="0"/>
                </a:rPr>
                <a:t>I'</a:t>
              </a:r>
              <a:endParaRPr lang="pl-PL" altLang="pl-PL" b="1" i="1" dirty="0">
                <a:solidFill>
                  <a:srgbClr val="FF0000"/>
                </a:solidFill>
              </a:endParaRPr>
            </a:p>
          </p:txBody>
        </p:sp>
        <p:sp>
          <p:nvSpPr>
            <p:cNvPr id="49" name="Text Box 66"/>
            <p:cNvSpPr txBox="1">
              <a:spLocks noChangeArrowheads="1"/>
            </p:cNvSpPr>
            <p:nvPr/>
          </p:nvSpPr>
          <p:spPr bwMode="auto">
            <a:xfrm>
              <a:off x="3959932" y="1881408"/>
              <a:ext cx="126638" cy="21544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Aft>
                  <a:spcPts val="1000"/>
                </a:spcAft>
              </a:pPr>
              <a:r>
                <a:rPr lang="pl-PL" altLang="pl-PL" sz="1400" b="1" i="1" smtClean="0">
                  <a:solidFill>
                    <a:srgbClr val="FF0000"/>
                  </a:solidFill>
                  <a:latin typeface="Calibri" pitchFamily="34" charset="0"/>
                </a:rPr>
                <a:t>I”</a:t>
              </a:r>
              <a:endParaRPr lang="pl-PL" altLang="pl-PL" b="1" i="1" dirty="0">
                <a:solidFill>
                  <a:srgbClr val="FF0000"/>
                </a:solidFill>
              </a:endParaRPr>
            </a:p>
          </p:txBody>
        </p:sp>
        <p:sp>
          <p:nvSpPr>
            <p:cNvPr id="50" name="Text Box 66"/>
            <p:cNvSpPr txBox="1">
              <a:spLocks noChangeArrowheads="1"/>
            </p:cNvSpPr>
            <p:nvPr/>
          </p:nvSpPr>
          <p:spPr bwMode="auto">
            <a:xfrm>
              <a:off x="3923928" y="3321568"/>
              <a:ext cx="174728" cy="21544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Aft>
                  <a:spcPts val="1000"/>
                </a:spcAft>
              </a:pPr>
              <a:r>
                <a:rPr lang="pl-PL" altLang="pl-PL" sz="1400" b="1" i="1" smtClean="0">
                  <a:solidFill>
                    <a:srgbClr val="FF0000"/>
                  </a:solidFill>
                  <a:latin typeface="Calibri" pitchFamily="34" charset="0"/>
                </a:rPr>
                <a:t>II”</a:t>
              </a:r>
              <a:endParaRPr lang="pl-PL" altLang="pl-PL" b="1" i="1" dirty="0">
                <a:solidFill>
                  <a:srgbClr val="FF0000"/>
                </a:solidFill>
              </a:endParaRPr>
            </a:p>
          </p:txBody>
        </p:sp>
        <p:grpSp>
          <p:nvGrpSpPr>
            <p:cNvPr id="20" name="Grupa 19"/>
            <p:cNvGrpSpPr/>
            <p:nvPr/>
          </p:nvGrpSpPr>
          <p:grpSpPr>
            <a:xfrm>
              <a:off x="1691680" y="1916848"/>
              <a:ext cx="2160148" cy="144000"/>
              <a:chOff x="3131840" y="1052736"/>
              <a:chExt cx="2160148" cy="144000"/>
            </a:xfrm>
          </p:grpSpPr>
          <p:sp>
            <p:nvSpPr>
              <p:cNvPr id="81" name="Rectangle 75"/>
              <p:cNvSpPr>
                <a:spLocks noChangeArrowheads="1"/>
              </p:cNvSpPr>
              <p:nvPr/>
            </p:nvSpPr>
            <p:spPr bwMode="auto">
              <a:xfrm>
                <a:off x="3959932" y="1052736"/>
                <a:ext cx="504000" cy="144000"/>
              </a:xfrm>
              <a:prstGeom prst="rect">
                <a:avLst/>
              </a:prstGeom>
              <a:noFill/>
              <a:ln w="19050" algn="ctr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pl-PL" altLang="pl-PL"/>
              </a:p>
            </p:txBody>
          </p:sp>
          <p:cxnSp>
            <p:nvCxnSpPr>
              <p:cNvPr id="82" name="AutoShape 76"/>
              <p:cNvCxnSpPr>
                <a:cxnSpLocks noChangeShapeType="1"/>
              </p:cNvCxnSpPr>
              <p:nvPr/>
            </p:nvCxnSpPr>
            <p:spPr bwMode="auto">
              <a:xfrm>
                <a:off x="4463988" y="1124744"/>
                <a:ext cx="828000" cy="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83" name="AutoShape 76"/>
              <p:cNvCxnSpPr>
                <a:cxnSpLocks noChangeShapeType="1"/>
              </p:cNvCxnSpPr>
              <p:nvPr/>
            </p:nvCxnSpPr>
            <p:spPr bwMode="auto">
              <a:xfrm>
                <a:off x="3131840" y="1124744"/>
                <a:ext cx="828000" cy="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90" name="Grupa 89"/>
            <p:cNvGrpSpPr/>
            <p:nvPr/>
          </p:nvGrpSpPr>
          <p:grpSpPr>
            <a:xfrm>
              <a:off x="1691680" y="3357008"/>
              <a:ext cx="2160148" cy="144000"/>
              <a:chOff x="3131840" y="1052736"/>
              <a:chExt cx="2160148" cy="144000"/>
            </a:xfrm>
          </p:grpSpPr>
          <p:sp>
            <p:nvSpPr>
              <p:cNvPr id="91" name="Rectangle 75"/>
              <p:cNvSpPr>
                <a:spLocks noChangeArrowheads="1"/>
              </p:cNvSpPr>
              <p:nvPr/>
            </p:nvSpPr>
            <p:spPr bwMode="auto">
              <a:xfrm>
                <a:off x="3959932" y="1052736"/>
                <a:ext cx="504000" cy="144000"/>
              </a:xfrm>
              <a:prstGeom prst="rect">
                <a:avLst/>
              </a:prstGeom>
              <a:noFill/>
              <a:ln w="19050" algn="ctr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pl-PL" altLang="pl-PL"/>
              </a:p>
            </p:txBody>
          </p:sp>
          <p:cxnSp>
            <p:nvCxnSpPr>
              <p:cNvPr id="92" name="AutoShape 76"/>
              <p:cNvCxnSpPr>
                <a:cxnSpLocks noChangeShapeType="1"/>
              </p:cNvCxnSpPr>
              <p:nvPr/>
            </p:nvCxnSpPr>
            <p:spPr bwMode="auto">
              <a:xfrm>
                <a:off x="4463988" y="1124744"/>
                <a:ext cx="828000" cy="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93" name="AutoShape 76"/>
              <p:cNvCxnSpPr>
                <a:cxnSpLocks noChangeShapeType="1"/>
              </p:cNvCxnSpPr>
              <p:nvPr/>
            </p:nvCxnSpPr>
            <p:spPr bwMode="auto">
              <a:xfrm>
                <a:off x="3131840" y="1124744"/>
                <a:ext cx="828000" cy="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94" name="Grupa 93"/>
            <p:cNvGrpSpPr/>
            <p:nvPr/>
          </p:nvGrpSpPr>
          <p:grpSpPr>
            <a:xfrm rot="5400000">
              <a:off x="971612" y="2636980"/>
              <a:ext cx="1440120" cy="144000"/>
              <a:chOff x="3491868" y="1052736"/>
              <a:chExt cx="1440120" cy="144000"/>
            </a:xfrm>
          </p:grpSpPr>
          <p:sp>
            <p:nvSpPr>
              <p:cNvPr id="95" name="Rectangle 75"/>
              <p:cNvSpPr>
                <a:spLocks noChangeArrowheads="1"/>
              </p:cNvSpPr>
              <p:nvPr/>
            </p:nvSpPr>
            <p:spPr bwMode="auto">
              <a:xfrm>
                <a:off x="3959932" y="1052736"/>
                <a:ext cx="504000" cy="144000"/>
              </a:xfrm>
              <a:prstGeom prst="rect">
                <a:avLst/>
              </a:prstGeom>
              <a:noFill/>
              <a:ln w="19050" algn="ctr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pl-PL" altLang="pl-PL"/>
              </a:p>
            </p:txBody>
          </p:sp>
          <p:cxnSp>
            <p:nvCxnSpPr>
              <p:cNvPr id="96" name="AutoShape 76"/>
              <p:cNvCxnSpPr>
                <a:cxnSpLocks noChangeShapeType="1"/>
              </p:cNvCxnSpPr>
              <p:nvPr/>
            </p:nvCxnSpPr>
            <p:spPr bwMode="auto">
              <a:xfrm>
                <a:off x="4463988" y="1124744"/>
                <a:ext cx="468000" cy="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97" name="AutoShape 76"/>
              <p:cNvCxnSpPr>
                <a:cxnSpLocks noChangeShapeType="1"/>
              </p:cNvCxnSpPr>
              <p:nvPr/>
            </p:nvCxnSpPr>
            <p:spPr bwMode="auto">
              <a:xfrm>
                <a:off x="3491868" y="1124744"/>
                <a:ext cx="468000" cy="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98" name="Grupa 97"/>
            <p:cNvGrpSpPr/>
            <p:nvPr/>
          </p:nvGrpSpPr>
          <p:grpSpPr>
            <a:xfrm rot="5400000">
              <a:off x="3131868" y="2636900"/>
              <a:ext cx="1440120" cy="144000"/>
              <a:chOff x="3491868" y="1052736"/>
              <a:chExt cx="1440120" cy="144000"/>
            </a:xfrm>
          </p:grpSpPr>
          <p:sp>
            <p:nvSpPr>
              <p:cNvPr id="99" name="Rectangle 75"/>
              <p:cNvSpPr>
                <a:spLocks noChangeArrowheads="1"/>
              </p:cNvSpPr>
              <p:nvPr/>
            </p:nvSpPr>
            <p:spPr bwMode="auto">
              <a:xfrm>
                <a:off x="3959932" y="1052736"/>
                <a:ext cx="504000" cy="144000"/>
              </a:xfrm>
              <a:prstGeom prst="rect">
                <a:avLst/>
              </a:prstGeom>
              <a:noFill/>
              <a:ln w="19050" algn="ctr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pl-PL" altLang="pl-PL"/>
              </a:p>
            </p:txBody>
          </p:sp>
          <p:cxnSp>
            <p:nvCxnSpPr>
              <p:cNvPr id="100" name="AutoShape 76"/>
              <p:cNvCxnSpPr>
                <a:cxnSpLocks noChangeShapeType="1"/>
              </p:cNvCxnSpPr>
              <p:nvPr/>
            </p:nvCxnSpPr>
            <p:spPr bwMode="auto">
              <a:xfrm>
                <a:off x="4463988" y="1124744"/>
                <a:ext cx="468000" cy="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01" name="AutoShape 76"/>
              <p:cNvCxnSpPr>
                <a:cxnSpLocks noChangeShapeType="1"/>
              </p:cNvCxnSpPr>
              <p:nvPr/>
            </p:nvCxnSpPr>
            <p:spPr bwMode="auto">
              <a:xfrm>
                <a:off x="3491868" y="1124744"/>
                <a:ext cx="468000" cy="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115" name="Rectangle 75"/>
            <p:cNvSpPr>
              <a:spLocks noChangeArrowheads="1"/>
            </p:cNvSpPr>
            <p:nvPr/>
          </p:nvSpPr>
          <p:spPr bwMode="auto">
            <a:xfrm>
              <a:off x="2519828" y="2456908"/>
              <a:ext cx="504000" cy="144000"/>
            </a:xfrm>
            <a:prstGeom prst="rect">
              <a:avLst/>
            </a:prstGeom>
            <a:noFill/>
            <a:ln w="19050" algn="ctr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pl-PL" altLang="pl-PL"/>
            </a:p>
          </p:txBody>
        </p:sp>
        <p:sp>
          <p:nvSpPr>
            <p:cNvPr id="116" name="Rectangle 75"/>
            <p:cNvSpPr>
              <a:spLocks noChangeArrowheads="1"/>
            </p:cNvSpPr>
            <p:nvPr/>
          </p:nvSpPr>
          <p:spPr bwMode="auto">
            <a:xfrm>
              <a:off x="2519772" y="2780928"/>
              <a:ext cx="504000" cy="144000"/>
            </a:xfrm>
            <a:prstGeom prst="rect">
              <a:avLst/>
            </a:prstGeom>
            <a:noFill/>
            <a:ln w="19050" algn="ctr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pl-PL" altLang="pl-PL"/>
            </a:p>
          </p:txBody>
        </p:sp>
        <p:cxnSp>
          <p:nvCxnSpPr>
            <p:cNvPr id="121" name="AutoShape 76"/>
            <p:cNvCxnSpPr>
              <a:cxnSpLocks noChangeShapeType="1"/>
            </p:cNvCxnSpPr>
            <p:nvPr/>
          </p:nvCxnSpPr>
          <p:spPr bwMode="auto">
            <a:xfrm>
              <a:off x="3023828" y="2528900"/>
              <a:ext cx="360000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5" name="AutoShape 76"/>
            <p:cNvCxnSpPr>
              <a:cxnSpLocks noChangeShapeType="1"/>
            </p:cNvCxnSpPr>
            <p:nvPr/>
          </p:nvCxnSpPr>
          <p:spPr bwMode="auto">
            <a:xfrm>
              <a:off x="3383868" y="2528900"/>
              <a:ext cx="468052" cy="90010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6" name="AutoShape 76"/>
            <p:cNvCxnSpPr>
              <a:cxnSpLocks noChangeShapeType="1"/>
              <a:stCxn id="116" idx="3"/>
            </p:cNvCxnSpPr>
            <p:nvPr/>
          </p:nvCxnSpPr>
          <p:spPr bwMode="auto">
            <a:xfrm flipV="1">
              <a:off x="3023772" y="2852920"/>
              <a:ext cx="396000" cy="8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8" name="AutoShape 76"/>
            <p:cNvCxnSpPr>
              <a:cxnSpLocks noChangeShapeType="1"/>
            </p:cNvCxnSpPr>
            <p:nvPr/>
          </p:nvCxnSpPr>
          <p:spPr bwMode="auto">
            <a:xfrm flipV="1">
              <a:off x="3419872" y="1988840"/>
              <a:ext cx="432048" cy="864096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3" name="AutoShape 76"/>
            <p:cNvCxnSpPr>
              <a:cxnSpLocks noChangeShapeType="1"/>
            </p:cNvCxnSpPr>
            <p:nvPr/>
          </p:nvCxnSpPr>
          <p:spPr bwMode="auto">
            <a:xfrm flipH="1" flipV="1">
              <a:off x="1691680" y="1988840"/>
              <a:ext cx="360040" cy="54006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4" name="Elipsa 143"/>
            <p:cNvSpPr/>
            <p:nvPr/>
          </p:nvSpPr>
          <p:spPr>
            <a:xfrm rot="5400000">
              <a:off x="1655676" y="1952844"/>
              <a:ext cx="72000" cy="72000"/>
            </a:xfrm>
            <a:prstGeom prst="ellipse">
              <a:avLst/>
            </a:prstGeom>
            <a:solidFill>
              <a:schemeClr val="tx1"/>
            </a:solidFill>
            <a:ln w="127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>
                <a:solidFill>
                  <a:srgbClr val="FF0000"/>
                </a:solidFill>
              </a:endParaRPr>
            </a:p>
          </p:txBody>
        </p:sp>
        <p:sp>
          <p:nvSpPr>
            <p:cNvPr id="146" name="Elipsa 145"/>
            <p:cNvSpPr/>
            <p:nvPr/>
          </p:nvSpPr>
          <p:spPr>
            <a:xfrm rot="5400000">
              <a:off x="3815924" y="1952836"/>
              <a:ext cx="72000" cy="72000"/>
            </a:xfrm>
            <a:prstGeom prst="ellipse">
              <a:avLst/>
            </a:prstGeom>
            <a:solidFill>
              <a:schemeClr val="tx1"/>
            </a:solidFill>
            <a:ln w="127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>
                <a:solidFill>
                  <a:srgbClr val="FF0000"/>
                </a:solidFill>
              </a:endParaRPr>
            </a:p>
          </p:txBody>
        </p:sp>
        <p:sp>
          <p:nvSpPr>
            <p:cNvPr id="147" name="Elipsa 146"/>
            <p:cNvSpPr/>
            <p:nvPr/>
          </p:nvSpPr>
          <p:spPr>
            <a:xfrm rot="5400000">
              <a:off x="3815924" y="3392996"/>
              <a:ext cx="72000" cy="72000"/>
            </a:xfrm>
            <a:prstGeom prst="ellipse">
              <a:avLst/>
            </a:prstGeom>
            <a:solidFill>
              <a:schemeClr val="tx1"/>
            </a:solidFill>
            <a:ln w="127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>
                <a:solidFill>
                  <a:srgbClr val="FF000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 Box 66"/>
                <p:cNvSpPr txBox="1">
                  <a:spLocks noChangeArrowheads="1"/>
                </p:cNvSpPr>
                <p:nvPr/>
              </p:nvSpPr>
              <p:spPr bwMode="auto">
                <a:xfrm flipH="1">
                  <a:off x="3996872" y="2583310"/>
                  <a:ext cx="551754" cy="25071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>
                    <a:spcAft>
                      <a:spcPts val="1000"/>
                    </a:spcAft>
                  </a:pPr>
                  <a14:m>
                    <m:oMath xmlns:m="http://schemas.openxmlformats.org/officeDocument/2006/math">
                      <m:f>
                        <m:fPr>
                          <m:ctrlPr>
                            <a:rPr lang="pl-PL" altLang="pl-PL" sz="10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 panose="02040503050406030204" pitchFamily="18" charset="0"/>
                              <a:cs typeface="Aparajita" panose="020B060402020202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l-PL" altLang="pl-PL" sz="1000" b="1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 panose="02040503050406030204" pitchFamily="18" charset="0"/>
                                  <a:cs typeface="Aparajita" panose="020B0604020202020204" pitchFamily="34" charset="0"/>
                                </a:rPr>
                              </m:ctrlPr>
                            </m:sSubPr>
                            <m:e>
                              <m:bar>
                                <m:barPr>
                                  <m:ctrlPr>
                                    <a:rPr lang="pl-PL" altLang="pl-PL" sz="1000" b="1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Cambria Math" panose="02040503050406030204" pitchFamily="18" charset="0"/>
                                      <a:cs typeface="Aparajita" panose="020B0604020202020204" pitchFamily="34" charset="0"/>
                                    </a:rPr>
                                  </m:ctrlPr>
                                </m:barPr>
                                <m:e>
                                  <m:r>
                                    <a:rPr lang="pl-PL" altLang="pl-PL" sz="10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parajita" panose="020B0604020202020204" pitchFamily="34" charset="0"/>
                                    </a:rPr>
                                    <m:t>𝒁</m:t>
                                  </m:r>
                                </m:e>
                              </m:bar>
                            </m:e>
                            <m:sub>
                              <m:r>
                                <a:rPr lang="pl-PL" altLang="pl-PL" sz="1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parajita" panose="020B0604020202020204" pitchFamily="34" charset="0"/>
                                </a:rPr>
                                <m:t>𝟎</m:t>
                              </m:r>
                              <m:r>
                                <a:rPr lang="pl-PL" altLang="pl-PL" sz="1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parajita" panose="020B0604020202020204" pitchFamily="34" charset="0"/>
                                </a:rPr>
                                <m:t>𝑰</m:t>
                              </m:r>
                            </m:sub>
                          </m:sSub>
                          <m:sSub>
                            <m:sSubPr>
                              <m:ctrlPr>
                                <a:rPr lang="pl-PL" altLang="pl-PL" sz="1000" b="1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 panose="02040503050406030204" pitchFamily="18" charset="0"/>
                                  <a:cs typeface="Aparajita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pl-PL" altLang="pl-PL" sz="10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parajita" panose="020B0604020202020204" pitchFamily="34" charset="0"/>
                                </a:rPr>
                                <m:t>∙</m:t>
                              </m:r>
                              <m:bar>
                                <m:barPr>
                                  <m:ctrlPr>
                                    <a:rPr lang="pl-PL" altLang="pl-PL" sz="1000" b="1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Cambria Math" panose="02040503050406030204" pitchFamily="18" charset="0"/>
                                      <a:cs typeface="Aparajita" panose="020B0604020202020204" pitchFamily="34" charset="0"/>
                                    </a:rPr>
                                  </m:ctrlPr>
                                </m:barPr>
                                <m:e>
                                  <m:r>
                                    <a:rPr lang="pl-PL" altLang="pl-PL" sz="10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parajita" panose="020B0604020202020204" pitchFamily="34" charset="0"/>
                                    </a:rPr>
                                    <m:t>𝒁</m:t>
                                  </m:r>
                                </m:e>
                              </m:bar>
                            </m:e>
                            <m:sub>
                              <m:r>
                                <a:rPr lang="pl-PL" altLang="pl-PL" sz="1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parajita" panose="020B0604020202020204" pitchFamily="34" charset="0"/>
                                </a:rPr>
                                <m:t>𝟎</m:t>
                              </m:r>
                              <m:r>
                                <a:rPr lang="pl-PL" altLang="pl-PL" sz="1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parajita" panose="020B0604020202020204" pitchFamily="34" charset="0"/>
                                </a:rPr>
                                <m:t>𝑰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l-PL" altLang="pl-PL" sz="1000" b="1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 panose="02040503050406030204" pitchFamily="18" charset="0"/>
                                  <a:cs typeface="Aparajita" panose="020B0604020202020204" pitchFamily="34" charset="0"/>
                                </a:rPr>
                              </m:ctrlPr>
                            </m:sSubPr>
                            <m:e>
                              <m:bar>
                                <m:barPr>
                                  <m:ctrlPr>
                                    <a:rPr lang="pl-PL" altLang="pl-PL" sz="1000" b="1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Cambria Math" panose="02040503050406030204" pitchFamily="18" charset="0"/>
                                      <a:cs typeface="Aparajita" panose="020B0604020202020204" pitchFamily="34" charset="0"/>
                                    </a:rPr>
                                  </m:ctrlPr>
                                </m:barPr>
                                <m:e>
                                  <m:r>
                                    <a:rPr lang="pl-PL" altLang="pl-PL" sz="10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parajita" panose="020B0604020202020204" pitchFamily="34" charset="0"/>
                                    </a:rPr>
                                    <m:t>𝒁</m:t>
                                  </m:r>
                                </m:e>
                              </m:bar>
                            </m:e>
                            <m:sub>
                              <m:r>
                                <a:rPr lang="pl-PL" altLang="pl-PL" sz="10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parajita" panose="020B0604020202020204" pitchFamily="34" charset="0"/>
                                </a:rPr>
                                <m:t>𝒎</m:t>
                              </m:r>
                            </m:sub>
                          </m:sSub>
                        </m:den>
                      </m:f>
                    </m:oMath>
                  </a14:m>
                  <a:r>
                    <a:rPr lang="pl-PL" altLang="pl-PL" sz="1000" b="1" dirty="0" smtClean="0">
                      <a:solidFill>
                        <a:srgbClr val="FF0000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  <a:cs typeface="Courier New" panose="02070309020205020404" pitchFamily="49" charset="0"/>
                    </a:rPr>
                    <a:t>-</a:t>
                  </a:r>
                  <a:r>
                    <a:rPr lang="pl-PL" altLang="pl-PL" sz="1000" b="1">
                      <a:solidFill>
                        <a:srgbClr val="FF0000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  <a:cs typeface="Courier New" panose="02070309020205020404" pitchFamily="49" charset="0"/>
                    </a:rPr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pl-PL" altLang="pl-PL" sz="1000" b="1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 panose="02040503050406030204" pitchFamily="18" charset="0"/>
                              <a:cs typeface="Aparajita" panose="020B0604020202020204" pitchFamily="34" charset="0"/>
                            </a:rPr>
                          </m:ctrlPr>
                        </m:sSubPr>
                        <m:e>
                          <m:bar>
                            <m:barPr>
                              <m:ctrlPr>
                                <a:rPr lang="pl-PL" altLang="pl-PL" sz="1000" b="1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 panose="02040503050406030204" pitchFamily="18" charset="0"/>
                                  <a:cs typeface="Aparajita" panose="020B0604020202020204" pitchFamily="34" charset="0"/>
                                </a:rPr>
                              </m:ctrlPr>
                            </m:barPr>
                            <m:e>
                              <m:r>
                                <a:rPr lang="pl-PL" altLang="pl-PL" sz="1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parajita" panose="020B0604020202020204" pitchFamily="34" charset="0"/>
                                </a:rPr>
                                <m:t>𝒁</m:t>
                              </m:r>
                            </m:e>
                          </m:bar>
                        </m:e>
                        <m:sub>
                          <m:r>
                            <a:rPr lang="pl-PL" altLang="pl-PL" sz="1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parajita" panose="020B0604020202020204" pitchFamily="34" charset="0"/>
                            </a:rPr>
                            <m:t>𝒎</m:t>
                          </m:r>
                        </m:sub>
                      </m:sSub>
                    </m:oMath>
                  </a14:m>
                  <a:endParaRPr lang="pl-PL" altLang="pl-PL" sz="1000" b="1" dirty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Courier New" panose="02070309020205020404" pitchFamily="49" charset="0"/>
                  </a:endParaRPr>
                </a:p>
              </p:txBody>
            </p:sp>
          </mc:Choice>
          <mc:Fallback xmlns="">
            <p:sp>
              <p:nvSpPr>
                <p:cNvPr id="59" name="Text Box 6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flipH="1">
                  <a:off x="3996872" y="2583310"/>
                  <a:ext cx="551754" cy="250710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l="-6667" t="-2439" r="-4444" b="-4878"/>
                  </a:stretch>
                </a:blip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pl-P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Text Box 66"/>
                <p:cNvSpPr txBox="1">
                  <a:spLocks noChangeArrowheads="1"/>
                </p:cNvSpPr>
                <p:nvPr/>
              </p:nvSpPr>
              <p:spPr bwMode="auto">
                <a:xfrm flipH="1">
                  <a:off x="1007604" y="2583310"/>
                  <a:ext cx="551754" cy="25071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>
                    <a:spcAft>
                      <a:spcPts val="1000"/>
                    </a:spcAft>
                  </a:pPr>
                  <a14:m>
                    <m:oMath xmlns:m="http://schemas.openxmlformats.org/officeDocument/2006/math">
                      <m:f>
                        <m:fPr>
                          <m:ctrlPr>
                            <a:rPr lang="pl-PL" altLang="pl-PL" sz="10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 panose="02040503050406030204" pitchFamily="18" charset="0"/>
                              <a:cs typeface="Aparajita" panose="020B060402020202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l-PL" altLang="pl-PL" sz="1000" b="1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 panose="02040503050406030204" pitchFamily="18" charset="0"/>
                                  <a:cs typeface="Aparajita" panose="020B0604020202020204" pitchFamily="34" charset="0"/>
                                </a:rPr>
                              </m:ctrlPr>
                            </m:sSubPr>
                            <m:e>
                              <m:bar>
                                <m:barPr>
                                  <m:ctrlPr>
                                    <a:rPr lang="pl-PL" altLang="pl-PL" sz="1000" b="1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Cambria Math" panose="02040503050406030204" pitchFamily="18" charset="0"/>
                                      <a:cs typeface="Aparajita" panose="020B0604020202020204" pitchFamily="34" charset="0"/>
                                    </a:rPr>
                                  </m:ctrlPr>
                                </m:barPr>
                                <m:e>
                                  <m:r>
                                    <a:rPr lang="pl-PL" altLang="pl-PL" sz="10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parajita" panose="020B0604020202020204" pitchFamily="34" charset="0"/>
                                    </a:rPr>
                                    <m:t>𝒁</m:t>
                                  </m:r>
                                </m:e>
                              </m:bar>
                            </m:e>
                            <m:sub>
                              <m:r>
                                <a:rPr lang="pl-PL" altLang="pl-PL" sz="1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parajita" panose="020B0604020202020204" pitchFamily="34" charset="0"/>
                                </a:rPr>
                                <m:t>𝟎</m:t>
                              </m:r>
                              <m:r>
                                <a:rPr lang="pl-PL" altLang="pl-PL" sz="1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parajita" panose="020B0604020202020204" pitchFamily="34" charset="0"/>
                                </a:rPr>
                                <m:t>𝑰</m:t>
                              </m:r>
                            </m:sub>
                          </m:sSub>
                          <m:sSub>
                            <m:sSubPr>
                              <m:ctrlPr>
                                <a:rPr lang="pl-PL" altLang="pl-PL" sz="1000" b="1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 panose="02040503050406030204" pitchFamily="18" charset="0"/>
                                  <a:cs typeface="Aparajita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pl-PL" altLang="pl-PL" sz="10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parajita" panose="020B0604020202020204" pitchFamily="34" charset="0"/>
                                </a:rPr>
                                <m:t>∙</m:t>
                              </m:r>
                              <m:bar>
                                <m:barPr>
                                  <m:ctrlPr>
                                    <a:rPr lang="pl-PL" altLang="pl-PL" sz="1000" b="1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Cambria Math" panose="02040503050406030204" pitchFamily="18" charset="0"/>
                                      <a:cs typeface="Aparajita" panose="020B0604020202020204" pitchFamily="34" charset="0"/>
                                    </a:rPr>
                                  </m:ctrlPr>
                                </m:barPr>
                                <m:e>
                                  <m:r>
                                    <a:rPr lang="pl-PL" altLang="pl-PL" sz="10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parajita" panose="020B0604020202020204" pitchFamily="34" charset="0"/>
                                    </a:rPr>
                                    <m:t>𝒁</m:t>
                                  </m:r>
                                </m:e>
                              </m:bar>
                            </m:e>
                            <m:sub>
                              <m:r>
                                <a:rPr lang="pl-PL" altLang="pl-PL" sz="1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parajita" panose="020B0604020202020204" pitchFamily="34" charset="0"/>
                                </a:rPr>
                                <m:t>𝟎</m:t>
                              </m:r>
                              <m:r>
                                <a:rPr lang="pl-PL" altLang="pl-PL" sz="1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parajita" panose="020B0604020202020204" pitchFamily="34" charset="0"/>
                                </a:rPr>
                                <m:t>𝑰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l-PL" altLang="pl-PL" sz="1000" b="1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 panose="02040503050406030204" pitchFamily="18" charset="0"/>
                                  <a:cs typeface="Aparajita" panose="020B0604020202020204" pitchFamily="34" charset="0"/>
                                </a:rPr>
                              </m:ctrlPr>
                            </m:sSubPr>
                            <m:e>
                              <m:bar>
                                <m:barPr>
                                  <m:ctrlPr>
                                    <a:rPr lang="pl-PL" altLang="pl-PL" sz="1000" b="1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Cambria Math" panose="02040503050406030204" pitchFamily="18" charset="0"/>
                                      <a:cs typeface="Aparajita" panose="020B0604020202020204" pitchFamily="34" charset="0"/>
                                    </a:rPr>
                                  </m:ctrlPr>
                                </m:barPr>
                                <m:e>
                                  <m:r>
                                    <a:rPr lang="pl-PL" altLang="pl-PL" sz="10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parajita" panose="020B0604020202020204" pitchFamily="34" charset="0"/>
                                    </a:rPr>
                                    <m:t>𝒁</m:t>
                                  </m:r>
                                </m:e>
                              </m:bar>
                            </m:e>
                            <m:sub>
                              <m:r>
                                <a:rPr lang="pl-PL" altLang="pl-PL" sz="1000" b="1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parajita" panose="020B0604020202020204" pitchFamily="34" charset="0"/>
                                </a:rPr>
                                <m:t>𝐦</m:t>
                              </m:r>
                            </m:sub>
                          </m:sSub>
                        </m:den>
                      </m:f>
                    </m:oMath>
                  </a14:m>
                  <a:r>
                    <a:rPr lang="pl-PL" altLang="pl-PL" sz="1000" b="1" dirty="0" smtClean="0">
                      <a:solidFill>
                        <a:srgbClr val="FF0000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  <a:cs typeface="Courier New" panose="02070309020205020404" pitchFamily="49" charset="0"/>
                    </a:rPr>
                    <a:t>-</a:t>
                  </a:r>
                  <a:r>
                    <a:rPr lang="pl-PL" altLang="pl-PL" sz="1000" b="1">
                      <a:solidFill>
                        <a:srgbClr val="FF0000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  <a:cs typeface="Aparajita" panose="020B0604020202020204" pitchFamily="34" charset="0"/>
                    </a:rPr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pl-PL" altLang="pl-PL" sz="1000" b="1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 panose="02040503050406030204" pitchFamily="18" charset="0"/>
                              <a:cs typeface="Aparajita" panose="020B0604020202020204" pitchFamily="34" charset="0"/>
                            </a:rPr>
                          </m:ctrlPr>
                        </m:sSubPr>
                        <m:e>
                          <m:bar>
                            <m:barPr>
                              <m:ctrlPr>
                                <a:rPr lang="pl-PL" altLang="pl-PL" sz="1000" b="1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 panose="02040503050406030204" pitchFamily="18" charset="0"/>
                                  <a:cs typeface="Aparajita" panose="020B0604020202020204" pitchFamily="34" charset="0"/>
                                </a:rPr>
                              </m:ctrlPr>
                            </m:barPr>
                            <m:e>
                              <m:r>
                                <a:rPr lang="pl-PL" altLang="pl-PL" sz="1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parajita" panose="020B0604020202020204" pitchFamily="34" charset="0"/>
                                </a:rPr>
                                <m:t>𝒁</m:t>
                              </m:r>
                            </m:e>
                          </m:bar>
                        </m:e>
                        <m:sub>
                          <m:r>
                            <a:rPr lang="pl-PL" altLang="pl-PL" sz="1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parajita" panose="020B0604020202020204" pitchFamily="34" charset="0"/>
                            </a:rPr>
                            <m:t>𝒎</m:t>
                          </m:r>
                        </m:sub>
                      </m:sSub>
                    </m:oMath>
                  </a14:m>
                  <a:endParaRPr lang="pl-PL" altLang="pl-PL" sz="1000" b="1" dirty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Courier New" panose="02070309020205020404" pitchFamily="49" charset="0"/>
                  </a:endParaRPr>
                </a:p>
              </p:txBody>
            </p:sp>
          </mc:Choice>
          <mc:Fallback xmlns="">
            <p:sp>
              <p:nvSpPr>
                <p:cNvPr id="60" name="Text Box 6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flipH="1">
                  <a:off x="1007604" y="2583310"/>
                  <a:ext cx="551754" cy="250710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l="-5495" t="-2439" r="-4396" b="-4878"/>
                  </a:stretch>
                </a:blip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pl-PL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02" name="Schem_obl"/>
          <p:cNvGrpSpPr/>
          <p:nvPr/>
        </p:nvGrpSpPr>
        <p:grpSpPr>
          <a:xfrm>
            <a:off x="1151620" y="2205444"/>
            <a:ext cx="2641626" cy="1295564"/>
            <a:chOff x="4342642" y="2416242"/>
            <a:chExt cx="2641626" cy="1295564"/>
          </a:xfrm>
        </p:grpSpPr>
        <p:grpSp>
          <p:nvGrpSpPr>
            <p:cNvPr id="203" name="Ziemia_obl"/>
            <p:cNvGrpSpPr/>
            <p:nvPr/>
          </p:nvGrpSpPr>
          <p:grpSpPr>
            <a:xfrm>
              <a:off x="4541288" y="3460358"/>
              <a:ext cx="2196000" cy="251448"/>
              <a:chOff x="2951820" y="3460358"/>
              <a:chExt cx="2196000" cy="251448"/>
            </a:xfrm>
          </p:grpSpPr>
          <p:cxnSp>
            <p:nvCxnSpPr>
              <p:cNvPr id="224" name="AutoShape 78"/>
              <p:cNvCxnSpPr>
                <a:cxnSpLocks noChangeShapeType="1"/>
              </p:cNvCxnSpPr>
              <p:nvPr/>
            </p:nvCxnSpPr>
            <p:spPr bwMode="auto">
              <a:xfrm>
                <a:off x="2951820" y="3711806"/>
                <a:ext cx="2196000" cy="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25" name="Text Box 66"/>
              <p:cNvSpPr txBox="1">
                <a:spLocks noChangeArrowheads="1"/>
              </p:cNvSpPr>
              <p:nvPr/>
            </p:nvSpPr>
            <p:spPr bwMode="auto">
              <a:xfrm>
                <a:off x="3815916" y="3460358"/>
                <a:ext cx="397545" cy="21544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Aft>
                    <a:spcPts val="1000"/>
                  </a:spcAft>
                </a:pPr>
                <a:r>
                  <a:rPr lang="pl-PL" altLang="pl-PL" sz="1400" i="1" smtClean="0">
                    <a:latin typeface="Calibri" pitchFamily="34" charset="0"/>
                  </a:rPr>
                  <a:t>n</a:t>
                </a:r>
                <a:r>
                  <a:rPr lang="pl-PL" altLang="pl-PL" sz="1400" i="1" baseline="-25000" smtClean="0">
                    <a:latin typeface="Calibri" pitchFamily="34" charset="0"/>
                  </a:rPr>
                  <a:t>1</a:t>
                </a:r>
                <a:r>
                  <a:rPr lang="pl-PL" altLang="pl-PL" sz="1400" i="1" smtClean="0">
                    <a:latin typeface="Calibri" pitchFamily="34" charset="0"/>
                  </a:rPr>
                  <a:t>=n</a:t>
                </a:r>
                <a:r>
                  <a:rPr lang="pl-PL" altLang="pl-PL" sz="1400" i="1" baseline="-25000" smtClean="0">
                    <a:latin typeface="Calibri" pitchFamily="34" charset="0"/>
                  </a:rPr>
                  <a:t>2</a:t>
                </a:r>
                <a:endParaRPr lang="pl-PL" altLang="pl-PL" dirty="0"/>
              </a:p>
            </p:txBody>
          </p:sp>
        </p:grpSp>
        <p:grpSp>
          <p:nvGrpSpPr>
            <p:cNvPr id="204" name="Węzły_obl"/>
            <p:cNvGrpSpPr/>
            <p:nvPr/>
          </p:nvGrpSpPr>
          <p:grpSpPr>
            <a:xfrm>
              <a:off x="4342642" y="2565484"/>
              <a:ext cx="2641626" cy="688722"/>
              <a:chOff x="4342642" y="2565484"/>
              <a:chExt cx="2641626" cy="688722"/>
            </a:xfrm>
          </p:grpSpPr>
          <p:sp>
            <p:nvSpPr>
              <p:cNvPr id="220" name="Text Box 66"/>
              <p:cNvSpPr txBox="1">
                <a:spLocks noChangeArrowheads="1"/>
              </p:cNvSpPr>
              <p:nvPr/>
            </p:nvSpPr>
            <p:spPr bwMode="auto">
              <a:xfrm>
                <a:off x="4343508" y="2565484"/>
                <a:ext cx="89768" cy="21544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Aft>
                    <a:spcPts val="1000"/>
                  </a:spcAft>
                </a:pPr>
                <a:r>
                  <a:rPr lang="pl-PL" altLang="pl-PL" sz="1400" b="1" i="1" smtClean="0">
                    <a:solidFill>
                      <a:srgbClr val="FF0000"/>
                    </a:solidFill>
                    <a:latin typeface="Calibri" pitchFamily="34" charset="0"/>
                  </a:rPr>
                  <a:t>I'</a:t>
                </a:r>
                <a:endParaRPr lang="pl-PL" altLang="pl-PL" b="1" i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221" name="Text Box 66"/>
              <p:cNvSpPr txBox="1">
                <a:spLocks noChangeArrowheads="1"/>
              </p:cNvSpPr>
              <p:nvPr/>
            </p:nvSpPr>
            <p:spPr bwMode="auto">
              <a:xfrm>
                <a:off x="4342642" y="3038762"/>
                <a:ext cx="126638" cy="21544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Aft>
                    <a:spcPts val="1000"/>
                  </a:spcAft>
                </a:pPr>
                <a:r>
                  <a:rPr lang="pl-PL" altLang="pl-PL" sz="1400" b="1" i="1" smtClean="0">
                    <a:solidFill>
                      <a:srgbClr val="FF0000"/>
                    </a:solidFill>
                    <a:latin typeface="Calibri" pitchFamily="34" charset="0"/>
                  </a:rPr>
                  <a:t>II</a:t>
                </a:r>
                <a:r>
                  <a:rPr lang="pl-PL" altLang="pl-PL" sz="1400" b="1" i="1" baseline="30000" smtClean="0">
                    <a:solidFill>
                      <a:srgbClr val="FF0000"/>
                    </a:solidFill>
                    <a:latin typeface="Calibri" pitchFamily="34" charset="0"/>
                  </a:rPr>
                  <a:t>’</a:t>
                </a:r>
                <a:endParaRPr lang="pl-PL" altLang="pl-PL" b="1" i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222" name="Text Box 66"/>
              <p:cNvSpPr txBox="1">
                <a:spLocks noChangeArrowheads="1"/>
              </p:cNvSpPr>
              <p:nvPr/>
            </p:nvSpPr>
            <p:spPr bwMode="auto">
              <a:xfrm>
                <a:off x="6845544" y="2601488"/>
                <a:ext cx="126638" cy="21544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Aft>
                    <a:spcPts val="1000"/>
                  </a:spcAft>
                </a:pPr>
                <a:r>
                  <a:rPr lang="pl-PL" altLang="pl-PL" sz="1400" b="1" i="1" smtClean="0">
                    <a:solidFill>
                      <a:srgbClr val="FF0000"/>
                    </a:solidFill>
                    <a:latin typeface="Calibri" pitchFamily="34" charset="0"/>
                  </a:rPr>
                  <a:t>I”</a:t>
                </a:r>
                <a:endParaRPr lang="pl-PL" altLang="pl-PL" b="1" i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223" name="Text Box 66"/>
              <p:cNvSpPr txBox="1">
                <a:spLocks noChangeArrowheads="1"/>
              </p:cNvSpPr>
              <p:nvPr/>
            </p:nvSpPr>
            <p:spPr bwMode="auto">
              <a:xfrm>
                <a:off x="6809540" y="3038762"/>
                <a:ext cx="174728" cy="21544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Aft>
                    <a:spcPts val="1000"/>
                  </a:spcAft>
                </a:pPr>
                <a:r>
                  <a:rPr lang="pl-PL" altLang="pl-PL" sz="1400" b="1" i="1" smtClean="0">
                    <a:solidFill>
                      <a:srgbClr val="FF0000"/>
                    </a:solidFill>
                    <a:latin typeface="Calibri" pitchFamily="34" charset="0"/>
                  </a:rPr>
                  <a:t>II”</a:t>
                </a:r>
                <a:endParaRPr lang="pl-PL" altLang="pl-PL" b="1" i="1" dirty="0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205" name="Z_II_obl"/>
            <p:cNvGrpSpPr/>
            <p:nvPr/>
          </p:nvGrpSpPr>
          <p:grpSpPr>
            <a:xfrm>
              <a:off x="4505284" y="2884294"/>
              <a:ext cx="2268244" cy="333908"/>
              <a:chOff x="4505284" y="2884294"/>
              <a:chExt cx="2268244" cy="333908"/>
            </a:xfrm>
          </p:grpSpPr>
          <p:grpSp>
            <p:nvGrpSpPr>
              <p:cNvPr id="213" name="Z_II"/>
              <p:cNvGrpSpPr/>
              <p:nvPr/>
            </p:nvGrpSpPr>
            <p:grpSpPr>
              <a:xfrm>
                <a:off x="4505284" y="3074202"/>
                <a:ext cx="2268244" cy="144000"/>
                <a:chOff x="2915816" y="3074202"/>
                <a:chExt cx="2268244" cy="144000"/>
              </a:xfrm>
            </p:grpSpPr>
            <p:sp>
              <p:nvSpPr>
                <p:cNvPr id="215" name="Rectangle 75"/>
                <p:cNvSpPr>
                  <a:spLocks noChangeArrowheads="1"/>
                </p:cNvSpPr>
                <p:nvPr/>
              </p:nvSpPr>
              <p:spPr bwMode="auto">
                <a:xfrm>
                  <a:off x="3682195" y="3074202"/>
                  <a:ext cx="720000" cy="144000"/>
                </a:xfrm>
                <a:prstGeom prst="rect">
                  <a:avLst/>
                </a:prstGeom>
                <a:noFill/>
                <a:ln w="19050" algn="ctr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endParaRPr lang="pl-PL" altLang="pl-PL"/>
                </a:p>
              </p:txBody>
            </p:sp>
            <p:cxnSp>
              <p:nvCxnSpPr>
                <p:cNvPr id="216" name="AutoShape 76"/>
                <p:cNvCxnSpPr>
                  <a:cxnSpLocks noChangeShapeType="1"/>
                </p:cNvCxnSpPr>
                <p:nvPr/>
              </p:nvCxnSpPr>
              <p:spPr bwMode="auto">
                <a:xfrm>
                  <a:off x="2951820" y="3146210"/>
                  <a:ext cx="720000" cy="0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217" name="Elipsa 216"/>
                <p:cNvSpPr/>
                <p:nvPr/>
              </p:nvSpPr>
              <p:spPr>
                <a:xfrm>
                  <a:off x="2915816" y="3110214"/>
                  <a:ext cx="72000" cy="72000"/>
                </a:xfrm>
                <a:prstGeom prst="ellipse">
                  <a:avLst/>
                </a:prstGeom>
                <a:solidFill>
                  <a:schemeClr val="tx1"/>
                </a:solidFill>
                <a:ln w="127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pl-PL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218" name="Elipsa 217"/>
                <p:cNvSpPr/>
                <p:nvPr/>
              </p:nvSpPr>
              <p:spPr>
                <a:xfrm>
                  <a:off x="5112060" y="3110214"/>
                  <a:ext cx="72000" cy="72000"/>
                </a:xfrm>
                <a:prstGeom prst="ellipse">
                  <a:avLst/>
                </a:prstGeom>
                <a:solidFill>
                  <a:schemeClr val="tx1"/>
                </a:solidFill>
                <a:ln w="127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pl-PL">
                    <a:solidFill>
                      <a:srgbClr val="FF0000"/>
                    </a:solidFill>
                  </a:endParaRPr>
                </a:p>
              </p:txBody>
            </p:sp>
            <p:cxnSp>
              <p:nvCxnSpPr>
                <p:cNvPr id="219" name="AutoShape 76"/>
                <p:cNvCxnSpPr>
                  <a:cxnSpLocks noChangeShapeType="1"/>
                </p:cNvCxnSpPr>
                <p:nvPr/>
              </p:nvCxnSpPr>
              <p:spPr bwMode="auto">
                <a:xfrm>
                  <a:off x="4391980" y="3146210"/>
                  <a:ext cx="720000" cy="0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sp>
            <p:nvSpPr>
              <p:cNvPr id="214" name="Text Box 66"/>
              <p:cNvSpPr txBox="1">
                <a:spLocks noChangeArrowheads="1"/>
              </p:cNvSpPr>
              <p:nvPr/>
            </p:nvSpPr>
            <p:spPr bwMode="auto">
              <a:xfrm>
                <a:off x="5056388" y="2884294"/>
                <a:ext cx="1312860" cy="15388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Aft>
                    <a:spcPts val="1000"/>
                  </a:spcAft>
                </a:pPr>
                <a:r>
                  <a:rPr lang="pl-PL" altLang="pl-PL" sz="1000" i="1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:r>
                  <a:rPr lang="pl-PL" altLang="pl-PL" sz="1000" b="1" i="1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0,0272+j0,2938</a:t>
                </a:r>
                <a:r>
                  <a:rPr lang="pl-PL" altLang="pl-PL" sz="1000" i="1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 </a:t>
                </a:r>
                <a:r>
                  <a:rPr lang="el-GR" altLang="pl-PL" sz="1000" i="1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Ω</a:t>
                </a:r>
                <a:r>
                  <a:rPr lang="pl-PL" altLang="pl-PL" sz="1000" i="1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/km</a:t>
                </a:r>
                <a:endParaRPr lang="pl-PL" altLang="pl-PL" sz="1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06" name="Z_I_obl"/>
            <p:cNvGrpSpPr/>
            <p:nvPr/>
          </p:nvGrpSpPr>
          <p:grpSpPr>
            <a:xfrm>
              <a:off x="4505284" y="2416242"/>
              <a:ext cx="2268244" cy="364670"/>
              <a:chOff x="2915816" y="2416242"/>
              <a:chExt cx="2268244" cy="364670"/>
            </a:xfrm>
          </p:grpSpPr>
          <p:sp>
            <p:nvSpPr>
              <p:cNvPr id="207" name="Text Box 66"/>
              <p:cNvSpPr txBox="1">
                <a:spLocks noChangeArrowheads="1"/>
              </p:cNvSpPr>
              <p:nvPr/>
            </p:nvSpPr>
            <p:spPr bwMode="auto">
              <a:xfrm>
                <a:off x="3470000" y="2416242"/>
                <a:ext cx="1312860" cy="15388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Aft>
                    <a:spcPts val="1000"/>
                  </a:spcAft>
                </a:pPr>
                <a:r>
                  <a:rPr lang="pl-PL" altLang="pl-PL" sz="1000" i="1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:r>
                  <a:rPr lang="pl-PL" altLang="pl-PL" sz="1000" b="1" i="1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0,0272+j0,2938</a:t>
                </a:r>
                <a:r>
                  <a:rPr lang="pl-PL" altLang="pl-PL" sz="1000" i="1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 </a:t>
                </a:r>
                <a:r>
                  <a:rPr lang="el-GR" altLang="pl-PL" sz="1000" i="1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Ω</a:t>
                </a:r>
                <a:r>
                  <a:rPr lang="pl-PL" altLang="pl-PL" sz="1000" i="1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/km</a:t>
                </a:r>
                <a:endParaRPr lang="pl-PL" altLang="pl-PL" sz="1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8" name="Rectangle 75"/>
              <p:cNvSpPr>
                <a:spLocks noChangeArrowheads="1"/>
              </p:cNvSpPr>
              <p:nvPr/>
            </p:nvSpPr>
            <p:spPr bwMode="auto">
              <a:xfrm>
                <a:off x="3682195" y="2636912"/>
                <a:ext cx="720000" cy="144000"/>
              </a:xfrm>
              <a:prstGeom prst="rect">
                <a:avLst/>
              </a:prstGeom>
              <a:noFill/>
              <a:ln w="19050" algn="ctr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pl-PL" altLang="pl-PL"/>
              </a:p>
            </p:txBody>
          </p:sp>
          <p:cxnSp>
            <p:nvCxnSpPr>
              <p:cNvPr id="209" name="AutoShape 76"/>
              <p:cNvCxnSpPr>
                <a:cxnSpLocks noChangeShapeType="1"/>
              </p:cNvCxnSpPr>
              <p:nvPr/>
            </p:nvCxnSpPr>
            <p:spPr bwMode="auto">
              <a:xfrm>
                <a:off x="2951820" y="2708920"/>
                <a:ext cx="720000" cy="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10" name="Elipsa 209"/>
              <p:cNvSpPr/>
              <p:nvPr/>
            </p:nvSpPr>
            <p:spPr>
              <a:xfrm>
                <a:off x="2915816" y="2672924"/>
                <a:ext cx="72000" cy="72000"/>
              </a:xfrm>
              <a:prstGeom prst="ellipse">
                <a:avLst/>
              </a:prstGeom>
              <a:solidFill>
                <a:schemeClr val="tx1"/>
              </a:solidFill>
              <a:ln w="127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pl-PL">
                  <a:solidFill>
                    <a:srgbClr val="FF0000"/>
                  </a:solidFill>
                </a:endParaRPr>
              </a:p>
            </p:txBody>
          </p:sp>
          <p:sp>
            <p:nvSpPr>
              <p:cNvPr id="211" name="Elipsa 210"/>
              <p:cNvSpPr/>
              <p:nvPr/>
            </p:nvSpPr>
            <p:spPr>
              <a:xfrm>
                <a:off x="5112060" y="2672924"/>
                <a:ext cx="72000" cy="72000"/>
              </a:xfrm>
              <a:prstGeom prst="ellipse">
                <a:avLst/>
              </a:prstGeom>
              <a:solidFill>
                <a:schemeClr val="tx1"/>
              </a:solidFill>
              <a:ln w="127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pl-PL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212" name="AutoShape 76"/>
              <p:cNvCxnSpPr>
                <a:cxnSpLocks noChangeShapeType="1"/>
              </p:cNvCxnSpPr>
              <p:nvPr/>
            </p:nvCxnSpPr>
            <p:spPr bwMode="auto">
              <a:xfrm>
                <a:off x="4391980" y="2708920"/>
                <a:ext cx="720000" cy="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grpSp>
        <p:nvGrpSpPr>
          <p:cNvPr id="3" name="Sch_1,2"/>
          <p:cNvGrpSpPr/>
          <p:nvPr/>
        </p:nvGrpSpPr>
        <p:grpSpPr>
          <a:xfrm>
            <a:off x="1151620" y="512676"/>
            <a:ext cx="2641626" cy="1440160"/>
            <a:chOff x="1619672" y="476672"/>
            <a:chExt cx="2641626" cy="1440160"/>
          </a:xfrm>
        </p:grpSpPr>
        <p:grpSp>
          <p:nvGrpSpPr>
            <p:cNvPr id="180" name="Ziemia"/>
            <p:cNvGrpSpPr/>
            <p:nvPr/>
          </p:nvGrpSpPr>
          <p:grpSpPr>
            <a:xfrm>
              <a:off x="1799692" y="1628800"/>
              <a:ext cx="2196000" cy="288032"/>
              <a:chOff x="2933194" y="3573016"/>
              <a:chExt cx="2196000" cy="288032"/>
            </a:xfrm>
          </p:grpSpPr>
          <p:cxnSp>
            <p:nvCxnSpPr>
              <p:cNvPr id="200" name="AutoShape 78"/>
              <p:cNvCxnSpPr>
                <a:cxnSpLocks noChangeShapeType="1"/>
              </p:cNvCxnSpPr>
              <p:nvPr/>
            </p:nvCxnSpPr>
            <p:spPr bwMode="auto">
              <a:xfrm>
                <a:off x="2933194" y="3861048"/>
                <a:ext cx="2196000" cy="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01" name="Text Box 66"/>
              <p:cNvSpPr txBox="1">
                <a:spLocks noChangeArrowheads="1"/>
              </p:cNvSpPr>
              <p:nvPr/>
            </p:nvSpPr>
            <p:spPr bwMode="auto">
              <a:xfrm>
                <a:off x="3833294" y="3573016"/>
                <a:ext cx="397545" cy="21544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Aft>
                    <a:spcPts val="1000"/>
                  </a:spcAft>
                </a:pPr>
                <a:r>
                  <a:rPr lang="pl-PL" altLang="pl-PL" sz="1400" i="1" smtClean="0">
                    <a:latin typeface="Calibri" pitchFamily="34" charset="0"/>
                  </a:rPr>
                  <a:t>n</a:t>
                </a:r>
                <a:r>
                  <a:rPr lang="pl-PL" altLang="pl-PL" sz="1400" i="1" baseline="-25000" smtClean="0">
                    <a:latin typeface="Calibri" pitchFamily="34" charset="0"/>
                  </a:rPr>
                  <a:t>1</a:t>
                </a:r>
                <a:r>
                  <a:rPr lang="pl-PL" altLang="pl-PL" sz="1400" i="1" smtClean="0">
                    <a:latin typeface="Calibri" pitchFamily="34" charset="0"/>
                  </a:rPr>
                  <a:t>=n</a:t>
                </a:r>
                <a:r>
                  <a:rPr lang="pl-PL" altLang="pl-PL" sz="1400" i="1" baseline="-25000" smtClean="0">
                    <a:latin typeface="Calibri" pitchFamily="34" charset="0"/>
                  </a:rPr>
                  <a:t>2</a:t>
                </a:r>
                <a:endParaRPr lang="pl-PL" altLang="pl-PL" dirty="0"/>
              </a:p>
            </p:txBody>
          </p:sp>
        </p:grpSp>
        <p:grpSp>
          <p:nvGrpSpPr>
            <p:cNvPr id="181" name="Węzły"/>
            <p:cNvGrpSpPr/>
            <p:nvPr/>
          </p:nvGrpSpPr>
          <p:grpSpPr>
            <a:xfrm>
              <a:off x="1619672" y="693276"/>
              <a:ext cx="2641626" cy="646912"/>
              <a:chOff x="1223628" y="2565484"/>
              <a:chExt cx="2641626" cy="646912"/>
            </a:xfrm>
          </p:grpSpPr>
          <p:sp>
            <p:nvSpPr>
              <p:cNvPr id="196" name="Text Box 66"/>
              <p:cNvSpPr txBox="1">
                <a:spLocks noChangeArrowheads="1"/>
              </p:cNvSpPr>
              <p:nvPr/>
            </p:nvSpPr>
            <p:spPr bwMode="auto">
              <a:xfrm>
                <a:off x="1224494" y="2565484"/>
                <a:ext cx="89768" cy="21544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Aft>
                    <a:spcPts val="1000"/>
                  </a:spcAft>
                </a:pPr>
                <a:r>
                  <a:rPr lang="pl-PL" altLang="pl-PL" sz="1400" b="1" i="1" smtClean="0">
                    <a:solidFill>
                      <a:srgbClr val="FF0000"/>
                    </a:solidFill>
                    <a:latin typeface="Calibri" pitchFamily="34" charset="0"/>
                  </a:rPr>
                  <a:t>I'</a:t>
                </a:r>
                <a:endParaRPr lang="pl-PL" altLang="pl-PL" b="1" i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97" name="Text Box 66"/>
              <p:cNvSpPr txBox="1">
                <a:spLocks noChangeArrowheads="1"/>
              </p:cNvSpPr>
              <p:nvPr/>
            </p:nvSpPr>
            <p:spPr bwMode="auto">
              <a:xfrm>
                <a:off x="1223628" y="2996952"/>
                <a:ext cx="126638" cy="21544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Aft>
                    <a:spcPts val="1000"/>
                  </a:spcAft>
                </a:pPr>
                <a:r>
                  <a:rPr lang="pl-PL" altLang="pl-PL" sz="1400" b="1" i="1" smtClean="0">
                    <a:solidFill>
                      <a:srgbClr val="FF0000"/>
                    </a:solidFill>
                    <a:latin typeface="Calibri" pitchFamily="34" charset="0"/>
                  </a:rPr>
                  <a:t>II</a:t>
                </a:r>
                <a:r>
                  <a:rPr lang="pl-PL" altLang="pl-PL" sz="1400" b="1" i="1" baseline="30000" smtClean="0">
                    <a:solidFill>
                      <a:srgbClr val="FF0000"/>
                    </a:solidFill>
                    <a:latin typeface="Calibri" pitchFamily="34" charset="0"/>
                  </a:rPr>
                  <a:t>’</a:t>
                </a:r>
                <a:endParaRPr lang="pl-PL" altLang="pl-PL" b="1" i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98" name="Text Box 66"/>
              <p:cNvSpPr txBox="1">
                <a:spLocks noChangeArrowheads="1"/>
              </p:cNvSpPr>
              <p:nvPr/>
            </p:nvSpPr>
            <p:spPr bwMode="auto">
              <a:xfrm>
                <a:off x="3726530" y="2601488"/>
                <a:ext cx="126638" cy="21544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Aft>
                    <a:spcPts val="1000"/>
                  </a:spcAft>
                </a:pPr>
                <a:r>
                  <a:rPr lang="pl-PL" altLang="pl-PL" sz="1400" b="1" i="1" smtClean="0">
                    <a:solidFill>
                      <a:srgbClr val="FF0000"/>
                    </a:solidFill>
                    <a:latin typeface="Calibri" pitchFamily="34" charset="0"/>
                  </a:rPr>
                  <a:t>I”</a:t>
                </a:r>
                <a:endParaRPr lang="pl-PL" altLang="pl-PL" b="1" i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99" name="Text Box 66"/>
              <p:cNvSpPr txBox="1">
                <a:spLocks noChangeArrowheads="1"/>
              </p:cNvSpPr>
              <p:nvPr/>
            </p:nvSpPr>
            <p:spPr bwMode="auto">
              <a:xfrm>
                <a:off x="3690526" y="2996952"/>
                <a:ext cx="174728" cy="21544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Aft>
                    <a:spcPts val="1000"/>
                  </a:spcAft>
                </a:pPr>
                <a:r>
                  <a:rPr lang="pl-PL" altLang="pl-PL" sz="1400" b="1" i="1" smtClean="0">
                    <a:solidFill>
                      <a:srgbClr val="FF0000"/>
                    </a:solidFill>
                    <a:latin typeface="Calibri" pitchFamily="34" charset="0"/>
                  </a:rPr>
                  <a:t>II”</a:t>
                </a:r>
                <a:endParaRPr lang="pl-PL" altLang="pl-PL" b="1" i="1" dirty="0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182" name="Z_II"/>
            <p:cNvGrpSpPr/>
            <p:nvPr/>
          </p:nvGrpSpPr>
          <p:grpSpPr>
            <a:xfrm>
              <a:off x="1782314" y="944724"/>
              <a:ext cx="2268244" cy="395448"/>
              <a:chOff x="2915816" y="2925540"/>
              <a:chExt cx="2268244" cy="395448"/>
            </a:xfrm>
          </p:grpSpPr>
          <p:sp>
            <p:nvSpPr>
              <p:cNvPr id="190" name="Text Box 66"/>
              <p:cNvSpPr txBox="1">
                <a:spLocks noChangeArrowheads="1"/>
              </p:cNvSpPr>
              <p:nvPr/>
            </p:nvSpPr>
            <p:spPr bwMode="auto">
              <a:xfrm>
                <a:off x="3844745" y="2925540"/>
                <a:ext cx="583493" cy="24622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Aft>
                    <a:spcPts val="1000"/>
                  </a:spcAft>
                </a:pPr>
                <a:r>
                  <a:rPr lang="pl-PL" altLang="pl-PL" sz="1600" b="1" i="1" u="sng" smtClean="0">
                    <a:solidFill>
                      <a:srgbClr val="FF0000"/>
                    </a:solidFill>
                    <a:latin typeface="Calibri" pitchFamily="34" charset="0"/>
                  </a:rPr>
                  <a:t>Z</a:t>
                </a:r>
                <a:r>
                  <a:rPr lang="pl-PL" altLang="pl-PL" sz="1600" b="1" i="1" u="sng" baseline="-25000" smtClean="0">
                    <a:solidFill>
                      <a:srgbClr val="FF0000"/>
                    </a:solidFill>
                    <a:latin typeface="Calibri" pitchFamily="34" charset="0"/>
                  </a:rPr>
                  <a:t>1II</a:t>
                </a:r>
                <a:r>
                  <a:rPr lang="pl-PL" altLang="pl-PL" sz="1600" b="1" i="1" smtClean="0">
                    <a:solidFill>
                      <a:srgbClr val="FF0000"/>
                    </a:solidFill>
                    <a:latin typeface="Calibri" pitchFamily="34" charset="0"/>
                  </a:rPr>
                  <a:t>=</a:t>
                </a:r>
                <a:r>
                  <a:rPr lang="pl-PL" altLang="pl-PL" sz="1600" b="1" i="1" u="sng" smtClean="0">
                    <a:solidFill>
                      <a:srgbClr val="FF0000"/>
                    </a:solidFill>
                    <a:latin typeface="Calibri" pitchFamily="34" charset="0"/>
                  </a:rPr>
                  <a:t>Z</a:t>
                </a:r>
                <a:r>
                  <a:rPr lang="pl-PL" altLang="pl-PL" sz="1600" b="1" i="1" u="sng" baseline="-25000" smtClean="0">
                    <a:solidFill>
                      <a:srgbClr val="FF0000"/>
                    </a:solidFill>
                    <a:latin typeface="Calibri" pitchFamily="34" charset="0"/>
                  </a:rPr>
                  <a:t>2II</a:t>
                </a:r>
                <a:endParaRPr lang="pl-PL" altLang="pl-PL" sz="16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91" name="Rectangle 75"/>
              <p:cNvSpPr>
                <a:spLocks noChangeArrowheads="1"/>
              </p:cNvSpPr>
              <p:nvPr/>
            </p:nvSpPr>
            <p:spPr bwMode="auto">
              <a:xfrm>
                <a:off x="3682195" y="3176988"/>
                <a:ext cx="720000" cy="144000"/>
              </a:xfrm>
              <a:prstGeom prst="rect">
                <a:avLst/>
              </a:prstGeom>
              <a:noFill/>
              <a:ln w="19050" algn="ctr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pl-PL" altLang="pl-PL"/>
              </a:p>
            </p:txBody>
          </p:sp>
          <p:cxnSp>
            <p:nvCxnSpPr>
              <p:cNvPr id="192" name="AutoShape 76"/>
              <p:cNvCxnSpPr>
                <a:cxnSpLocks noChangeShapeType="1"/>
              </p:cNvCxnSpPr>
              <p:nvPr/>
            </p:nvCxnSpPr>
            <p:spPr bwMode="auto">
              <a:xfrm>
                <a:off x="2951820" y="3248996"/>
                <a:ext cx="720000" cy="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93" name="Elipsa 192"/>
              <p:cNvSpPr/>
              <p:nvPr/>
            </p:nvSpPr>
            <p:spPr>
              <a:xfrm>
                <a:off x="2915816" y="3213000"/>
                <a:ext cx="72000" cy="72000"/>
              </a:xfrm>
              <a:prstGeom prst="ellipse">
                <a:avLst/>
              </a:prstGeom>
              <a:solidFill>
                <a:schemeClr val="tx1"/>
              </a:solidFill>
              <a:ln w="127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pl-PL">
                  <a:solidFill>
                    <a:srgbClr val="FF0000"/>
                  </a:solidFill>
                </a:endParaRPr>
              </a:p>
            </p:txBody>
          </p:sp>
          <p:sp>
            <p:nvSpPr>
              <p:cNvPr id="194" name="Elipsa 193"/>
              <p:cNvSpPr/>
              <p:nvPr/>
            </p:nvSpPr>
            <p:spPr>
              <a:xfrm>
                <a:off x="5112060" y="3213000"/>
                <a:ext cx="72000" cy="72000"/>
              </a:xfrm>
              <a:prstGeom prst="ellipse">
                <a:avLst/>
              </a:prstGeom>
              <a:solidFill>
                <a:schemeClr val="tx1"/>
              </a:solidFill>
              <a:ln w="127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pl-PL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195" name="AutoShape 76"/>
              <p:cNvCxnSpPr>
                <a:cxnSpLocks noChangeShapeType="1"/>
              </p:cNvCxnSpPr>
              <p:nvPr/>
            </p:nvCxnSpPr>
            <p:spPr bwMode="auto">
              <a:xfrm>
                <a:off x="4391980" y="3248996"/>
                <a:ext cx="720000" cy="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183" name="Z_I"/>
            <p:cNvGrpSpPr/>
            <p:nvPr/>
          </p:nvGrpSpPr>
          <p:grpSpPr>
            <a:xfrm>
              <a:off x="1782314" y="476672"/>
              <a:ext cx="2268244" cy="432032"/>
              <a:chOff x="2915816" y="2348880"/>
              <a:chExt cx="2268244" cy="432032"/>
            </a:xfrm>
          </p:grpSpPr>
          <p:sp>
            <p:nvSpPr>
              <p:cNvPr id="184" name="Text Box 66"/>
              <p:cNvSpPr txBox="1">
                <a:spLocks noChangeArrowheads="1"/>
              </p:cNvSpPr>
              <p:nvPr/>
            </p:nvSpPr>
            <p:spPr bwMode="auto">
              <a:xfrm>
                <a:off x="3844745" y="2348880"/>
                <a:ext cx="504946" cy="24622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Aft>
                    <a:spcPts val="1000"/>
                  </a:spcAft>
                </a:pPr>
                <a:r>
                  <a:rPr lang="pl-PL" altLang="pl-PL" sz="1600" b="1" i="1" u="sng" smtClean="0">
                    <a:solidFill>
                      <a:srgbClr val="FF0000"/>
                    </a:solidFill>
                    <a:latin typeface="Calibri" pitchFamily="34" charset="0"/>
                  </a:rPr>
                  <a:t>Z</a:t>
                </a:r>
                <a:r>
                  <a:rPr lang="pl-PL" altLang="pl-PL" sz="1600" b="1" i="1" u="sng" baseline="-25000" smtClean="0">
                    <a:solidFill>
                      <a:srgbClr val="FF0000"/>
                    </a:solidFill>
                    <a:latin typeface="Calibri" pitchFamily="34" charset="0"/>
                  </a:rPr>
                  <a:t>1I</a:t>
                </a:r>
                <a:r>
                  <a:rPr lang="pl-PL" altLang="pl-PL" sz="1600" b="1" i="1" smtClean="0">
                    <a:solidFill>
                      <a:srgbClr val="FF0000"/>
                    </a:solidFill>
                    <a:latin typeface="Calibri" pitchFamily="34" charset="0"/>
                  </a:rPr>
                  <a:t>=</a:t>
                </a:r>
                <a:r>
                  <a:rPr lang="pl-PL" altLang="pl-PL" sz="1600" b="1" i="1" u="sng" smtClean="0">
                    <a:solidFill>
                      <a:srgbClr val="FF0000"/>
                    </a:solidFill>
                    <a:latin typeface="Calibri" pitchFamily="34" charset="0"/>
                  </a:rPr>
                  <a:t>Z</a:t>
                </a:r>
                <a:r>
                  <a:rPr lang="pl-PL" altLang="pl-PL" sz="1600" b="1" i="1" u="sng" baseline="-25000" smtClean="0">
                    <a:solidFill>
                      <a:srgbClr val="FF0000"/>
                    </a:solidFill>
                    <a:latin typeface="Calibri" pitchFamily="34" charset="0"/>
                  </a:rPr>
                  <a:t>2</a:t>
                </a:r>
                <a:r>
                  <a:rPr lang="pl-PL" altLang="pl-PL" sz="1400" b="1" i="1" u="sng" baseline="-25000" smtClean="0">
                    <a:solidFill>
                      <a:srgbClr val="FF0000"/>
                    </a:solidFill>
                    <a:latin typeface="Calibri" pitchFamily="34" charset="0"/>
                  </a:rPr>
                  <a:t>I</a:t>
                </a:r>
                <a:endParaRPr lang="pl-PL" altLang="pl-PL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85" name="Rectangle 75"/>
              <p:cNvSpPr>
                <a:spLocks noChangeArrowheads="1"/>
              </p:cNvSpPr>
              <p:nvPr/>
            </p:nvSpPr>
            <p:spPr bwMode="auto">
              <a:xfrm>
                <a:off x="3682195" y="2636912"/>
                <a:ext cx="720000" cy="144000"/>
              </a:xfrm>
              <a:prstGeom prst="rect">
                <a:avLst/>
              </a:prstGeom>
              <a:noFill/>
              <a:ln w="19050" algn="ctr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pl-PL" altLang="pl-PL"/>
              </a:p>
            </p:txBody>
          </p:sp>
          <p:cxnSp>
            <p:nvCxnSpPr>
              <p:cNvPr id="186" name="AutoShape 76"/>
              <p:cNvCxnSpPr>
                <a:cxnSpLocks noChangeShapeType="1"/>
              </p:cNvCxnSpPr>
              <p:nvPr/>
            </p:nvCxnSpPr>
            <p:spPr bwMode="auto">
              <a:xfrm>
                <a:off x="2951820" y="2708920"/>
                <a:ext cx="720000" cy="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87" name="Elipsa 186"/>
              <p:cNvSpPr/>
              <p:nvPr/>
            </p:nvSpPr>
            <p:spPr>
              <a:xfrm>
                <a:off x="2915816" y="2672924"/>
                <a:ext cx="72000" cy="72000"/>
              </a:xfrm>
              <a:prstGeom prst="ellipse">
                <a:avLst/>
              </a:prstGeom>
              <a:solidFill>
                <a:schemeClr val="tx1"/>
              </a:solidFill>
              <a:ln w="127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pl-PL">
                  <a:solidFill>
                    <a:srgbClr val="FF0000"/>
                  </a:solidFill>
                </a:endParaRPr>
              </a:p>
            </p:txBody>
          </p:sp>
          <p:sp>
            <p:nvSpPr>
              <p:cNvPr id="188" name="Elipsa 187"/>
              <p:cNvSpPr/>
              <p:nvPr/>
            </p:nvSpPr>
            <p:spPr>
              <a:xfrm>
                <a:off x="5112060" y="2672924"/>
                <a:ext cx="72000" cy="72000"/>
              </a:xfrm>
              <a:prstGeom prst="ellipse">
                <a:avLst/>
              </a:prstGeom>
              <a:solidFill>
                <a:schemeClr val="tx1"/>
              </a:solidFill>
              <a:ln w="127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pl-PL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189" name="AutoShape 76"/>
              <p:cNvCxnSpPr>
                <a:cxnSpLocks noChangeShapeType="1"/>
              </p:cNvCxnSpPr>
              <p:nvPr/>
            </p:nvCxnSpPr>
            <p:spPr bwMode="auto">
              <a:xfrm>
                <a:off x="4391980" y="2708920"/>
                <a:ext cx="720000" cy="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sp>
        <p:nvSpPr>
          <p:cNvPr id="2" name="Tytuł"/>
          <p:cNvSpPr txBox="1">
            <a:spLocks noChangeArrowheads="1"/>
          </p:cNvSpPr>
          <p:nvPr/>
        </p:nvSpPr>
        <p:spPr bwMode="auto">
          <a:xfrm>
            <a:off x="3239103" y="188640"/>
            <a:ext cx="3978653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defTabSz="912813" eaLnBrk="0" hangingPunct="0">
              <a:defRPr/>
            </a:pPr>
            <a:r>
              <a:rPr kumimoji="1" lang="pl-PL" sz="1400" b="1" i="1" kern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Schematy zastępcze  dwutorowej  linii 400 kV</a:t>
            </a:r>
            <a:endParaRPr kumimoji="1" lang="pl-PL" sz="1400" b="1" i="1" kern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4876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Faza_C"/>
          <p:cNvGrpSpPr/>
          <p:nvPr/>
        </p:nvGrpSpPr>
        <p:grpSpPr>
          <a:xfrm>
            <a:off x="2481180" y="1442864"/>
            <a:ext cx="4539092" cy="798004"/>
            <a:chOff x="1581072" y="2095582"/>
            <a:chExt cx="4539092" cy="798004"/>
          </a:xfrm>
        </p:grpSpPr>
        <p:sp>
          <p:nvSpPr>
            <p:cNvPr id="569" name="pole tekstowe 568"/>
            <p:cNvSpPr txBox="1"/>
            <p:nvPr/>
          </p:nvSpPr>
          <p:spPr>
            <a:xfrm>
              <a:off x="1581072" y="2708920"/>
              <a:ext cx="110608" cy="184666"/>
            </a:xfrm>
            <a:prstGeom prst="rect">
              <a:avLst/>
            </a:prstGeom>
            <a:noFill/>
          </p:spPr>
          <p:txBody>
            <a:bodyPr vert="horz" wrap="none" lIns="0" tIns="0" rIns="0" bIns="0" rtlCol="0">
              <a:spAutoFit/>
            </a:bodyPr>
            <a:lstStyle/>
            <a:p>
              <a:r>
                <a:rPr lang="pl-PL" sz="1200" b="1" smtClean="0"/>
                <a:t>C</a:t>
              </a:r>
              <a:endParaRPr lang="pl-PL" sz="1200" b="1"/>
            </a:p>
          </p:txBody>
        </p:sp>
        <p:sp>
          <p:nvSpPr>
            <p:cNvPr id="570" name="Elipsa 569"/>
            <p:cNvSpPr/>
            <p:nvPr/>
          </p:nvSpPr>
          <p:spPr>
            <a:xfrm>
              <a:off x="1727684" y="2780928"/>
              <a:ext cx="72000" cy="72000"/>
            </a:xfrm>
            <a:prstGeom prst="ellipse">
              <a:avLst/>
            </a:prstGeom>
            <a:solidFill>
              <a:schemeClr val="tx1"/>
            </a:solidFill>
            <a:ln w="127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>
                <a:solidFill>
                  <a:srgbClr val="FF0000"/>
                </a:solidFill>
              </a:endParaRPr>
            </a:p>
          </p:txBody>
        </p:sp>
        <p:sp>
          <p:nvSpPr>
            <p:cNvPr id="567" name="Elipsa 566"/>
            <p:cNvSpPr/>
            <p:nvPr/>
          </p:nvSpPr>
          <p:spPr>
            <a:xfrm>
              <a:off x="6048164" y="2420888"/>
              <a:ext cx="72000" cy="72000"/>
            </a:xfrm>
            <a:prstGeom prst="ellipse">
              <a:avLst/>
            </a:prstGeom>
            <a:solidFill>
              <a:schemeClr val="tx1"/>
            </a:solidFill>
            <a:ln w="127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>
                <a:solidFill>
                  <a:srgbClr val="FF0000"/>
                </a:solidFill>
              </a:endParaRPr>
            </a:p>
          </p:txBody>
        </p:sp>
        <p:sp>
          <p:nvSpPr>
            <p:cNvPr id="124" name="AutoShape 453"/>
            <p:cNvSpPr>
              <a:spLocks noChangeShapeType="1"/>
            </p:cNvSpPr>
            <p:nvPr/>
          </p:nvSpPr>
          <p:spPr bwMode="auto">
            <a:xfrm>
              <a:off x="3276000" y="2095582"/>
              <a:ext cx="1296000" cy="635"/>
            </a:xfrm>
            <a:prstGeom prst="straightConnector1">
              <a:avLst/>
            </a:prstGeom>
            <a:noFill/>
            <a:ln w="25400">
              <a:solidFill>
                <a:srgbClr val="0070C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29" name="AutoShape 453"/>
            <p:cNvSpPr>
              <a:spLocks noChangeShapeType="1"/>
            </p:cNvSpPr>
            <p:nvPr/>
          </p:nvSpPr>
          <p:spPr bwMode="auto">
            <a:xfrm flipH="1">
              <a:off x="3059832" y="2096852"/>
              <a:ext cx="216024" cy="720080"/>
            </a:xfrm>
            <a:prstGeom prst="straightConnector1">
              <a:avLst/>
            </a:prstGeom>
            <a:noFill/>
            <a:ln w="25400">
              <a:solidFill>
                <a:srgbClr val="0070C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31" name="AutoShape 453"/>
            <p:cNvSpPr>
              <a:spLocks noChangeShapeType="1"/>
            </p:cNvSpPr>
            <p:nvPr/>
          </p:nvSpPr>
          <p:spPr bwMode="auto">
            <a:xfrm>
              <a:off x="4788024" y="2456257"/>
              <a:ext cx="1296000" cy="635"/>
            </a:xfrm>
            <a:prstGeom prst="straightConnector1">
              <a:avLst/>
            </a:prstGeom>
            <a:noFill/>
            <a:ln w="25400">
              <a:solidFill>
                <a:srgbClr val="0070C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33" name="AutoShape 453"/>
            <p:cNvSpPr>
              <a:spLocks noChangeShapeType="1"/>
            </p:cNvSpPr>
            <p:nvPr/>
          </p:nvSpPr>
          <p:spPr bwMode="auto">
            <a:xfrm>
              <a:off x="1763688" y="2816297"/>
              <a:ext cx="1296000" cy="635"/>
            </a:xfrm>
            <a:prstGeom prst="straightConnector1">
              <a:avLst/>
            </a:prstGeom>
            <a:noFill/>
            <a:ln w="25400">
              <a:solidFill>
                <a:srgbClr val="0070C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37" name="AutoShape 453"/>
            <p:cNvSpPr>
              <a:spLocks noChangeShapeType="1"/>
            </p:cNvSpPr>
            <p:nvPr/>
          </p:nvSpPr>
          <p:spPr bwMode="auto">
            <a:xfrm>
              <a:off x="4572000" y="2096852"/>
              <a:ext cx="216023" cy="360039"/>
            </a:xfrm>
            <a:prstGeom prst="straightConnector1">
              <a:avLst/>
            </a:prstGeom>
            <a:noFill/>
            <a:ln w="25400" cap="rnd">
              <a:solidFill>
                <a:srgbClr val="0070C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grpSp>
        <p:nvGrpSpPr>
          <p:cNvPr id="4" name="Faza_B"/>
          <p:cNvGrpSpPr/>
          <p:nvPr/>
        </p:nvGrpSpPr>
        <p:grpSpPr>
          <a:xfrm>
            <a:off x="2489196" y="1408130"/>
            <a:ext cx="4531076" cy="756085"/>
            <a:chOff x="1589088" y="2060848"/>
            <a:chExt cx="4531076" cy="756085"/>
          </a:xfrm>
        </p:grpSpPr>
        <p:sp>
          <p:nvSpPr>
            <p:cNvPr id="564" name="pole tekstowe 563"/>
            <p:cNvSpPr txBox="1"/>
            <p:nvPr/>
          </p:nvSpPr>
          <p:spPr>
            <a:xfrm>
              <a:off x="1589088" y="2348880"/>
              <a:ext cx="102592" cy="184666"/>
            </a:xfrm>
            <a:prstGeom prst="rect">
              <a:avLst/>
            </a:prstGeom>
            <a:noFill/>
          </p:spPr>
          <p:txBody>
            <a:bodyPr vert="horz" wrap="none" lIns="0" tIns="0" rIns="0" bIns="0" rtlCol="0">
              <a:spAutoFit/>
            </a:bodyPr>
            <a:lstStyle/>
            <a:p>
              <a:r>
                <a:rPr lang="pl-PL" sz="1200" b="1" smtClean="0"/>
                <a:t>B</a:t>
              </a:r>
              <a:endParaRPr lang="pl-PL" sz="1200" b="1"/>
            </a:p>
          </p:txBody>
        </p:sp>
        <p:sp>
          <p:nvSpPr>
            <p:cNvPr id="565" name="Elipsa 564"/>
            <p:cNvSpPr/>
            <p:nvPr/>
          </p:nvSpPr>
          <p:spPr>
            <a:xfrm>
              <a:off x="1727684" y="2420888"/>
              <a:ext cx="72000" cy="72000"/>
            </a:xfrm>
            <a:prstGeom prst="ellipse">
              <a:avLst/>
            </a:prstGeom>
            <a:solidFill>
              <a:schemeClr val="tx1"/>
            </a:solidFill>
            <a:ln w="127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>
                <a:solidFill>
                  <a:srgbClr val="FF0000"/>
                </a:solidFill>
              </a:endParaRPr>
            </a:p>
          </p:txBody>
        </p:sp>
        <p:sp>
          <p:nvSpPr>
            <p:cNvPr id="561" name="Elipsa 560"/>
            <p:cNvSpPr/>
            <p:nvPr/>
          </p:nvSpPr>
          <p:spPr>
            <a:xfrm>
              <a:off x="6048164" y="2060848"/>
              <a:ext cx="72000" cy="72000"/>
            </a:xfrm>
            <a:prstGeom prst="ellipse">
              <a:avLst/>
            </a:prstGeom>
            <a:solidFill>
              <a:schemeClr val="tx1"/>
            </a:solidFill>
            <a:ln w="127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>
                <a:solidFill>
                  <a:srgbClr val="FF0000"/>
                </a:solidFill>
              </a:endParaRPr>
            </a:p>
          </p:txBody>
        </p:sp>
        <p:sp>
          <p:nvSpPr>
            <p:cNvPr id="123" name="AutoShape 453"/>
            <p:cNvSpPr>
              <a:spLocks noChangeShapeType="1"/>
            </p:cNvSpPr>
            <p:nvPr/>
          </p:nvSpPr>
          <p:spPr bwMode="auto">
            <a:xfrm>
              <a:off x="4788168" y="2096217"/>
              <a:ext cx="1296000" cy="635"/>
            </a:xfrm>
            <a:prstGeom prst="straightConnector1">
              <a:avLst/>
            </a:prstGeom>
            <a:noFill/>
            <a:ln w="25400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30" name="AutoShape 453"/>
            <p:cNvSpPr>
              <a:spLocks noChangeShapeType="1"/>
            </p:cNvSpPr>
            <p:nvPr/>
          </p:nvSpPr>
          <p:spPr bwMode="auto">
            <a:xfrm>
              <a:off x="1763688" y="2456257"/>
              <a:ext cx="1296000" cy="635"/>
            </a:xfrm>
            <a:prstGeom prst="straightConnector1">
              <a:avLst/>
            </a:prstGeom>
            <a:noFill/>
            <a:ln w="25400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35" name="AutoShape 453"/>
            <p:cNvSpPr>
              <a:spLocks noChangeShapeType="1"/>
            </p:cNvSpPr>
            <p:nvPr/>
          </p:nvSpPr>
          <p:spPr bwMode="auto">
            <a:xfrm>
              <a:off x="3275856" y="2815662"/>
              <a:ext cx="1296000" cy="635"/>
            </a:xfrm>
            <a:prstGeom prst="straightConnector1">
              <a:avLst/>
            </a:prstGeom>
            <a:noFill/>
            <a:ln w="25400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36" name="AutoShape 453"/>
            <p:cNvSpPr>
              <a:spLocks noChangeShapeType="1"/>
            </p:cNvSpPr>
            <p:nvPr/>
          </p:nvSpPr>
          <p:spPr bwMode="auto">
            <a:xfrm>
              <a:off x="3059832" y="2456893"/>
              <a:ext cx="216023" cy="360039"/>
            </a:xfrm>
            <a:prstGeom prst="straightConnector1">
              <a:avLst/>
            </a:prstGeom>
            <a:noFill/>
            <a:ln w="25400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38" name="AutoShape 453"/>
            <p:cNvSpPr>
              <a:spLocks noChangeShapeType="1"/>
            </p:cNvSpPr>
            <p:nvPr/>
          </p:nvSpPr>
          <p:spPr bwMode="auto">
            <a:xfrm flipH="1">
              <a:off x="4572000" y="2096853"/>
              <a:ext cx="216024" cy="720080"/>
            </a:xfrm>
            <a:prstGeom prst="straightConnector1">
              <a:avLst/>
            </a:prstGeom>
            <a:noFill/>
            <a:ln w="25400" cap="rnd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grpSp>
        <p:nvGrpSpPr>
          <p:cNvPr id="3" name="Faza_A"/>
          <p:cNvGrpSpPr/>
          <p:nvPr/>
        </p:nvGrpSpPr>
        <p:grpSpPr>
          <a:xfrm>
            <a:off x="2481180" y="1336122"/>
            <a:ext cx="4575096" cy="864088"/>
            <a:chOff x="1581072" y="1988840"/>
            <a:chExt cx="4575096" cy="864088"/>
          </a:xfrm>
        </p:grpSpPr>
        <p:sp>
          <p:nvSpPr>
            <p:cNvPr id="572" name="Elipsa 571"/>
            <p:cNvSpPr/>
            <p:nvPr/>
          </p:nvSpPr>
          <p:spPr>
            <a:xfrm>
              <a:off x="6084168" y="2780928"/>
              <a:ext cx="72000" cy="72000"/>
            </a:xfrm>
            <a:prstGeom prst="ellipse">
              <a:avLst/>
            </a:prstGeom>
            <a:solidFill>
              <a:schemeClr val="tx1"/>
            </a:solidFill>
            <a:ln w="127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>
                <a:solidFill>
                  <a:srgbClr val="FF0000"/>
                </a:solidFill>
              </a:endParaRPr>
            </a:p>
          </p:txBody>
        </p:sp>
        <p:sp>
          <p:nvSpPr>
            <p:cNvPr id="484" name="pole tekstowe 483"/>
            <p:cNvSpPr txBox="1"/>
            <p:nvPr/>
          </p:nvSpPr>
          <p:spPr>
            <a:xfrm>
              <a:off x="1581072" y="1988840"/>
              <a:ext cx="110608" cy="184666"/>
            </a:xfrm>
            <a:prstGeom prst="rect">
              <a:avLst/>
            </a:prstGeom>
            <a:noFill/>
          </p:spPr>
          <p:txBody>
            <a:bodyPr vert="horz" wrap="none" lIns="0" tIns="0" rIns="0" bIns="0" rtlCol="0">
              <a:spAutoFit/>
            </a:bodyPr>
            <a:lstStyle/>
            <a:p>
              <a:r>
                <a:rPr lang="pl-PL" sz="1200" b="1" smtClean="0"/>
                <a:t>A</a:t>
              </a:r>
              <a:endParaRPr lang="pl-PL" sz="1200" b="1"/>
            </a:p>
          </p:txBody>
        </p:sp>
        <p:sp>
          <p:nvSpPr>
            <p:cNvPr id="541" name="Elipsa 540"/>
            <p:cNvSpPr/>
            <p:nvPr/>
          </p:nvSpPr>
          <p:spPr>
            <a:xfrm>
              <a:off x="1727684" y="2060848"/>
              <a:ext cx="72000" cy="72000"/>
            </a:xfrm>
            <a:prstGeom prst="ellipse">
              <a:avLst/>
            </a:prstGeom>
            <a:solidFill>
              <a:schemeClr val="tx1"/>
            </a:solidFill>
            <a:ln w="127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>
                <a:solidFill>
                  <a:srgbClr val="FF0000"/>
                </a:solidFill>
              </a:endParaRPr>
            </a:p>
          </p:txBody>
        </p:sp>
        <p:sp>
          <p:nvSpPr>
            <p:cNvPr id="122" name="AutoShape 453"/>
            <p:cNvSpPr>
              <a:spLocks noChangeShapeType="1"/>
            </p:cNvSpPr>
            <p:nvPr/>
          </p:nvSpPr>
          <p:spPr bwMode="auto">
            <a:xfrm>
              <a:off x="1763832" y="2096217"/>
              <a:ext cx="1296000" cy="635"/>
            </a:xfrm>
            <a:prstGeom prst="straightConnector1">
              <a:avLst/>
            </a:prstGeom>
            <a:noFill/>
            <a:ln w="25400">
              <a:solidFill>
                <a:srgbClr val="00B05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27" name="AutoShape 453"/>
            <p:cNvSpPr>
              <a:spLocks noChangeShapeType="1"/>
            </p:cNvSpPr>
            <p:nvPr/>
          </p:nvSpPr>
          <p:spPr bwMode="auto">
            <a:xfrm>
              <a:off x="3059832" y="2096851"/>
              <a:ext cx="216023" cy="360039"/>
            </a:xfrm>
            <a:prstGeom prst="straightConnector1">
              <a:avLst/>
            </a:prstGeom>
            <a:noFill/>
            <a:ln w="25400">
              <a:solidFill>
                <a:srgbClr val="00B05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32" name="AutoShape 453"/>
            <p:cNvSpPr>
              <a:spLocks noChangeShapeType="1"/>
            </p:cNvSpPr>
            <p:nvPr/>
          </p:nvSpPr>
          <p:spPr bwMode="auto">
            <a:xfrm>
              <a:off x="3275856" y="2455622"/>
              <a:ext cx="1296000" cy="635"/>
            </a:xfrm>
            <a:prstGeom prst="straightConnector1">
              <a:avLst/>
            </a:prstGeom>
            <a:noFill/>
            <a:ln w="25400">
              <a:solidFill>
                <a:srgbClr val="00B05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34" name="AutoShape 453"/>
            <p:cNvSpPr>
              <a:spLocks noChangeShapeType="1"/>
            </p:cNvSpPr>
            <p:nvPr/>
          </p:nvSpPr>
          <p:spPr bwMode="auto">
            <a:xfrm>
              <a:off x="4788024" y="2816297"/>
              <a:ext cx="1296000" cy="635"/>
            </a:xfrm>
            <a:prstGeom prst="straightConnector1">
              <a:avLst/>
            </a:prstGeom>
            <a:noFill/>
            <a:ln w="25400">
              <a:solidFill>
                <a:srgbClr val="00B05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39" name="AutoShape 453"/>
            <p:cNvSpPr>
              <a:spLocks noChangeShapeType="1"/>
            </p:cNvSpPr>
            <p:nvPr/>
          </p:nvSpPr>
          <p:spPr bwMode="auto">
            <a:xfrm>
              <a:off x="4572000" y="2456894"/>
              <a:ext cx="216023" cy="360039"/>
            </a:xfrm>
            <a:prstGeom prst="straightConnector1">
              <a:avLst/>
            </a:prstGeom>
            <a:noFill/>
            <a:ln w="25400" cap="rnd">
              <a:solidFill>
                <a:srgbClr val="00B05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sp>
        <p:nvSpPr>
          <p:cNvPr id="2" name="Tytuł"/>
          <p:cNvSpPr txBox="1">
            <a:spLocks noChangeArrowheads="1"/>
          </p:cNvSpPr>
          <p:nvPr/>
        </p:nvSpPr>
        <p:spPr bwMode="auto">
          <a:xfrm>
            <a:off x="3532453" y="297232"/>
            <a:ext cx="2079095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defTabSz="912813" eaLnBrk="0" hangingPunct="0">
              <a:defRPr/>
            </a:pPr>
            <a:r>
              <a:rPr kumimoji="1" lang="pl-PL" sz="1400" b="1" i="1" kern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Przeplatanie przewodów</a:t>
            </a:r>
            <a:endParaRPr kumimoji="1" lang="pl-PL" sz="1400" b="1" i="1" kern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6825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" name="Lab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3485667"/>
              </p:ext>
            </p:extLst>
          </p:nvPr>
        </p:nvGraphicFramePr>
        <p:xfrm>
          <a:off x="6588224" y="2493268"/>
          <a:ext cx="10668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49" name="Równanie" r:id="rId3" imgW="711000" imgH="431640" progId="Equation.3">
                  <p:embed/>
                </p:oleObj>
              </mc:Choice>
              <mc:Fallback>
                <p:oleObj name="Równanie" r:id="rId3" imgW="711000" imgH="431640" progId="Equation.3">
                  <p:embed/>
                  <p:pic>
                    <p:nvPicPr>
                      <p:cNvPr id="0" name="Laa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88224" y="2493268"/>
                        <a:ext cx="1066800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Psi_ab"/>
          <p:cNvGrpSpPr>
            <a:grpSpLocks/>
          </p:cNvGrpSpPr>
          <p:nvPr/>
        </p:nvGrpSpPr>
        <p:grpSpPr bwMode="auto">
          <a:xfrm>
            <a:off x="3242930" y="2347710"/>
            <a:ext cx="3039884" cy="1520825"/>
            <a:chOff x="3942" y="9048"/>
            <a:chExt cx="4845" cy="2394"/>
          </a:xfrm>
        </p:grpSpPr>
        <p:sp>
          <p:nvSpPr>
            <p:cNvPr id="5" name="Rectangle 102"/>
            <p:cNvSpPr>
              <a:spLocks noChangeArrowheads="1"/>
            </p:cNvSpPr>
            <p:nvPr/>
          </p:nvSpPr>
          <p:spPr bwMode="auto">
            <a:xfrm>
              <a:off x="3942" y="9048"/>
              <a:ext cx="4845" cy="2394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9525" algn="ctr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" name="Text Box 103"/>
            <p:cNvSpPr txBox="1">
              <a:spLocks noChangeArrowheads="1"/>
            </p:cNvSpPr>
            <p:nvPr/>
          </p:nvSpPr>
          <p:spPr bwMode="auto">
            <a:xfrm>
              <a:off x="6108" y="9262"/>
              <a:ext cx="500" cy="3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pl-PL" b="1" i="1" u="none" strike="noStrike" cap="none" normalizeH="0" baseline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+mn-lt"/>
                </a:rPr>
                <a:t>ψ</a:t>
              </a:r>
              <a:r>
                <a:rPr kumimoji="0" lang="pl-PL" b="1" i="1" u="none" strike="noStrike" cap="none" normalizeH="0" baseline="-2500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+mn-lt"/>
                </a:rPr>
                <a:t>ab</a:t>
              </a:r>
              <a:endParaRPr kumimoji="0" lang="pl-PL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</p:grpSp>
      <p:graphicFrame>
        <p:nvGraphicFramePr>
          <p:cNvPr id="7" name="Laa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241112"/>
              </p:ext>
            </p:extLst>
          </p:nvPr>
        </p:nvGraphicFramePr>
        <p:xfrm>
          <a:off x="6581531" y="1796898"/>
          <a:ext cx="1066337" cy="6474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50" name="Równanie" r:id="rId5" imgW="710891" imgH="431613" progId="Equation.3">
                  <p:embed/>
                </p:oleObj>
              </mc:Choice>
              <mc:Fallback>
                <p:oleObj name="Równanie" r:id="rId5" imgW="710891" imgH="4316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81531" y="1796898"/>
                        <a:ext cx="1066337" cy="64742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" name="Psi_aa"/>
          <p:cNvGrpSpPr>
            <a:grpSpLocks/>
          </p:cNvGrpSpPr>
          <p:nvPr/>
        </p:nvGrpSpPr>
        <p:grpSpPr bwMode="auto">
          <a:xfrm>
            <a:off x="3243638" y="1644015"/>
            <a:ext cx="3076575" cy="2216785"/>
            <a:chOff x="3942" y="8022"/>
            <a:chExt cx="4845" cy="3491"/>
          </a:xfrm>
        </p:grpSpPr>
        <p:sp>
          <p:nvSpPr>
            <p:cNvPr id="9" name="Rectangle 99"/>
            <p:cNvSpPr>
              <a:spLocks noChangeArrowheads="1"/>
            </p:cNvSpPr>
            <p:nvPr/>
          </p:nvSpPr>
          <p:spPr bwMode="auto">
            <a:xfrm>
              <a:off x="3942" y="8022"/>
              <a:ext cx="4845" cy="3491"/>
            </a:xfrm>
            <a:prstGeom prst="rect">
              <a:avLst/>
            </a:prstGeom>
            <a:solidFill>
              <a:schemeClr val="tx1">
                <a:lumMod val="50000"/>
                <a:lumOff val="50000"/>
                <a:alpha val="75000"/>
              </a:schemeClr>
            </a:solidFill>
            <a:ln w="9525" algn="ctr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0" name="Text Box 100"/>
            <p:cNvSpPr txBox="1">
              <a:spLocks noChangeArrowheads="1"/>
            </p:cNvSpPr>
            <p:nvPr/>
          </p:nvSpPr>
          <p:spPr bwMode="auto">
            <a:xfrm>
              <a:off x="6044" y="8437"/>
              <a:ext cx="487" cy="3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pl-PL" b="1" i="1" u="none" strike="noStrike" cap="none" normalizeH="0" baseline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+mn-lt"/>
                </a:rPr>
                <a:t>ψ</a:t>
              </a:r>
              <a:r>
                <a:rPr kumimoji="0" lang="pl-PL" b="1" i="1" u="none" strike="noStrike" cap="none" normalizeH="0" baseline="-2500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+mn-lt"/>
                </a:rPr>
                <a:t>aa</a:t>
              </a:r>
              <a:endParaRPr kumimoji="0" lang="pl-PL" b="0" i="0" u="none" strike="noStrike" cap="none" normalizeH="0" baseline="0" smtClean="0">
                <a:ln>
                  <a:noFill/>
                </a:ln>
                <a:solidFill>
                  <a:srgbClr val="C00000"/>
                </a:solidFill>
                <a:effectLst/>
                <a:latin typeface="+mn-lt"/>
              </a:endParaRPr>
            </a:p>
          </p:txBody>
        </p:sp>
      </p:grpSp>
      <p:graphicFrame>
        <p:nvGraphicFramePr>
          <p:cNvPr id="12" name="Z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0299484"/>
              </p:ext>
            </p:extLst>
          </p:nvPr>
        </p:nvGraphicFramePr>
        <p:xfrm>
          <a:off x="2084388" y="4295775"/>
          <a:ext cx="2400300" cy="70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51" name="Równanie" r:id="rId7" imgW="1600200" imgH="469800" progId="Equation.3">
                  <p:embed/>
                </p:oleObj>
              </mc:Choice>
              <mc:Fallback>
                <p:oleObj name="Równanie" r:id="rId7" imgW="160020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84388" y="4295775"/>
                        <a:ext cx="2400300" cy="704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3" name="dUb"/>
          <p:cNvGrpSpPr>
            <a:grpSpLocks/>
          </p:cNvGrpSpPr>
          <p:nvPr/>
        </p:nvGrpSpPr>
        <p:grpSpPr bwMode="auto">
          <a:xfrm>
            <a:off x="2756912" y="2419427"/>
            <a:ext cx="339725" cy="1339541"/>
            <a:chOff x="3178" y="9162"/>
            <a:chExt cx="535" cy="2109"/>
          </a:xfrm>
        </p:grpSpPr>
        <p:sp>
          <p:nvSpPr>
            <p:cNvPr id="14" name="Text Box 7"/>
            <p:cNvSpPr txBox="1">
              <a:spLocks noChangeArrowheads="1"/>
            </p:cNvSpPr>
            <p:nvPr/>
          </p:nvSpPr>
          <p:spPr bwMode="auto">
            <a:xfrm>
              <a:off x="3178" y="10386"/>
              <a:ext cx="510" cy="3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sz="1400" b="1" i="1" u="sng" strike="noStrike" cap="none" normalizeH="0" baseline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ea typeface="Times New Roman" pitchFamily="18" charset="0"/>
                </a:rPr>
                <a:t>ΔU</a:t>
              </a:r>
              <a:r>
                <a:rPr kumimoji="0" lang="pl-PL" sz="1400" b="1" i="1" u="none" strike="noStrike" cap="none" normalizeH="0" baseline="-3000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ea typeface="Times New Roman" pitchFamily="18" charset="0"/>
                </a:rPr>
                <a:t>b</a:t>
              </a:r>
              <a:endParaRPr kumimoji="0" lang="pl-PL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5" name="AutoShape 6"/>
            <p:cNvSpPr>
              <a:spLocks noChangeShapeType="1"/>
            </p:cNvSpPr>
            <p:nvPr/>
          </p:nvSpPr>
          <p:spPr bwMode="auto">
            <a:xfrm flipV="1">
              <a:off x="3712" y="9162"/>
              <a:ext cx="1" cy="2109"/>
            </a:xfrm>
            <a:prstGeom prst="straightConnector1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arrow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grpSp>
        <p:nvGrpSpPr>
          <p:cNvPr id="16" name="dUa"/>
          <p:cNvGrpSpPr>
            <a:grpSpLocks/>
          </p:cNvGrpSpPr>
          <p:nvPr/>
        </p:nvGrpSpPr>
        <p:grpSpPr bwMode="auto">
          <a:xfrm>
            <a:off x="2329408" y="1767758"/>
            <a:ext cx="363220" cy="2026779"/>
            <a:chOff x="2555" y="8136"/>
            <a:chExt cx="572" cy="3191"/>
          </a:xfrm>
        </p:grpSpPr>
        <p:sp>
          <p:nvSpPr>
            <p:cNvPr id="17" name="AutoShape 74"/>
            <p:cNvSpPr>
              <a:spLocks noChangeShapeType="1"/>
            </p:cNvSpPr>
            <p:nvPr/>
          </p:nvSpPr>
          <p:spPr bwMode="auto">
            <a:xfrm flipV="1">
              <a:off x="3126" y="8136"/>
              <a:ext cx="1" cy="3191"/>
            </a:xfrm>
            <a:prstGeom prst="straightConnector1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arrow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8" name="Text Box 73"/>
            <p:cNvSpPr txBox="1">
              <a:spLocks noChangeArrowheads="1"/>
            </p:cNvSpPr>
            <p:nvPr/>
          </p:nvSpPr>
          <p:spPr bwMode="auto">
            <a:xfrm>
              <a:off x="2555" y="8790"/>
              <a:ext cx="500" cy="3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sz="1400" b="1" i="1" u="sng" strike="noStrike" cap="none" normalizeH="0" baseline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ea typeface="Times New Roman" pitchFamily="18" charset="0"/>
                </a:rPr>
                <a:t>ΔU</a:t>
              </a:r>
              <a:r>
                <a:rPr kumimoji="0" lang="pl-PL" sz="1400" b="1" i="1" u="none" strike="noStrike" cap="none" normalizeH="0" baseline="-3000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ea typeface="Times New Roman" pitchFamily="18" charset="0"/>
                </a:rPr>
                <a:t>a</a:t>
              </a:r>
              <a:endParaRPr kumimoji="0" lang="pl-PL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grpSp>
        <p:nvGrpSpPr>
          <p:cNvPr id="89" name="Ic"/>
          <p:cNvGrpSpPr>
            <a:grpSpLocks/>
          </p:cNvGrpSpPr>
          <p:nvPr/>
        </p:nvGrpSpPr>
        <p:grpSpPr bwMode="auto">
          <a:xfrm>
            <a:off x="3707904" y="2704457"/>
            <a:ext cx="320675" cy="284549"/>
            <a:chOff x="4412" y="7575"/>
            <a:chExt cx="505" cy="448"/>
          </a:xfrm>
        </p:grpSpPr>
        <p:sp>
          <p:nvSpPr>
            <p:cNvPr id="90" name="AutoShape 4"/>
            <p:cNvSpPr>
              <a:spLocks noChangeShapeType="1"/>
            </p:cNvSpPr>
            <p:nvPr/>
          </p:nvSpPr>
          <p:spPr bwMode="auto">
            <a:xfrm>
              <a:off x="4525" y="8022"/>
              <a:ext cx="342" cy="1"/>
            </a:xfrm>
            <a:prstGeom prst="straightConnector1">
              <a:avLst/>
            </a:prstGeom>
            <a:noFill/>
            <a:ln w="31750">
              <a:solidFill>
                <a:srgbClr val="0070C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91" name="Text Box 3"/>
            <p:cNvSpPr txBox="1">
              <a:spLocks noChangeArrowheads="1"/>
            </p:cNvSpPr>
            <p:nvPr/>
          </p:nvSpPr>
          <p:spPr bwMode="auto">
            <a:xfrm>
              <a:off x="4412" y="7575"/>
              <a:ext cx="505" cy="3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sz="1400" b="1" i="1" u="sng" strike="noStrike" cap="none" normalizeH="0" baseline="0" smtClean="0">
                  <a:ln>
                    <a:noFill/>
                  </a:ln>
                  <a:solidFill>
                    <a:srgbClr val="0070C0"/>
                  </a:solidFill>
                  <a:effectLst/>
                  <a:latin typeface="Arial" pitchFamily="34" charset="0"/>
                  <a:ea typeface="Times New Roman" pitchFamily="18" charset="0"/>
                </a:rPr>
                <a:t>I</a:t>
              </a:r>
              <a:r>
                <a:rPr lang="pl-PL" sz="1400" b="1" i="1" baseline="-30000" smtClean="0">
                  <a:solidFill>
                    <a:srgbClr val="0070C0"/>
                  </a:solidFill>
                  <a:latin typeface="Arial" pitchFamily="34" charset="0"/>
                  <a:ea typeface="Times New Roman" pitchFamily="18" charset="0"/>
                </a:rPr>
                <a:t>c</a:t>
              </a:r>
              <a:r>
                <a:rPr lang="pl-PL" sz="1400" b="1" i="1" smtClean="0">
                  <a:solidFill>
                    <a:srgbClr val="0070C0"/>
                  </a:solidFill>
                  <a:latin typeface="Arial" pitchFamily="34" charset="0"/>
                  <a:ea typeface="Times New Roman" pitchFamily="18" charset="0"/>
                </a:rPr>
                <a:t>=0</a:t>
              </a:r>
              <a:endParaRPr kumimoji="0" lang="pl-PL" sz="1400" b="0" i="0" u="none" strike="noStrike" cap="none" normalizeH="0" baseline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</a:endParaRPr>
            </a:p>
          </p:txBody>
        </p:sp>
      </p:grpSp>
      <p:grpSp>
        <p:nvGrpSpPr>
          <p:cNvPr id="86" name="Ib"/>
          <p:cNvGrpSpPr>
            <a:grpSpLocks/>
          </p:cNvGrpSpPr>
          <p:nvPr/>
        </p:nvGrpSpPr>
        <p:grpSpPr bwMode="auto">
          <a:xfrm>
            <a:off x="3707904" y="2060848"/>
            <a:ext cx="327025" cy="284549"/>
            <a:chOff x="4409" y="7575"/>
            <a:chExt cx="515" cy="448"/>
          </a:xfrm>
        </p:grpSpPr>
        <p:sp>
          <p:nvSpPr>
            <p:cNvPr id="87" name="AutoShape 4"/>
            <p:cNvSpPr>
              <a:spLocks noChangeShapeType="1"/>
            </p:cNvSpPr>
            <p:nvPr/>
          </p:nvSpPr>
          <p:spPr bwMode="auto">
            <a:xfrm>
              <a:off x="4525" y="8022"/>
              <a:ext cx="342" cy="1"/>
            </a:xfrm>
            <a:prstGeom prst="straightConnector1">
              <a:avLst/>
            </a:prstGeom>
            <a:noFill/>
            <a:ln w="31750">
              <a:solidFill>
                <a:srgbClr val="0070C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88" name="Text Box 3"/>
            <p:cNvSpPr txBox="1">
              <a:spLocks noChangeArrowheads="1"/>
            </p:cNvSpPr>
            <p:nvPr/>
          </p:nvSpPr>
          <p:spPr bwMode="auto">
            <a:xfrm>
              <a:off x="4409" y="7575"/>
              <a:ext cx="515" cy="3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sz="1400" b="1" i="1" u="sng" strike="noStrike" cap="none" normalizeH="0" baseline="0" smtClean="0">
                  <a:ln>
                    <a:noFill/>
                  </a:ln>
                  <a:solidFill>
                    <a:srgbClr val="0070C0"/>
                  </a:solidFill>
                  <a:effectLst/>
                  <a:latin typeface="Arial" pitchFamily="34" charset="0"/>
                  <a:ea typeface="Times New Roman" pitchFamily="18" charset="0"/>
                </a:rPr>
                <a:t>I</a:t>
              </a:r>
              <a:r>
                <a:rPr kumimoji="0" lang="pl-PL" sz="1400" b="1" i="1" u="none" strike="noStrike" cap="none" normalizeH="0" baseline="-30000" smtClean="0">
                  <a:ln>
                    <a:noFill/>
                  </a:ln>
                  <a:solidFill>
                    <a:srgbClr val="0070C0"/>
                  </a:solidFill>
                  <a:effectLst/>
                  <a:latin typeface="Arial" pitchFamily="34" charset="0"/>
                  <a:ea typeface="Times New Roman" pitchFamily="18" charset="0"/>
                </a:rPr>
                <a:t>b</a:t>
              </a:r>
              <a:r>
                <a:rPr kumimoji="0" lang="pl-PL" sz="1400" b="1" i="1" u="none" strike="noStrike" cap="none" normalizeH="0" smtClean="0">
                  <a:ln>
                    <a:noFill/>
                  </a:ln>
                  <a:solidFill>
                    <a:srgbClr val="0070C0"/>
                  </a:solidFill>
                  <a:effectLst/>
                  <a:latin typeface="Arial" pitchFamily="34" charset="0"/>
                  <a:ea typeface="Times New Roman" pitchFamily="18" charset="0"/>
                </a:rPr>
                <a:t>=0</a:t>
              </a:r>
              <a:endParaRPr kumimoji="0" lang="pl-PL" sz="1400" b="0" i="0" u="none" strike="noStrike" cap="none" normalizeH="0" baseline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</a:endParaRPr>
            </a:p>
          </p:txBody>
        </p:sp>
      </p:grpSp>
      <p:grpSp>
        <p:nvGrpSpPr>
          <p:cNvPr id="22" name="SEM"/>
          <p:cNvGrpSpPr>
            <a:grpSpLocks/>
          </p:cNvGrpSpPr>
          <p:nvPr/>
        </p:nvGrpSpPr>
        <p:grpSpPr bwMode="auto">
          <a:xfrm>
            <a:off x="2196693" y="1695351"/>
            <a:ext cx="977265" cy="2172229"/>
            <a:chOff x="2346" y="8022"/>
            <a:chExt cx="1539" cy="3420"/>
          </a:xfrm>
        </p:grpSpPr>
        <p:grpSp>
          <p:nvGrpSpPr>
            <p:cNvPr id="23" name="Group 13"/>
            <p:cNvGrpSpPr>
              <a:grpSpLocks/>
            </p:cNvGrpSpPr>
            <p:nvPr/>
          </p:nvGrpSpPr>
          <p:grpSpPr bwMode="auto">
            <a:xfrm>
              <a:off x="2346" y="10245"/>
              <a:ext cx="342" cy="341"/>
              <a:chOff x="2346" y="10245"/>
              <a:chExt cx="342" cy="341"/>
            </a:xfrm>
          </p:grpSpPr>
          <p:sp>
            <p:nvSpPr>
              <p:cNvPr id="27" name="Oval 16"/>
              <p:cNvSpPr>
                <a:spLocks noChangeArrowheads="1"/>
              </p:cNvSpPr>
              <p:nvPr/>
            </p:nvSpPr>
            <p:spPr bwMode="auto">
              <a:xfrm>
                <a:off x="2346" y="10245"/>
                <a:ext cx="342" cy="341"/>
              </a:xfrm>
              <a:prstGeom prst="ellips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28" name="Arc 15"/>
              <p:cNvSpPr>
                <a:spLocks/>
              </p:cNvSpPr>
              <p:nvPr/>
            </p:nvSpPr>
            <p:spPr bwMode="auto">
              <a:xfrm flipH="1" flipV="1">
                <a:off x="2403" y="10416"/>
                <a:ext cx="114" cy="57"/>
              </a:xfrm>
              <a:custGeom>
                <a:avLst/>
                <a:gdLst>
                  <a:gd name="G0" fmla="+- 21600 0 0"/>
                  <a:gd name="G1" fmla="+- 21600 0 0"/>
                  <a:gd name="G2" fmla="+- 21600 0 0"/>
                  <a:gd name="T0" fmla="*/ 20 w 43200"/>
                  <a:gd name="T1" fmla="*/ 22519 h 22519"/>
                  <a:gd name="T2" fmla="*/ 43200 w 43200"/>
                  <a:gd name="T3" fmla="*/ 21600 h 22519"/>
                  <a:gd name="T4" fmla="*/ 21600 w 43200"/>
                  <a:gd name="T5" fmla="*/ 21600 h 225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200" h="22519" fill="none" extrusionOk="0">
                    <a:moveTo>
                      <a:pt x="19" y="22519"/>
                    </a:moveTo>
                    <a:cubicBezTo>
                      <a:pt x="6" y="22212"/>
                      <a:pt x="0" y="21906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-1"/>
                      <a:pt x="43199" y="9670"/>
                      <a:pt x="43200" y="21599"/>
                    </a:cubicBezTo>
                  </a:path>
                  <a:path w="43200" h="22519" stroke="0" extrusionOk="0">
                    <a:moveTo>
                      <a:pt x="19" y="22519"/>
                    </a:moveTo>
                    <a:cubicBezTo>
                      <a:pt x="6" y="22212"/>
                      <a:pt x="0" y="21906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-1"/>
                      <a:pt x="43199" y="9670"/>
                      <a:pt x="43200" y="21599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29" name="Arc 14"/>
              <p:cNvSpPr>
                <a:spLocks/>
              </p:cNvSpPr>
              <p:nvPr/>
            </p:nvSpPr>
            <p:spPr bwMode="auto">
              <a:xfrm flipH="1">
                <a:off x="2517" y="10359"/>
                <a:ext cx="114" cy="69"/>
              </a:xfrm>
              <a:custGeom>
                <a:avLst/>
                <a:gdLst>
                  <a:gd name="G0" fmla="+- 21600 0 0"/>
                  <a:gd name="G1" fmla="+- 21600 0 0"/>
                  <a:gd name="G2" fmla="+- 21600 0 0"/>
                  <a:gd name="T0" fmla="*/ 20 w 43200"/>
                  <a:gd name="T1" fmla="*/ 22519 h 22519"/>
                  <a:gd name="T2" fmla="*/ 43200 w 43200"/>
                  <a:gd name="T3" fmla="*/ 21600 h 22519"/>
                  <a:gd name="T4" fmla="*/ 21600 w 43200"/>
                  <a:gd name="T5" fmla="*/ 21600 h 225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200" h="22519" fill="none" extrusionOk="0">
                    <a:moveTo>
                      <a:pt x="19" y="22519"/>
                    </a:moveTo>
                    <a:cubicBezTo>
                      <a:pt x="6" y="22212"/>
                      <a:pt x="0" y="21906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-1"/>
                      <a:pt x="43199" y="9670"/>
                      <a:pt x="43200" y="21599"/>
                    </a:cubicBezTo>
                  </a:path>
                  <a:path w="43200" h="22519" stroke="0" extrusionOk="0">
                    <a:moveTo>
                      <a:pt x="19" y="22519"/>
                    </a:moveTo>
                    <a:cubicBezTo>
                      <a:pt x="6" y="22212"/>
                      <a:pt x="0" y="21906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-1"/>
                      <a:pt x="43199" y="9670"/>
                      <a:pt x="43200" y="21599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</p:grpSp>
        <p:sp>
          <p:nvSpPr>
            <p:cNvPr id="24" name="AutoShape 12"/>
            <p:cNvSpPr>
              <a:spLocks noChangeShapeType="1"/>
            </p:cNvSpPr>
            <p:nvPr/>
          </p:nvSpPr>
          <p:spPr bwMode="auto">
            <a:xfrm>
              <a:off x="2517" y="8022"/>
              <a:ext cx="1368" cy="1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5" name="AutoShape 11"/>
            <p:cNvSpPr>
              <a:spLocks noChangeShapeType="1"/>
            </p:cNvSpPr>
            <p:nvPr/>
          </p:nvSpPr>
          <p:spPr bwMode="auto">
            <a:xfrm>
              <a:off x="2516" y="8022"/>
              <a:ext cx="1" cy="2223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6" name="AutoShape 10"/>
            <p:cNvSpPr>
              <a:spLocks noChangeShapeType="1"/>
            </p:cNvSpPr>
            <p:nvPr/>
          </p:nvSpPr>
          <p:spPr bwMode="auto">
            <a:xfrm>
              <a:off x="2517" y="10586"/>
              <a:ext cx="1" cy="856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grpSp>
        <p:nvGrpSpPr>
          <p:cNvPr id="19" name="Ia"/>
          <p:cNvGrpSpPr>
            <a:grpSpLocks/>
          </p:cNvGrpSpPr>
          <p:nvPr/>
        </p:nvGrpSpPr>
        <p:grpSpPr bwMode="auto">
          <a:xfrm>
            <a:off x="2739618" y="1410788"/>
            <a:ext cx="217170" cy="284549"/>
            <a:chOff x="4525" y="7575"/>
            <a:chExt cx="342" cy="448"/>
          </a:xfrm>
        </p:grpSpPr>
        <p:sp>
          <p:nvSpPr>
            <p:cNvPr id="20" name="AutoShape 4"/>
            <p:cNvSpPr>
              <a:spLocks noChangeShapeType="1"/>
            </p:cNvSpPr>
            <p:nvPr/>
          </p:nvSpPr>
          <p:spPr bwMode="auto">
            <a:xfrm>
              <a:off x="4525" y="8022"/>
              <a:ext cx="342" cy="1"/>
            </a:xfrm>
            <a:prstGeom prst="straightConnector1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1" name="Text Box 3"/>
            <p:cNvSpPr txBox="1">
              <a:spLocks noChangeArrowheads="1"/>
            </p:cNvSpPr>
            <p:nvPr/>
          </p:nvSpPr>
          <p:spPr bwMode="auto">
            <a:xfrm>
              <a:off x="4608" y="7575"/>
              <a:ext cx="184" cy="3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sz="1400" b="1" i="1" u="sng" strike="noStrike" cap="none" normalizeH="0" baseline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ea typeface="Times New Roman" pitchFamily="18" charset="0"/>
                </a:rPr>
                <a:t>I</a:t>
              </a:r>
              <a:r>
                <a:rPr kumimoji="0" lang="pl-PL" sz="1400" b="1" i="1" u="none" strike="noStrike" cap="none" normalizeH="0" baseline="-3000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ea typeface="Times New Roman" pitchFamily="18" charset="0"/>
                </a:rPr>
                <a:t>a</a:t>
              </a:r>
              <a:endParaRPr kumimoji="0" lang="pl-PL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sp>
        <p:nvSpPr>
          <p:cNvPr id="30" name="Zwar"/>
          <p:cNvSpPr>
            <a:spLocks noChangeShapeType="1"/>
          </p:cNvSpPr>
          <p:nvPr/>
        </p:nvSpPr>
        <p:spPr bwMode="auto">
          <a:xfrm>
            <a:off x="6286728" y="1695351"/>
            <a:ext cx="635" cy="2172229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grpSp>
        <p:nvGrpSpPr>
          <p:cNvPr id="31" name="Linia"/>
          <p:cNvGrpSpPr>
            <a:grpSpLocks/>
          </p:cNvGrpSpPr>
          <p:nvPr/>
        </p:nvGrpSpPr>
        <p:grpSpPr bwMode="auto">
          <a:xfrm>
            <a:off x="2232888" y="1425406"/>
            <a:ext cx="4198620" cy="2478371"/>
            <a:chOff x="2403" y="7597"/>
            <a:chExt cx="6612" cy="3902"/>
          </a:xfrm>
        </p:grpSpPr>
        <p:grpSp>
          <p:nvGrpSpPr>
            <p:cNvPr id="32" name="Group 68"/>
            <p:cNvGrpSpPr>
              <a:grpSpLocks/>
            </p:cNvGrpSpPr>
            <p:nvPr/>
          </p:nvGrpSpPr>
          <p:grpSpPr bwMode="auto">
            <a:xfrm>
              <a:off x="3898" y="7998"/>
              <a:ext cx="4902" cy="57"/>
              <a:chOff x="3898" y="7998"/>
              <a:chExt cx="4902" cy="57"/>
            </a:xfrm>
          </p:grpSpPr>
          <p:sp>
            <p:nvSpPr>
              <p:cNvPr id="83" name="AutoShape 71"/>
              <p:cNvSpPr>
                <a:spLocks noChangeShapeType="1"/>
              </p:cNvSpPr>
              <p:nvPr/>
            </p:nvSpPr>
            <p:spPr bwMode="auto">
              <a:xfrm>
                <a:off x="3955" y="8021"/>
                <a:ext cx="4788" cy="1"/>
              </a:xfrm>
              <a:prstGeom prst="straightConnector1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84" name="Oval 70"/>
              <p:cNvSpPr>
                <a:spLocks noChangeAspect="1" noChangeArrowheads="1"/>
              </p:cNvSpPr>
              <p:nvPr/>
            </p:nvSpPr>
            <p:spPr bwMode="auto">
              <a:xfrm>
                <a:off x="3898" y="7998"/>
                <a:ext cx="57" cy="57"/>
              </a:xfrm>
              <a:prstGeom prst="ellips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85" name="Oval 69"/>
              <p:cNvSpPr>
                <a:spLocks noChangeAspect="1" noChangeArrowheads="1"/>
              </p:cNvSpPr>
              <p:nvPr/>
            </p:nvSpPr>
            <p:spPr bwMode="auto">
              <a:xfrm>
                <a:off x="8743" y="7998"/>
                <a:ext cx="57" cy="57"/>
              </a:xfrm>
              <a:prstGeom prst="ellips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</p:grpSp>
        <p:grpSp>
          <p:nvGrpSpPr>
            <p:cNvPr id="33" name="Group 64"/>
            <p:cNvGrpSpPr>
              <a:grpSpLocks/>
            </p:cNvGrpSpPr>
            <p:nvPr/>
          </p:nvGrpSpPr>
          <p:grpSpPr bwMode="auto">
            <a:xfrm>
              <a:off x="3898" y="9024"/>
              <a:ext cx="4902" cy="57"/>
              <a:chOff x="3898" y="9024"/>
              <a:chExt cx="4902" cy="57"/>
            </a:xfrm>
          </p:grpSpPr>
          <p:sp>
            <p:nvSpPr>
              <p:cNvPr id="80" name="Oval 67"/>
              <p:cNvSpPr>
                <a:spLocks noChangeAspect="1" noChangeArrowheads="1"/>
              </p:cNvSpPr>
              <p:nvPr/>
            </p:nvSpPr>
            <p:spPr bwMode="auto">
              <a:xfrm>
                <a:off x="3898" y="9024"/>
                <a:ext cx="57" cy="57"/>
              </a:xfrm>
              <a:prstGeom prst="ellips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81" name="AutoShape 66"/>
              <p:cNvSpPr>
                <a:spLocks noChangeShapeType="1"/>
              </p:cNvSpPr>
              <p:nvPr/>
            </p:nvSpPr>
            <p:spPr bwMode="auto">
              <a:xfrm>
                <a:off x="3955" y="9048"/>
                <a:ext cx="4788" cy="1"/>
              </a:xfrm>
              <a:prstGeom prst="straightConnector1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82" name="Oval 65"/>
              <p:cNvSpPr>
                <a:spLocks noChangeAspect="1" noChangeArrowheads="1"/>
              </p:cNvSpPr>
              <p:nvPr/>
            </p:nvSpPr>
            <p:spPr bwMode="auto">
              <a:xfrm>
                <a:off x="8743" y="9024"/>
                <a:ext cx="57" cy="57"/>
              </a:xfrm>
              <a:prstGeom prst="ellips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</p:grpSp>
        <p:grpSp>
          <p:nvGrpSpPr>
            <p:cNvPr id="34" name="Group 60"/>
            <p:cNvGrpSpPr>
              <a:grpSpLocks/>
            </p:cNvGrpSpPr>
            <p:nvPr/>
          </p:nvGrpSpPr>
          <p:grpSpPr bwMode="auto">
            <a:xfrm>
              <a:off x="3898" y="10050"/>
              <a:ext cx="4902" cy="57"/>
              <a:chOff x="3898" y="10050"/>
              <a:chExt cx="4902" cy="57"/>
            </a:xfrm>
          </p:grpSpPr>
          <p:sp>
            <p:nvSpPr>
              <p:cNvPr id="77" name="Oval 63"/>
              <p:cNvSpPr>
                <a:spLocks noChangeAspect="1" noChangeArrowheads="1"/>
              </p:cNvSpPr>
              <p:nvPr/>
            </p:nvSpPr>
            <p:spPr bwMode="auto">
              <a:xfrm>
                <a:off x="3898" y="10050"/>
                <a:ext cx="57" cy="57"/>
              </a:xfrm>
              <a:prstGeom prst="ellips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78" name="AutoShape 62"/>
              <p:cNvSpPr>
                <a:spLocks noChangeShapeType="1"/>
              </p:cNvSpPr>
              <p:nvPr/>
            </p:nvSpPr>
            <p:spPr bwMode="auto">
              <a:xfrm>
                <a:off x="3955" y="10074"/>
                <a:ext cx="4788" cy="1"/>
              </a:xfrm>
              <a:prstGeom prst="straightConnector1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79" name="Oval 61"/>
              <p:cNvSpPr>
                <a:spLocks noChangeAspect="1" noChangeArrowheads="1"/>
              </p:cNvSpPr>
              <p:nvPr/>
            </p:nvSpPr>
            <p:spPr bwMode="auto">
              <a:xfrm>
                <a:off x="8743" y="10050"/>
                <a:ext cx="57" cy="57"/>
              </a:xfrm>
              <a:prstGeom prst="ellips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</p:grpSp>
        <p:sp>
          <p:nvSpPr>
            <p:cNvPr id="35" name="Text Box 59"/>
            <p:cNvSpPr txBox="1">
              <a:spLocks noChangeArrowheads="1"/>
            </p:cNvSpPr>
            <p:nvPr/>
          </p:nvSpPr>
          <p:spPr bwMode="auto">
            <a:xfrm>
              <a:off x="3854" y="9726"/>
              <a:ext cx="157" cy="3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sz="1400" b="1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c</a:t>
              </a:r>
              <a:endParaRPr kumimoji="0" lang="pl-PL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6" name="Text Box 58"/>
            <p:cNvSpPr txBox="1">
              <a:spLocks noChangeArrowheads="1"/>
            </p:cNvSpPr>
            <p:nvPr/>
          </p:nvSpPr>
          <p:spPr bwMode="auto">
            <a:xfrm>
              <a:off x="3845" y="7638"/>
              <a:ext cx="157" cy="3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sz="1400" b="1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a</a:t>
              </a:r>
              <a:endParaRPr kumimoji="0" lang="pl-PL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7" name="Text Box 57"/>
            <p:cNvSpPr txBox="1">
              <a:spLocks noChangeArrowheads="1"/>
            </p:cNvSpPr>
            <p:nvPr/>
          </p:nvSpPr>
          <p:spPr bwMode="auto">
            <a:xfrm>
              <a:off x="3855" y="8700"/>
              <a:ext cx="172" cy="3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sz="1400" b="1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b</a:t>
              </a:r>
              <a:endParaRPr kumimoji="0" lang="pl-PL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8" name="Text Box 56"/>
            <p:cNvSpPr txBox="1">
              <a:spLocks noChangeArrowheads="1"/>
            </p:cNvSpPr>
            <p:nvPr/>
          </p:nvSpPr>
          <p:spPr bwMode="auto">
            <a:xfrm>
              <a:off x="5722" y="7597"/>
              <a:ext cx="172" cy="3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sz="1400" b="1" i="1" u="sng" strike="noStrike" cap="none" normalizeH="0" baseline="0" smtClean="0">
                  <a:ln>
                    <a:noFill/>
                  </a:ln>
                  <a:solidFill>
                    <a:srgbClr val="0070C0"/>
                  </a:solidFill>
                  <a:effectLst/>
                  <a:latin typeface="Arial" pitchFamily="34" charset="0"/>
                  <a:ea typeface="Times New Roman" pitchFamily="18" charset="0"/>
                </a:rPr>
                <a:t>Z</a:t>
              </a:r>
              <a:endParaRPr kumimoji="0" lang="pl-PL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9" name="Text Box 55"/>
            <p:cNvSpPr txBox="1">
              <a:spLocks noChangeArrowheads="1"/>
            </p:cNvSpPr>
            <p:nvPr/>
          </p:nvSpPr>
          <p:spPr bwMode="auto">
            <a:xfrm>
              <a:off x="5722" y="9694"/>
              <a:ext cx="172" cy="3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sz="1400" b="1" i="1" u="sng" strike="noStrike" cap="none" normalizeH="0" baseline="0" smtClean="0">
                  <a:ln>
                    <a:noFill/>
                  </a:ln>
                  <a:solidFill>
                    <a:srgbClr val="0070C0"/>
                  </a:solidFill>
                  <a:effectLst/>
                  <a:latin typeface="Arial" pitchFamily="34" charset="0"/>
                  <a:ea typeface="Times New Roman" pitchFamily="18" charset="0"/>
                </a:rPr>
                <a:t>Z</a:t>
              </a:r>
              <a:endParaRPr kumimoji="0" lang="pl-PL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0" name="Text Box 54"/>
            <p:cNvSpPr txBox="1">
              <a:spLocks noChangeArrowheads="1"/>
            </p:cNvSpPr>
            <p:nvPr/>
          </p:nvSpPr>
          <p:spPr bwMode="auto">
            <a:xfrm>
              <a:off x="5722" y="8650"/>
              <a:ext cx="172" cy="3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sz="1400" b="1" i="1" u="sng" strike="noStrike" cap="none" normalizeH="0" baseline="0" smtClean="0">
                  <a:ln>
                    <a:noFill/>
                  </a:ln>
                  <a:solidFill>
                    <a:srgbClr val="0070C0"/>
                  </a:solidFill>
                  <a:effectLst/>
                  <a:latin typeface="Arial" pitchFamily="34" charset="0"/>
                  <a:ea typeface="Times New Roman" pitchFamily="18" charset="0"/>
                </a:rPr>
                <a:t>Z</a:t>
              </a:r>
              <a:endParaRPr kumimoji="0" lang="pl-PL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1" name="Arc 53"/>
            <p:cNvSpPr>
              <a:spLocks/>
            </p:cNvSpPr>
            <p:nvPr/>
          </p:nvSpPr>
          <p:spPr bwMode="auto">
            <a:xfrm>
              <a:off x="7353" y="8079"/>
              <a:ext cx="239" cy="912"/>
            </a:xfrm>
            <a:custGeom>
              <a:avLst/>
              <a:gdLst>
                <a:gd name="G0" fmla="+- 184 0 0"/>
                <a:gd name="G1" fmla="+- 21600 0 0"/>
                <a:gd name="G2" fmla="+- 21600 0 0"/>
                <a:gd name="T0" fmla="*/ 184 w 21784"/>
                <a:gd name="T1" fmla="*/ 0 h 43200"/>
                <a:gd name="T2" fmla="*/ 0 w 21784"/>
                <a:gd name="T3" fmla="*/ 43199 h 43200"/>
                <a:gd name="T4" fmla="*/ 184 w 21784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784" h="43200" fill="none" extrusionOk="0">
                  <a:moveTo>
                    <a:pt x="183" y="0"/>
                  </a:moveTo>
                  <a:cubicBezTo>
                    <a:pt x="12113" y="0"/>
                    <a:pt x="21784" y="9670"/>
                    <a:pt x="21784" y="21600"/>
                  </a:cubicBezTo>
                  <a:cubicBezTo>
                    <a:pt x="21784" y="33529"/>
                    <a:pt x="12113" y="43200"/>
                    <a:pt x="184" y="43200"/>
                  </a:cubicBezTo>
                  <a:cubicBezTo>
                    <a:pt x="122" y="43200"/>
                    <a:pt x="61" y="43199"/>
                    <a:pt x="-1" y="43199"/>
                  </a:cubicBezTo>
                </a:path>
                <a:path w="21784" h="43200" stroke="0" extrusionOk="0">
                  <a:moveTo>
                    <a:pt x="183" y="0"/>
                  </a:moveTo>
                  <a:cubicBezTo>
                    <a:pt x="12113" y="0"/>
                    <a:pt x="21784" y="9670"/>
                    <a:pt x="21784" y="21600"/>
                  </a:cubicBezTo>
                  <a:cubicBezTo>
                    <a:pt x="21784" y="33529"/>
                    <a:pt x="12113" y="43200"/>
                    <a:pt x="184" y="43200"/>
                  </a:cubicBezTo>
                  <a:cubicBezTo>
                    <a:pt x="122" y="43200"/>
                    <a:pt x="61" y="43199"/>
                    <a:pt x="-1" y="43199"/>
                  </a:cubicBezTo>
                  <a:lnTo>
                    <a:pt x="184" y="2160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 type="stealth" w="med" len="sm"/>
              <a:tailEnd type="stealth" w="med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2" name="Text Box 52"/>
            <p:cNvSpPr txBox="1">
              <a:spLocks noChangeArrowheads="1"/>
            </p:cNvSpPr>
            <p:nvPr/>
          </p:nvSpPr>
          <p:spPr bwMode="auto">
            <a:xfrm>
              <a:off x="7710" y="8371"/>
              <a:ext cx="235" cy="3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sz="1400" b="1" i="1" u="sng" strike="noStrike" cap="none" normalizeH="0" baseline="0" smtClean="0">
                  <a:ln>
                    <a:noFill/>
                  </a:ln>
                  <a:solidFill>
                    <a:srgbClr val="0070C0"/>
                  </a:solidFill>
                  <a:effectLst/>
                  <a:latin typeface="Arial" pitchFamily="34" charset="0"/>
                  <a:ea typeface="Times New Roman" pitchFamily="18" charset="0"/>
                </a:rPr>
                <a:t>M</a:t>
              </a:r>
              <a:endParaRPr kumimoji="0" lang="pl-PL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3" name="Arc 51"/>
            <p:cNvSpPr>
              <a:spLocks/>
            </p:cNvSpPr>
            <p:nvPr/>
          </p:nvSpPr>
          <p:spPr bwMode="auto">
            <a:xfrm>
              <a:off x="7364" y="9105"/>
              <a:ext cx="239" cy="912"/>
            </a:xfrm>
            <a:custGeom>
              <a:avLst/>
              <a:gdLst>
                <a:gd name="G0" fmla="+- 184 0 0"/>
                <a:gd name="G1" fmla="+- 21600 0 0"/>
                <a:gd name="G2" fmla="+- 21600 0 0"/>
                <a:gd name="T0" fmla="*/ 184 w 21784"/>
                <a:gd name="T1" fmla="*/ 0 h 43200"/>
                <a:gd name="T2" fmla="*/ 0 w 21784"/>
                <a:gd name="T3" fmla="*/ 43199 h 43200"/>
                <a:gd name="T4" fmla="*/ 184 w 21784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784" h="43200" fill="none" extrusionOk="0">
                  <a:moveTo>
                    <a:pt x="183" y="0"/>
                  </a:moveTo>
                  <a:cubicBezTo>
                    <a:pt x="12113" y="0"/>
                    <a:pt x="21784" y="9670"/>
                    <a:pt x="21784" y="21600"/>
                  </a:cubicBezTo>
                  <a:cubicBezTo>
                    <a:pt x="21784" y="33529"/>
                    <a:pt x="12113" y="43200"/>
                    <a:pt x="184" y="43200"/>
                  </a:cubicBezTo>
                  <a:cubicBezTo>
                    <a:pt x="122" y="43200"/>
                    <a:pt x="61" y="43199"/>
                    <a:pt x="-1" y="43199"/>
                  </a:cubicBezTo>
                </a:path>
                <a:path w="21784" h="43200" stroke="0" extrusionOk="0">
                  <a:moveTo>
                    <a:pt x="183" y="0"/>
                  </a:moveTo>
                  <a:cubicBezTo>
                    <a:pt x="12113" y="0"/>
                    <a:pt x="21784" y="9670"/>
                    <a:pt x="21784" y="21600"/>
                  </a:cubicBezTo>
                  <a:cubicBezTo>
                    <a:pt x="21784" y="33529"/>
                    <a:pt x="12113" y="43200"/>
                    <a:pt x="184" y="43200"/>
                  </a:cubicBezTo>
                  <a:cubicBezTo>
                    <a:pt x="122" y="43200"/>
                    <a:pt x="61" y="43199"/>
                    <a:pt x="-1" y="43199"/>
                  </a:cubicBezTo>
                  <a:lnTo>
                    <a:pt x="184" y="2160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 type="stealth" w="med" len="sm"/>
              <a:tailEnd type="stealth" w="med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4" name="Arc 50"/>
            <p:cNvSpPr>
              <a:spLocks/>
            </p:cNvSpPr>
            <p:nvPr/>
          </p:nvSpPr>
          <p:spPr bwMode="auto">
            <a:xfrm flipH="1">
              <a:off x="6851" y="8079"/>
              <a:ext cx="331" cy="1938"/>
            </a:xfrm>
            <a:custGeom>
              <a:avLst/>
              <a:gdLst>
                <a:gd name="G0" fmla="+- 184 0 0"/>
                <a:gd name="G1" fmla="+- 21600 0 0"/>
                <a:gd name="G2" fmla="+- 21600 0 0"/>
                <a:gd name="T0" fmla="*/ 184 w 21784"/>
                <a:gd name="T1" fmla="*/ 0 h 43200"/>
                <a:gd name="T2" fmla="*/ 0 w 21784"/>
                <a:gd name="T3" fmla="*/ 43199 h 43200"/>
                <a:gd name="T4" fmla="*/ 184 w 21784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784" h="43200" fill="none" extrusionOk="0">
                  <a:moveTo>
                    <a:pt x="183" y="0"/>
                  </a:moveTo>
                  <a:cubicBezTo>
                    <a:pt x="12113" y="0"/>
                    <a:pt x="21784" y="9670"/>
                    <a:pt x="21784" y="21600"/>
                  </a:cubicBezTo>
                  <a:cubicBezTo>
                    <a:pt x="21784" y="33529"/>
                    <a:pt x="12113" y="43200"/>
                    <a:pt x="184" y="43200"/>
                  </a:cubicBezTo>
                  <a:cubicBezTo>
                    <a:pt x="122" y="43200"/>
                    <a:pt x="61" y="43199"/>
                    <a:pt x="-1" y="43199"/>
                  </a:cubicBezTo>
                </a:path>
                <a:path w="21784" h="43200" stroke="0" extrusionOk="0">
                  <a:moveTo>
                    <a:pt x="183" y="0"/>
                  </a:moveTo>
                  <a:cubicBezTo>
                    <a:pt x="12113" y="0"/>
                    <a:pt x="21784" y="9670"/>
                    <a:pt x="21784" y="21600"/>
                  </a:cubicBezTo>
                  <a:cubicBezTo>
                    <a:pt x="21784" y="33529"/>
                    <a:pt x="12113" y="43200"/>
                    <a:pt x="184" y="43200"/>
                  </a:cubicBezTo>
                  <a:cubicBezTo>
                    <a:pt x="122" y="43200"/>
                    <a:pt x="61" y="43199"/>
                    <a:pt x="-1" y="43199"/>
                  </a:cubicBezTo>
                  <a:lnTo>
                    <a:pt x="184" y="2160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 type="stealth" w="med" len="sm"/>
              <a:tailEnd type="stealth" w="med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5" name="Text Box 49"/>
            <p:cNvSpPr txBox="1">
              <a:spLocks noChangeArrowheads="1"/>
            </p:cNvSpPr>
            <p:nvPr/>
          </p:nvSpPr>
          <p:spPr bwMode="auto">
            <a:xfrm>
              <a:off x="6969" y="8650"/>
              <a:ext cx="235" cy="3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sz="1400" b="1" i="1" u="sng" strike="noStrike" cap="none" normalizeH="0" baseline="0" smtClean="0">
                  <a:ln>
                    <a:noFill/>
                  </a:ln>
                  <a:solidFill>
                    <a:srgbClr val="0070C0"/>
                  </a:solidFill>
                  <a:effectLst/>
                  <a:latin typeface="Arial" pitchFamily="34" charset="0"/>
                  <a:ea typeface="Times New Roman" pitchFamily="18" charset="0"/>
                </a:rPr>
                <a:t>M</a:t>
              </a:r>
              <a:endParaRPr kumimoji="0" lang="pl-PL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6" name="Text Box 48"/>
            <p:cNvSpPr txBox="1">
              <a:spLocks noChangeArrowheads="1"/>
            </p:cNvSpPr>
            <p:nvPr/>
          </p:nvSpPr>
          <p:spPr bwMode="auto">
            <a:xfrm>
              <a:off x="7722" y="9397"/>
              <a:ext cx="235" cy="3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sz="1400" b="1" i="1" u="sng" strike="noStrike" cap="none" normalizeH="0" baseline="0" smtClean="0">
                  <a:ln>
                    <a:noFill/>
                  </a:ln>
                  <a:solidFill>
                    <a:srgbClr val="0070C0"/>
                  </a:solidFill>
                  <a:effectLst/>
                  <a:latin typeface="Arial" pitchFamily="34" charset="0"/>
                  <a:ea typeface="Times New Roman" pitchFamily="18" charset="0"/>
                </a:rPr>
                <a:t>M</a:t>
              </a:r>
              <a:endParaRPr kumimoji="0" lang="pl-PL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grpSp>
          <p:nvGrpSpPr>
            <p:cNvPr id="47" name="Group 18"/>
            <p:cNvGrpSpPr>
              <a:grpSpLocks/>
            </p:cNvGrpSpPr>
            <p:nvPr/>
          </p:nvGrpSpPr>
          <p:grpSpPr bwMode="auto">
            <a:xfrm>
              <a:off x="2403" y="11442"/>
              <a:ext cx="6612" cy="57"/>
              <a:chOff x="2403" y="11442"/>
              <a:chExt cx="6612" cy="57"/>
            </a:xfrm>
          </p:grpSpPr>
          <p:sp>
            <p:nvSpPr>
              <p:cNvPr id="48" name="AutoShape 47"/>
              <p:cNvSpPr>
                <a:spLocks noChangeShapeType="1"/>
              </p:cNvSpPr>
              <p:nvPr/>
            </p:nvSpPr>
            <p:spPr bwMode="auto">
              <a:xfrm>
                <a:off x="2403" y="11442"/>
                <a:ext cx="6612" cy="1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49" name="AutoShape 46"/>
              <p:cNvSpPr>
                <a:spLocks noChangeShapeType="1"/>
              </p:cNvSpPr>
              <p:nvPr/>
            </p:nvSpPr>
            <p:spPr bwMode="auto">
              <a:xfrm flipH="1">
                <a:off x="3030" y="11442"/>
                <a:ext cx="57" cy="57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50" name="AutoShape 45"/>
              <p:cNvSpPr>
                <a:spLocks noChangeShapeType="1"/>
              </p:cNvSpPr>
              <p:nvPr/>
            </p:nvSpPr>
            <p:spPr bwMode="auto">
              <a:xfrm flipH="1">
                <a:off x="3258" y="11442"/>
                <a:ext cx="57" cy="57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51" name="AutoShape 44"/>
              <p:cNvSpPr>
                <a:spLocks noChangeShapeType="1"/>
              </p:cNvSpPr>
              <p:nvPr/>
            </p:nvSpPr>
            <p:spPr bwMode="auto">
              <a:xfrm flipH="1">
                <a:off x="3498" y="11442"/>
                <a:ext cx="57" cy="57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52" name="AutoShape 43"/>
              <p:cNvSpPr>
                <a:spLocks noChangeShapeType="1"/>
              </p:cNvSpPr>
              <p:nvPr/>
            </p:nvSpPr>
            <p:spPr bwMode="auto">
              <a:xfrm flipH="1">
                <a:off x="3714" y="11442"/>
                <a:ext cx="57" cy="57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53" name="AutoShape 42"/>
              <p:cNvSpPr>
                <a:spLocks noChangeShapeType="1"/>
              </p:cNvSpPr>
              <p:nvPr/>
            </p:nvSpPr>
            <p:spPr bwMode="auto">
              <a:xfrm flipH="1">
                <a:off x="3942" y="11442"/>
                <a:ext cx="57" cy="57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54" name="AutoShape 41"/>
              <p:cNvSpPr>
                <a:spLocks noChangeShapeType="1"/>
              </p:cNvSpPr>
              <p:nvPr/>
            </p:nvSpPr>
            <p:spPr bwMode="auto">
              <a:xfrm flipH="1">
                <a:off x="4170" y="11442"/>
                <a:ext cx="57" cy="57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55" name="AutoShape 40"/>
              <p:cNvSpPr>
                <a:spLocks noChangeShapeType="1"/>
              </p:cNvSpPr>
              <p:nvPr/>
            </p:nvSpPr>
            <p:spPr bwMode="auto">
              <a:xfrm flipH="1">
                <a:off x="4398" y="11442"/>
                <a:ext cx="57" cy="57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56" name="AutoShape 39"/>
              <p:cNvSpPr>
                <a:spLocks noChangeShapeType="1"/>
              </p:cNvSpPr>
              <p:nvPr/>
            </p:nvSpPr>
            <p:spPr bwMode="auto">
              <a:xfrm flipH="1">
                <a:off x="4626" y="11442"/>
                <a:ext cx="57" cy="57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57" name="AutoShape 38"/>
              <p:cNvSpPr>
                <a:spLocks noChangeShapeType="1"/>
              </p:cNvSpPr>
              <p:nvPr/>
            </p:nvSpPr>
            <p:spPr bwMode="auto">
              <a:xfrm flipH="1">
                <a:off x="4854" y="11442"/>
                <a:ext cx="57" cy="57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58" name="AutoShape 37"/>
              <p:cNvSpPr>
                <a:spLocks noChangeShapeType="1"/>
              </p:cNvSpPr>
              <p:nvPr/>
            </p:nvSpPr>
            <p:spPr bwMode="auto">
              <a:xfrm flipH="1">
                <a:off x="5082" y="11442"/>
                <a:ext cx="57" cy="57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59" name="AutoShape 36"/>
              <p:cNvSpPr>
                <a:spLocks noChangeShapeType="1"/>
              </p:cNvSpPr>
              <p:nvPr/>
            </p:nvSpPr>
            <p:spPr bwMode="auto">
              <a:xfrm flipH="1">
                <a:off x="5310" y="11442"/>
                <a:ext cx="57" cy="57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60" name="AutoShape 35"/>
              <p:cNvSpPr>
                <a:spLocks noChangeShapeType="1"/>
              </p:cNvSpPr>
              <p:nvPr/>
            </p:nvSpPr>
            <p:spPr bwMode="auto">
              <a:xfrm flipH="1">
                <a:off x="5538" y="11442"/>
                <a:ext cx="57" cy="57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61" name="AutoShape 34"/>
              <p:cNvSpPr>
                <a:spLocks noChangeShapeType="1"/>
              </p:cNvSpPr>
              <p:nvPr/>
            </p:nvSpPr>
            <p:spPr bwMode="auto">
              <a:xfrm flipH="1">
                <a:off x="5766" y="11442"/>
                <a:ext cx="57" cy="57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62" name="AutoShape 33"/>
              <p:cNvSpPr>
                <a:spLocks noChangeShapeType="1"/>
              </p:cNvSpPr>
              <p:nvPr/>
            </p:nvSpPr>
            <p:spPr bwMode="auto">
              <a:xfrm flipH="1">
                <a:off x="5994" y="11442"/>
                <a:ext cx="57" cy="57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63" name="AutoShape 32"/>
              <p:cNvSpPr>
                <a:spLocks noChangeShapeType="1"/>
              </p:cNvSpPr>
              <p:nvPr/>
            </p:nvSpPr>
            <p:spPr bwMode="auto">
              <a:xfrm flipH="1">
                <a:off x="6222" y="11442"/>
                <a:ext cx="57" cy="57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64" name="AutoShape 31"/>
              <p:cNvSpPr>
                <a:spLocks noChangeShapeType="1"/>
              </p:cNvSpPr>
              <p:nvPr/>
            </p:nvSpPr>
            <p:spPr bwMode="auto">
              <a:xfrm flipH="1">
                <a:off x="6450" y="11442"/>
                <a:ext cx="57" cy="57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65" name="AutoShape 30"/>
              <p:cNvSpPr>
                <a:spLocks noChangeShapeType="1"/>
              </p:cNvSpPr>
              <p:nvPr/>
            </p:nvSpPr>
            <p:spPr bwMode="auto">
              <a:xfrm flipH="1">
                <a:off x="6678" y="11442"/>
                <a:ext cx="57" cy="57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66" name="AutoShape 29"/>
              <p:cNvSpPr>
                <a:spLocks noChangeShapeType="1"/>
              </p:cNvSpPr>
              <p:nvPr/>
            </p:nvSpPr>
            <p:spPr bwMode="auto">
              <a:xfrm flipH="1">
                <a:off x="6906" y="11442"/>
                <a:ext cx="57" cy="57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67" name="AutoShape 28"/>
              <p:cNvSpPr>
                <a:spLocks noChangeShapeType="1"/>
              </p:cNvSpPr>
              <p:nvPr/>
            </p:nvSpPr>
            <p:spPr bwMode="auto">
              <a:xfrm flipH="1">
                <a:off x="7134" y="11442"/>
                <a:ext cx="57" cy="57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68" name="AutoShape 27"/>
              <p:cNvSpPr>
                <a:spLocks noChangeShapeType="1"/>
              </p:cNvSpPr>
              <p:nvPr/>
            </p:nvSpPr>
            <p:spPr bwMode="auto">
              <a:xfrm flipH="1">
                <a:off x="7362" y="11442"/>
                <a:ext cx="57" cy="57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69" name="AutoShape 26"/>
              <p:cNvSpPr>
                <a:spLocks noChangeShapeType="1"/>
              </p:cNvSpPr>
              <p:nvPr/>
            </p:nvSpPr>
            <p:spPr bwMode="auto">
              <a:xfrm flipH="1">
                <a:off x="7590" y="11442"/>
                <a:ext cx="57" cy="57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70" name="AutoShape 25"/>
              <p:cNvSpPr>
                <a:spLocks noChangeShapeType="1"/>
              </p:cNvSpPr>
              <p:nvPr/>
            </p:nvSpPr>
            <p:spPr bwMode="auto">
              <a:xfrm flipH="1">
                <a:off x="7818" y="11442"/>
                <a:ext cx="57" cy="57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71" name="AutoShape 24"/>
              <p:cNvSpPr>
                <a:spLocks noChangeShapeType="1"/>
              </p:cNvSpPr>
              <p:nvPr/>
            </p:nvSpPr>
            <p:spPr bwMode="auto">
              <a:xfrm flipH="1">
                <a:off x="8046" y="11442"/>
                <a:ext cx="57" cy="57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72" name="AutoShape 23"/>
              <p:cNvSpPr>
                <a:spLocks noChangeShapeType="1"/>
              </p:cNvSpPr>
              <p:nvPr/>
            </p:nvSpPr>
            <p:spPr bwMode="auto">
              <a:xfrm flipH="1">
                <a:off x="8274" y="11442"/>
                <a:ext cx="57" cy="57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73" name="AutoShape 22"/>
              <p:cNvSpPr>
                <a:spLocks noChangeShapeType="1"/>
              </p:cNvSpPr>
              <p:nvPr/>
            </p:nvSpPr>
            <p:spPr bwMode="auto">
              <a:xfrm flipH="1">
                <a:off x="8502" y="11442"/>
                <a:ext cx="57" cy="57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74" name="AutoShape 21"/>
              <p:cNvSpPr>
                <a:spLocks noChangeShapeType="1"/>
              </p:cNvSpPr>
              <p:nvPr/>
            </p:nvSpPr>
            <p:spPr bwMode="auto">
              <a:xfrm flipH="1">
                <a:off x="8730" y="11442"/>
                <a:ext cx="57" cy="57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75" name="AutoShape 20"/>
              <p:cNvSpPr>
                <a:spLocks noChangeShapeType="1"/>
              </p:cNvSpPr>
              <p:nvPr/>
            </p:nvSpPr>
            <p:spPr bwMode="auto">
              <a:xfrm flipH="1">
                <a:off x="2802" y="11442"/>
                <a:ext cx="57" cy="57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76" name="AutoShape 19"/>
              <p:cNvSpPr>
                <a:spLocks noChangeShapeType="1"/>
              </p:cNvSpPr>
              <p:nvPr/>
            </p:nvSpPr>
            <p:spPr bwMode="auto">
              <a:xfrm flipH="1">
                <a:off x="2574" y="11442"/>
                <a:ext cx="57" cy="57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</p:grpSp>
      </p:grpSp>
      <p:sp>
        <p:nvSpPr>
          <p:cNvPr id="2" name="Tytuł"/>
          <p:cNvSpPr txBox="1">
            <a:spLocks noChangeArrowheads="1"/>
          </p:cNvSpPr>
          <p:nvPr/>
        </p:nvSpPr>
        <p:spPr bwMode="auto">
          <a:xfrm>
            <a:off x="2896862" y="476706"/>
            <a:ext cx="335027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defTabSz="912813">
              <a:defRPr/>
            </a:pPr>
            <a:r>
              <a:rPr kumimoji="1" lang="pl-PL" sz="1400" b="1" i="1" kern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Linia elektroenergetyczna – pomiar Z,M</a:t>
            </a:r>
            <a:endParaRPr kumimoji="1" lang="pl-PL" sz="1400" b="1" i="1" ker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Obi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3571620"/>
              </p:ext>
            </p:extLst>
          </p:nvPr>
        </p:nvGraphicFramePr>
        <p:xfrm>
          <a:off x="4883150" y="4264025"/>
          <a:ext cx="2457450" cy="70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52" name="Równanie" r:id="rId9" imgW="1638000" imgH="469800" progId="Equation.3">
                  <p:embed/>
                </p:oleObj>
              </mc:Choice>
              <mc:Fallback>
                <p:oleObj name="Równanie" r:id="rId9" imgW="1638000" imgH="469800" progId="Equation.3">
                  <p:embed/>
                  <p:pic>
                    <p:nvPicPr>
                      <p:cNvPr id="0" name="M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83150" y="4264025"/>
                        <a:ext cx="2457450" cy="704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3" name="K=[ ]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7499455"/>
              </p:ext>
            </p:extLst>
          </p:nvPr>
        </p:nvGraphicFramePr>
        <p:xfrm>
          <a:off x="6100894" y="4049952"/>
          <a:ext cx="1509712" cy="1035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72" name="Równanie" r:id="rId3" imgW="1257120" imgH="863280" progId="Equation.3">
                  <p:embed/>
                </p:oleObj>
              </mc:Choice>
              <mc:Fallback>
                <p:oleObj name="Równanie" r:id="rId3" imgW="1257120" imgH="863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00894" y="4049952"/>
                        <a:ext cx="1509712" cy="1035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4" name="V=K Q"/>
          <p:cNvSpPr>
            <a:spLocks noChangeArrowheads="1"/>
          </p:cNvSpPr>
          <p:nvPr/>
        </p:nvSpPr>
        <p:spPr bwMode="auto">
          <a:xfrm>
            <a:off x="6122806" y="3389009"/>
            <a:ext cx="12239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z"/>
              <a:defRPr kumimoji="1" sz="27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y"/>
              <a:defRPr kumimoji="1" sz="2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x"/>
              <a:defRPr kumimoji="1" sz="21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sz="21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kumimoji="0" lang="pl-PL" altLang="pl-PL" sz="2400" b="1" i="1" dirty="0">
                <a:latin typeface="Times New Roman" pitchFamily="18" charset="0"/>
                <a:sym typeface="Symbol" pitchFamily="18" charset="2"/>
              </a:rPr>
              <a:t>V</a:t>
            </a:r>
            <a:r>
              <a:rPr kumimoji="0" lang="pl-PL" altLang="pl-PL" sz="2400" b="1" i="1" dirty="0">
                <a:latin typeface="Times New Roman" pitchFamily="18" charset="0"/>
              </a:rPr>
              <a:t>= K Q</a:t>
            </a:r>
            <a:r>
              <a:rPr kumimoji="0" lang="pl-PL" altLang="pl-PL" sz="2400" dirty="0">
                <a:latin typeface="Times New Roman" pitchFamily="18" charset="0"/>
              </a:rPr>
              <a:t> </a:t>
            </a:r>
          </a:p>
        </p:txBody>
      </p:sp>
      <p:grpSp>
        <p:nvGrpSpPr>
          <p:cNvPr id="3" name="Kondensatory"/>
          <p:cNvGrpSpPr/>
          <p:nvPr/>
        </p:nvGrpSpPr>
        <p:grpSpPr>
          <a:xfrm>
            <a:off x="1593170" y="1624353"/>
            <a:ext cx="3467286" cy="3468642"/>
            <a:chOff x="1593170" y="1624353"/>
            <a:chExt cx="3467286" cy="3468642"/>
          </a:xfrm>
        </p:grpSpPr>
        <p:grpSp>
          <p:nvGrpSpPr>
            <p:cNvPr id="133" name="Grupa 132"/>
            <p:cNvGrpSpPr/>
            <p:nvPr/>
          </p:nvGrpSpPr>
          <p:grpSpPr>
            <a:xfrm>
              <a:off x="3188913" y="1693947"/>
              <a:ext cx="288134" cy="3399048"/>
              <a:chOff x="3188913" y="1438755"/>
              <a:chExt cx="288134" cy="3399048"/>
            </a:xfrm>
          </p:grpSpPr>
          <p:cxnSp>
            <p:nvCxnSpPr>
              <p:cNvPr id="129" name="Łącznik prosty 77"/>
              <p:cNvCxnSpPr>
                <a:cxnSpLocks noChangeShapeType="1"/>
              </p:cNvCxnSpPr>
              <p:nvPr/>
            </p:nvCxnSpPr>
            <p:spPr bwMode="auto">
              <a:xfrm flipV="1">
                <a:off x="3327991" y="4061637"/>
                <a:ext cx="0" cy="776166"/>
              </a:xfrm>
              <a:prstGeom prst="line">
                <a:avLst/>
              </a:prstGeom>
              <a:noFill/>
              <a:ln w="19050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30" name="Łącznik prosty 78"/>
              <p:cNvCxnSpPr>
                <a:cxnSpLocks noChangeShapeType="1"/>
              </p:cNvCxnSpPr>
              <p:nvPr/>
            </p:nvCxnSpPr>
            <p:spPr bwMode="auto">
              <a:xfrm rot="2700000" flipH="1">
                <a:off x="3188938" y="3923639"/>
                <a:ext cx="288076" cy="288125"/>
              </a:xfrm>
              <a:prstGeom prst="line">
                <a:avLst/>
              </a:prstGeom>
              <a:noFill/>
              <a:ln w="19050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31" name="Łącznik prosty 79"/>
              <p:cNvCxnSpPr>
                <a:cxnSpLocks noChangeShapeType="1"/>
              </p:cNvCxnSpPr>
              <p:nvPr/>
            </p:nvCxnSpPr>
            <p:spPr bwMode="auto">
              <a:xfrm rot="2700000" flipH="1">
                <a:off x="3188947" y="3821780"/>
                <a:ext cx="288076" cy="288125"/>
              </a:xfrm>
              <a:prstGeom prst="line">
                <a:avLst/>
              </a:prstGeom>
              <a:noFill/>
              <a:ln w="19050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32" name="Łącznik prosty 80"/>
              <p:cNvCxnSpPr>
                <a:cxnSpLocks noChangeShapeType="1"/>
                <a:endCxn id="108" idx="4"/>
              </p:cNvCxnSpPr>
              <p:nvPr/>
            </p:nvCxnSpPr>
            <p:spPr bwMode="auto">
              <a:xfrm flipH="1" flipV="1">
                <a:off x="3312669" y="1438755"/>
                <a:ext cx="25396" cy="2537821"/>
              </a:xfrm>
              <a:prstGeom prst="line">
                <a:avLst/>
              </a:prstGeom>
              <a:noFill/>
              <a:ln w="19050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113" name="Grupa 112"/>
            <p:cNvGrpSpPr/>
            <p:nvPr/>
          </p:nvGrpSpPr>
          <p:grpSpPr>
            <a:xfrm>
              <a:off x="2011396" y="1624353"/>
              <a:ext cx="1160291" cy="1160489"/>
              <a:chOff x="2022029" y="1624353"/>
              <a:chExt cx="1160291" cy="1160489"/>
            </a:xfrm>
          </p:grpSpPr>
          <p:cxnSp>
            <p:nvCxnSpPr>
              <p:cNvPr id="109" name="Łącznik prosty 12"/>
              <p:cNvCxnSpPr>
                <a:cxnSpLocks noChangeShapeType="1"/>
              </p:cNvCxnSpPr>
              <p:nvPr/>
            </p:nvCxnSpPr>
            <p:spPr bwMode="auto">
              <a:xfrm flipV="1">
                <a:off x="2022029" y="2222605"/>
                <a:ext cx="562141" cy="562237"/>
              </a:xfrm>
              <a:prstGeom prst="line">
                <a:avLst/>
              </a:prstGeom>
              <a:noFill/>
              <a:ln w="19050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10" name="Łącznik prosty 15"/>
              <p:cNvCxnSpPr>
                <a:cxnSpLocks noChangeShapeType="1"/>
              </p:cNvCxnSpPr>
              <p:nvPr/>
            </p:nvCxnSpPr>
            <p:spPr bwMode="auto">
              <a:xfrm>
                <a:off x="2429499" y="2078543"/>
                <a:ext cx="288076" cy="288125"/>
              </a:xfrm>
              <a:prstGeom prst="line">
                <a:avLst/>
              </a:prstGeom>
              <a:noFill/>
              <a:ln w="19050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11" name="Łącznik prosty 17"/>
              <p:cNvCxnSpPr>
                <a:cxnSpLocks noChangeShapeType="1"/>
              </p:cNvCxnSpPr>
              <p:nvPr/>
            </p:nvCxnSpPr>
            <p:spPr bwMode="auto">
              <a:xfrm>
                <a:off x="2501518" y="2006511"/>
                <a:ext cx="288076" cy="288125"/>
              </a:xfrm>
              <a:prstGeom prst="line">
                <a:avLst/>
              </a:prstGeom>
              <a:noFill/>
              <a:ln w="19050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12" name="Łącznik prosty 19"/>
              <p:cNvCxnSpPr>
                <a:cxnSpLocks noChangeShapeType="1"/>
              </p:cNvCxnSpPr>
              <p:nvPr/>
            </p:nvCxnSpPr>
            <p:spPr bwMode="auto">
              <a:xfrm flipV="1">
                <a:off x="2656189" y="1624353"/>
                <a:ext cx="526131" cy="526222"/>
              </a:xfrm>
              <a:prstGeom prst="line">
                <a:avLst/>
              </a:prstGeom>
              <a:noFill/>
              <a:ln w="19050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118" name="Grupa 117"/>
            <p:cNvGrpSpPr/>
            <p:nvPr/>
          </p:nvGrpSpPr>
          <p:grpSpPr>
            <a:xfrm>
              <a:off x="3444521" y="1644883"/>
              <a:ext cx="1160291" cy="1160488"/>
              <a:chOff x="3465787" y="1655516"/>
              <a:chExt cx="1160291" cy="1160488"/>
            </a:xfrm>
          </p:grpSpPr>
          <p:cxnSp>
            <p:nvCxnSpPr>
              <p:cNvPr id="114" name="Łącznik prosty 49"/>
              <p:cNvCxnSpPr>
                <a:cxnSpLocks noChangeShapeType="1"/>
              </p:cNvCxnSpPr>
              <p:nvPr/>
            </p:nvCxnSpPr>
            <p:spPr bwMode="auto">
              <a:xfrm rot="5400000" flipV="1">
                <a:off x="3465739" y="1655564"/>
                <a:ext cx="562237" cy="562141"/>
              </a:xfrm>
              <a:prstGeom prst="line">
                <a:avLst/>
              </a:prstGeom>
              <a:noFill/>
              <a:ln w="19050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15" name="Łącznik prosty 50"/>
              <p:cNvCxnSpPr>
                <a:cxnSpLocks noChangeShapeType="1"/>
              </p:cNvCxnSpPr>
              <p:nvPr/>
            </p:nvCxnSpPr>
            <p:spPr bwMode="auto">
              <a:xfrm rot="5400000">
                <a:off x="3883865" y="2073715"/>
                <a:ext cx="288125" cy="288076"/>
              </a:xfrm>
              <a:prstGeom prst="line">
                <a:avLst/>
              </a:prstGeom>
              <a:noFill/>
              <a:ln w="19050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16" name="Łącznik prosty 51"/>
              <p:cNvCxnSpPr>
                <a:cxnSpLocks noChangeShapeType="1"/>
              </p:cNvCxnSpPr>
              <p:nvPr/>
            </p:nvCxnSpPr>
            <p:spPr bwMode="auto">
              <a:xfrm rot="5400000">
                <a:off x="3955884" y="2145746"/>
                <a:ext cx="288125" cy="288076"/>
              </a:xfrm>
              <a:prstGeom prst="line">
                <a:avLst/>
              </a:prstGeom>
              <a:noFill/>
              <a:ln w="19050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17" name="Łącznik prosty 52"/>
              <p:cNvCxnSpPr>
                <a:cxnSpLocks noChangeShapeType="1"/>
              </p:cNvCxnSpPr>
              <p:nvPr/>
            </p:nvCxnSpPr>
            <p:spPr bwMode="auto">
              <a:xfrm rot="5400000" flipV="1">
                <a:off x="4099901" y="2289828"/>
                <a:ext cx="526221" cy="526132"/>
              </a:xfrm>
              <a:prstGeom prst="line">
                <a:avLst/>
              </a:prstGeom>
              <a:noFill/>
              <a:ln w="19050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123" name="Grupa 122"/>
            <p:cNvGrpSpPr/>
            <p:nvPr/>
          </p:nvGrpSpPr>
          <p:grpSpPr>
            <a:xfrm>
              <a:off x="2069253" y="2812336"/>
              <a:ext cx="2484846" cy="288134"/>
              <a:chOff x="1697098" y="2557144"/>
              <a:chExt cx="2484846" cy="288134"/>
            </a:xfrm>
          </p:grpSpPr>
          <p:cxnSp>
            <p:nvCxnSpPr>
              <p:cNvPr id="119" name="Łącznik prosty 102"/>
              <p:cNvCxnSpPr>
                <a:cxnSpLocks noChangeShapeType="1"/>
              </p:cNvCxnSpPr>
              <p:nvPr/>
            </p:nvCxnSpPr>
            <p:spPr bwMode="auto">
              <a:xfrm>
                <a:off x="1697098" y="2690931"/>
                <a:ext cx="954724" cy="10238"/>
              </a:xfrm>
              <a:prstGeom prst="line">
                <a:avLst/>
              </a:prstGeom>
              <a:noFill/>
              <a:ln w="19050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20" name="Łącznik prosty 103"/>
              <p:cNvCxnSpPr>
                <a:cxnSpLocks noChangeShapeType="1"/>
              </p:cNvCxnSpPr>
              <p:nvPr/>
            </p:nvCxnSpPr>
            <p:spPr bwMode="auto">
              <a:xfrm rot="2700000">
                <a:off x="2497088" y="2557169"/>
                <a:ext cx="288125" cy="288076"/>
              </a:xfrm>
              <a:prstGeom prst="line">
                <a:avLst/>
              </a:prstGeom>
              <a:noFill/>
              <a:ln w="19050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21" name="Łącznik prosty 104"/>
              <p:cNvCxnSpPr>
                <a:cxnSpLocks noChangeShapeType="1"/>
              </p:cNvCxnSpPr>
              <p:nvPr/>
            </p:nvCxnSpPr>
            <p:spPr bwMode="auto">
              <a:xfrm rot="2700000">
                <a:off x="2598947" y="2557178"/>
                <a:ext cx="288125" cy="288076"/>
              </a:xfrm>
              <a:prstGeom prst="line">
                <a:avLst/>
              </a:prstGeom>
              <a:noFill/>
              <a:ln w="19050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22" name="Łącznik prosty 105"/>
              <p:cNvCxnSpPr>
                <a:cxnSpLocks noChangeShapeType="1"/>
              </p:cNvCxnSpPr>
              <p:nvPr/>
            </p:nvCxnSpPr>
            <p:spPr bwMode="auto">
              <a:xfrm flipV="1">
                <a:off x="2753700" y="2691040"/>
                <a:ext cx="1428244" cy="10238"/>
              </a:xfrm>
              <a:prstGeom prst="line">
                <a:avLst/>
              </a:prstGeom>
              <a:noFill/>
              <a:ln w="19050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128" name="Grupa 127"/>
            <p:cNvGrpSpPr/>
            <p:nvPr/>
          </p:nvGrpSpPr>
          <p:grpSpPr>
            <a:xfrm>
              <a:off x="1593170" y="3134448"/>
              <a:ext cx="562141" cy="1848790"/>
              <a:chOff x="1593170" y="3134448"/>
              <a:chExt cx="562141" cy="1848790"/>
            </a:xfrm>
          </p:grpSpPr>
          <p:cxnSp>
            <p:nvCxnSpPr>
              <p:cNvPr id="124" name="Łącznik prosty 122"/>
              <p:cNvCxnSpPr>
                <a:cxnSpLocks noChangeShapeType="1"/>
              </p:cNvCxnSpPr>
              <p:nvPr/>
            </p:nvCxnSpPr>
            <p:spPr bwMode="auto">
              <a:xfrm rot="18900000" flipV="1">
                <a:off x="1593170" y="4421001"/>
                <a:ext cx="562141" cy="562237"/>
              </a:xfrm>
              <a:prstGeom prst="line">
                <a:avLst/>
              </a:prstGeom>
              <a:noFill/>
              <a:ln w="19050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25" name="Łącznik prosty 123"/>
              <p:cNvCxnSpPr>
                <a:cxnSpLocks noChangeShapeType="1"/>
              </p:cNvCxnSpPr>
              <p:nvPr/>
            </p:nvCxnSpPr>
            <p:spPr bwMode="auto">
              <a:xfrm rot="18900000">
                <a:off x="1739328" y="4160532"/>
                <a:ext cx="288076" cy="288125"/>
              </a:xfrm>
              <a:prstGeom prst="line">
                <a:avLst/>
              </a:prstGeom>
              <a:noFill/>
              <a:ln w="19050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26" name="Łącznik prosty 124"/>
              <p:cNvCxnSpPr>
                <a:cxnSpLocks noChangeShapeType="1"/>
              </p:cNvCxnSpPr>
              <p:nvPr/>
            </p:nvCxnSpPr>
            <p:spPr bwMode="auto">
              <a:xfrm rot="18900000">
                <a:off x="1739319" y="4058673"/>
                <a:ext cx="288076" cy="288125"/>
              </a:xfrm>
              <a:prstGeom prst="line">
                <a:avLst/>
              </a:prstGeom>
              <a:noFill/>
              <a:ln w="19050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27" name="Łącznik prosty 125"/>
              <p:cNvCxnSpPr>
                <a:cxnSpLocks noChangeShapeType="1"/>
              </p:cNvCxnSpPr>
              <p:nvPr/>
            </p:nvCxnSpPr>
            <p:spPr bwMode="auto">
              <a:xfrm flipV="1">
                <a:off x="1857536" y="3134448"/>
                <a:ext cx="0" cy="1068331"/>
              </a:xfrm>
              <a:prstGeom prst="line">
                <a:avLst/>
              </a:prstGeom>
              <a:noFill/>
              <a:ln w="19050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139" name="Grupa 138"/>
            <p:cNvGrpSpPr/>
            <p:nvPr/>
          </p:nvGrpSpPr>
          <p:grpSpPr>
            <a:xfrm>
              <a:off x="4498315" y="3133659"/>
              <a:ext cx="562141" cy="1848788"/>
              <a:chOff x="4498315" y="3133659"/>
              <a:chExt cx="562141" cy="1848788"/>
            </a:xfrm>
          </p:grpSpPr>
          <p:cxnSp>
            <p:nvCxnSpPr>
              <p:cNvPr id="135" name="Łącznik prosty 115"/>
              <p:cNvCxnSpPr>
                <a:cxnSpLocks noChangeShapeType="1"/>
              </p:cNvCxnSpPr>
              <p:nvPr/>
            </p:nvCxnSpPr>
            <p:spPr bwMode="auto">
              <a:xfrm rot="18900000" flipV="1">
                <a:off x="4498315" y="4420211"/>
                <a:ext cx="562141" cy="562236"/>
              </a:xfrm>
              <a:prstGeom prst="line">
                <a:avLst/>
              </a:prstGeom>
              <a:noFill/>
              <a:ln w="19050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36" name="Łącznik prosty 116"/>
              <p:cNvCxnSpPr>
                <a:cxnSpLocks noChangeShapeType="1"/>
              </p:cNvCxnSpPr>
              <p:nvPr/>
            </p:nvCxnSpPr>
            <p:spPr bwMode="auto">
              <a:xfrm rot="18900000">
                <a:off x="4644473" y="4159742"/>
                <a:ext cx="288076" cy="288125"/>
              </a:xfrm>
              <a:prstGeom prst="line">
                <a:avLst/>
              </a:prstGeom>
              <a:noFill/>
              <a:ln w="19050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37" name="Łącznik prosty 117"/>
              <p:cNvCxnSpPr>
                <a:cxnSpLocks noChangeShapeType="1"/>
              </p:cNvCxnSpPr>
              <p:nvPr/>
            </p:nvCxnSpPr>
            <p:spPr bwMode="auto">
              <a:xfrm rot="18900000">
                <a:off x="4644464" y="4057883"/>
                <a:ext cx="288076" cy="288125"/>
              </a:xfrm>
              <a:prstGeom prst="line">
                <a:avLst/>
              </a:prstGeom>
              <a:noFill/>
              <a:ln w="19050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38" name="Łącznik prosty 118"/>
              <p:cNvCxnSpPr>
                <a:cxnSpLocks noChangeShapeType="1"/>
              </p:cNvCxnSpPr>
              <p:nvPr/>
            </p:nvCxnSpPr>
            <p:spPr bwMode="auto">
              <a:xfrm flipV="1">
                <a:off x="4773312" y="3133659"/>
                <a:ext cx="0" cy="1068331"/>
              </a:xfrm>
              <a:prstGeom prst="line">
                <a:avLst/>
              </a:prstGeom>
              <a:noFill/>
              <a:ln w="19050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graphicFrame>
        <p:nvGraphicFramePr>
          <p:cNvPr id="145" name="Wzór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7790429"/>
              </p:ext>
            </p:extLst>
          </p:nvPr>
        </p:nvGraphicFramePr>
        <p:xfrm>
          <a:off x="5668781" y="2063414"/>
          <a:ext cx="2522538" cy="93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73" name="Równanie" r:id="rId5" imgW="1574640" imgH="583920" progId="Equation.3">
                  <p:embed/>
                </p:oleObj>
              </mc:Choice>
              <mc:Fallback>
                <p:oleObj name="Równanie" r:id="rId5" imgW="1574640" imgH="5839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68781" y="2063414"/>
                        <a:ext cx="2522538" cy="935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8" name="Qc"/>
          <p:cNvSpPr txBox="1">
            <a:spLocks noChangeArrowheads="1"/>
          </p:cNvSpPr>
          <p:nvPr/>
        </p:nvSpPr>
        <p:spPr bwMode="auto">
          <a:xfrm>
            <a:off x="1732266" y="2268622"/>
            <a:ext cx="259686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z"/>
              <a:defRPr kumimoji="1" sz="27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y"/>
              <a:defRPr kumimoji="1" sz="2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x"/>
              <a:defRPr kumimoji="1" sz="21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sz="21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kumimoji="0" lang="pl-PL" altLang="pl-PL" sz="2400" i="1" dirty="0" err="1">
                <a:latin typeface="Times New Roman" pitchFamily="18" charset="0"/>
              </a:rPr>
              <a:t>q</a:t>
            </a:r>
            <a:r>
              <a:rPr kumimoji="0" lang="pl-PL" altLang="pl-PL" sz="2800" baseline="-25000" dirty="0" err="1">
                <a:latin typeface="Times New Roman" pitchFamily="18" charset="0"/>
              </a:rPr>
              <a:t>c</a:t>
            </a:r>
            <a:endParaRPr kumimoji="0" lang="pl-PL" altLang="pl-PL" sz="2800" dirty="0">
              <a:latin typeface="Times New Roman" pitchFamily="18" charset="0"/>
            </a:endParaRPr>
          </a:p>
        </p:txBody>
      </p:sp>
      <p:sp>
        <p:nvSpPr>
          <p:cNvPr id="97" name="Vc"/>
          <p:cNvSpPr txBox="1">
            <a:spLocks noChangeArrowheads="1"/>
          </p:cNvSpPr>
          <p:nvPr/>
        </p:nvSpPr>
        <p:spPr bwMode="auto">
          <a:xfrm>
            <a:off x="1360111" y="2709895"/>
            <a:ext cx="29335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z"/>
              <a:defRPr kumimoji="1" sz="27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y"/>
              <a:defRPr kumimoji="1" sz="2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x"/>
              <a:defRPr kumimoji="1" sz="21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sz="21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kumimoji="0" lang="pl-PL" altLang="pl-PL" sz="2400" i="1">
                <a:latin typeface="Times New Roman" pitchFamily="18" charset="0"/>
              </a:rPr>
              <a:t>V</a:t>
            </a:r>
            <a:r>
              <a:rPr kumimoji="0" lang="pl-PL" altLang="pl-PL" sz="2800" baseline="-25000">
                <a:latin typeface="Times New Roman" pitchFamily="18" charset="0"/>
              </a:rPr>
              <a:t>c</a:t>
            </a:r>
            <a:endParaRPr kumimoji="0" lang="pl-PL" altLang="pl-PL" sz="2800">
              <a:latin typeface="Times New Roman" pitchFamily="18" charset="0"/>
            </a:endParaRPr>
          </a:p>
        </p:txBody>
      </p:sp>
      <p:sp>
        <p:nvSpPr>
          <p:cNvPr id="99" name="c"/>
          <p:cNvSpPr txBox="1">
            <a:spLocks noChangeArrowheads="1"/>
          </p:cNvSpPr>
          <p:nvPr/>
        </p:nvSpPr>
        <p:spPr bwMode="auto">
          <a:xfrm>
            <a:off x="2162714" y="2574915"/>
            <a:ext cx="13625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z"/>
              <a:defRPr kumimoji="1" sz="27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y"/>
              <a:defRPr kumimoji="1" sz="2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x"/>
              <a:defRPr kumimoji="1" sz="21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sz="21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kumimoji="0" lang="pl-PL" altLang="pl-PL" sz="2400">
                <a:latin typeface="Times New Roman" pitchFamily="18" charset="0"/>
              </a:rPr>
              <a:t>c</a:t>
            </a:r>
          </a:p>
        </p:txBody>
      </p:sp>
      <p:sp>
        <p:nvSpPr>
          <p:cNvPr id="100" name="Prz_c"/>
          <p:cNvSpPr/>
          <p:nvPr/>
        </p:nvSpPr>
        <p:spPr bwMode="auto">
          <a:xfrm>
            <a:off x="1673575" y="2736934"/>
            <a:ext cx="396875" cy="396875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pl-PL">
              <a:latin typeface="Times New Roman" pitchFamily="18" charset="-18"/>
            </a:endParaRPr>
          </a:p>
        </p:txBody>
      </p:sp>
      <p:sp>
        <p:nvSpPr>
          <p:cNvPr id="101" name="Vb"/>
          <p:cNvSpPr txBox="1">
            <a:spLocks noChangeArrowheads="1"/>
          </p:cNvSpPr>
          <p:nvPr/>
        </p:nvSpPr>
        <p:spPr bwMode="auto">
          <a:xfrm>
            <a:off x="5005588" y="2655441"/>
            <a:ext cx="307777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z"/>
              <a:defRPr kumimoji="1" sz="27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y"/>
              <a:defRPr kumimoji="1" sz="2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x"/>
              <a:defRPr kumimoji="1" sz="21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sz="21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kumimoji="0" lang="pl-PL" altLang="pl-PL" sz="2400" i="1">
                <a:latin typeface="Times New Roman" pitchFamily="18" charset="0"/>
              </a:rPr>
              <a:t>V</a:t>
            </a:r>
            <a:r>
              <a:rPr kumimoji="0" lang="pl-PL" altLang="pl-PL" sz="2800" baseline="-25000">
                <a:latin typeface="Times New Roman" pitchFamily="18" charset="0"/>
              </a:rPr>
              <a:t>b</a:t>
            </a:r>
            <a:endParaRPr kumimoji="0" lang="pl-PL" altLang="pl-PL" sz="2800">
              <a:latin typeface="Times New Roman" pitchFamily="18" charset="0"/>
            </a:endParaRPr>
          </a:p>
        </p:txBody>
      </p:sp>
      <p:sp>
        <p:nvSpPr>
          <p:cNvPr id="102" name="Qb"/>
          <p:cNvSpPr txBox="1">
            <a:spLocks noChangeArrowheads="1"/>
          </p:cNvSpPr>
          <p:nvPr/>
        </p:nvSpPr>
        <p:spPr bwMode="auto">
          <a:xfrm>
            <a:off x="4612167" y="2240047"/>
            <a:ext cx="27411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z"/>
              <a:defRPr kumimoji="1" sz="27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y"/>
              <a:defRPr kumimoji="1" sz="2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x"/>
              <a:defRPr kumimoji="1" sz="21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sz="21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kumimoji="0" lang="pl-PL" altLang="pl-PL" sz="2400" i="1" dirty="0" err="1">
                <a:latin typeface="Times New Roman" pitchFamily="18" charset="0"/>
              </a:rPr>
              <a:t>q</a:t>
            </a:r>
            <a:r>
              <a:rPr kumimoji="0" lang="pl-PL" altLang="pl-PL" sz="2800" baseline="-25000" dirty="0" err="1">
                <a:latin typeface="Times New Roman" pitchFamily="18" charset="0"/>
              </a:rPr>
              <a:t>b</a:t>
            </a:r>
            <a:endParaRPr kumimoji="0" lang="pl-PL" altLang="pl-PL" sz="2800" dirty="0">
              <a:latin typeface="Times New Roman" pitchFamily="18" charset="0"/>
            </a:endParaRPr>
          </a:p>
        </p:txBody>
      </p:sp>
      <p:sp>
        <p:nvSpPr>
          <p:cNvPr id="103" name="b"/>
          <p:cNvSpPr txBox="1">
            <a:spLocks noChangeArrowheads="1"/>
          </p:cNvSpPr>
          <p:nvPr/>
        </p:nvSpPr>
        <p:spPr bwMode="auto">
          <a:xfrm>
            <a:off x="4336954" y="2588206"/>
            <a:ext cx="1538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z"/>
              <a:defRPr kumimoji="1" sz="27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y"/>
              <a:defRPr kumimoji="1" sz="2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x"/>
              <a:defRPr kumimoji="1" sz="21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sz="21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kumimoji="0" lang="pl-PL" altLang="pl-PL" sz="2400">
                <a:latin typeface="Times New Roman" pitchFamily="18" charset="0"/>
              </a:rPr>
              <a:t>b</a:t>
            </a:r>
          </a:p>
        </p:txBody>
      </p:sp>
      <p:sp>
        <p:nvSpPr>
          <p:cNvPr id="104" name="Prz_b"/>
          <p:cNvSpPr/>
          <p:nvPr/>
        </p:nvSpPr>
        <p:spPr bwMode="auto">
          <a:xfrm>
            <a:off x="4554887" y="2736934"/>
            <a:ext cx="395288" cy="396875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pl-PL" dirty="0">
              <a:latin typeface="Times New Roman" pitchFamily="18" charset="-18"/>
            </a:endParaRPr>
          </a:p>
        </p:txBody>
      </p:sp>
      <p:sp>
        <p:nvSpPr>
          <p:cNvPr id="105" name="Va"/>
          <p:cNvSpPr txBox="1">
            <a:spLocks noChangeArrowheads="1"/>
          </p:cNvSpPr>
          <p:nvPr/>
        </p:nvSpPr>
        <p:spPr bwMode="auto">
          <a:xfrm>
            <a:off x="2710957" y="1186128"/>
            <a:ext cx="47801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z"/>
              <a:defRPr kumimoji="1" sz="27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y"/>
              <a:defRPr kumimoji="1" sz="2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x"/>
              <a:defRPr kumimoji="1" sz="21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sz="21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kumimoji="0" lang="pl-PL" altLang="pl-PL" sz="2400" i="1">
                <a:latin typeface="Times New Roman" pitchFamily="18" charset="0"/>
              </a:rPr>
              <a:t>V</a:t>
            </a:r>
            <a:r>
              <a:rPr kumimoji="0" lang="pl-PL" altLang="pl-PL" sz="2800" baseline="-25000">
                <a:latin typeface="Times New Roman" pitchFamily="18" charset="0"/>
              </a:rPr>
              <a:t>a</a:t>
            </a:r>
            <a:endParaRPr kumimoji="0" lang="pl-PL" altLang="pl-PL" sz="2800">
              <a:latin typeface="Times New Roman" pitchFamily="18" charset="0"/>
            </a:endParaRPr>
          </a:p>
        </p:txBody>
      </p:sp>
      <p:sp>
        <p:nvSpPr>
          <p:cNvPr id="106" name="Qa"/>
          <p:cNvSpPr txBox="1">
            <a:spLocks noChangeArrowheads="1"/>
          </p:cNvSpPr>
          <p:nvPr/>
        </p:nvSpPr>
        <p:spPr bwMode="auto">
          <a:xfrm>
            <a:off x="3191179" y="793834"/>
            <a:ext cx="259686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z"/>
              <a:defRPr kumimoji="1" sz="27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y"/>
              <a:defRPr kumimoji="1" sz="2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x"/>
              <a:defRPr kumimoji="1" sz="21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sz="21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kumimoji="0" lang="pl-PL" altLang="pl-PL" sz="2400" i="1">
                <a:latin typeface="Times New Roman" pitchFamily="18" charset="0"/>
              </a:rPr>
              <a:t>q</a:t>
            </a:r>
            <a:r>
              <a:rPr kumimoji="0" lang="pl-PL" altLang="pl-PL" sz="2800" baseline="-25000">
                <a:latin typeface="Times New Roman" pitchFamily="18" charset="0"/>
              </a:rPr>
              <a:t>a</a:t>
            </a:r>
            <a:endParaRPr kumimoji="0" lang="pl-PL" altLang="pl-PL" sz="2800">
              <a:latin typeface="Times New Roman" pitchFamily="18" charset="0"/>
            </a:endParaRPr>
          </a:p>
        </p:txBody>
      </p:sp>
      <p:cxnSp>
        <p:nvCxnSpPr>
          <p:cNvPr id="140" name="Ziemia"/>
          <p:cNvCxnSpPr>
            <a:cxnSpLocks noChangeShapeType="1"/>
          </p:cNvCxnSpPr>
          <p:nvPr/>
        </p:nvCxnSpPr>
        <p:spPr bwMode="auto">
          <a:xfrm flipV="1">
            <a:off x="1414130" y="5082363"/>
            <a:ext cx="3838354" cy="10632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7" name="a"/>
          <p:cNvSpPr txBox="1">
            <a:spLocks noChangeArrowheads="1"/>
          </p:cNvSpPr>
          <p:nvPr/>
        </p:nvSpPr>
        <p:spPr bwMode="auto">
          <a:xfrm>
            <a:off x="3119078" y="1603809"/>
            <a:ext cx="13625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z"/>
              <a:defRPr kumimoji="1" sz="27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y"/>
              <a:defRPr kumimoji="1" sz="2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x"/>
              <a:defRPr kumimoji="1" sz="21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sz="21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kumimoji="0" lang="pl-PL" altLang="pl-PL" sz="2400" dirty="0" smtClean="0">
                <a:latin typeface="Times New Roman" pitchFamily="18" charset="0"/>
              </a:rPr>
              <a:t>a</a:t>
            </a:r>
            <a:endParaRPr kumimoji="0" lang="pl-PL" altLang="pl-PL" sz="2400" dirty="0">
              <a:latin typeface="Times New Roman" pitchFamily="18" charset="0"/>
            </a:endParaRPr>
          </a:p>
        </p:txBody>
      </p:sp>
      <p:graphicFrame>
        <p:nvGraphicFramePr>
          <p:cNvPr id="142" name="Def_C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7944791"/>
              </p:ext>
            </p:extLst>
          </p:nvPr>
        </p:nvGraphicFramePr>
        <p:xfrm>
          <a:off x="5089991" y="1036936"/>
          <a:ext cx="2273300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74" name="Równanie" r:id="rId7" imgW="1625400" imgH="419040" progId="Equation.3">
                  <p:embed/>
                </p:oleObj>
              </mc:Choice>
              <mc:Fallback>
                <p:oleObj name="Równanie" r:id="rId7" imgW="1625400" imgH="419040" progId="Equation.3">
                  <p:embed/>
                  <p:pic>
                    <p:nvPicPr>
                      <p:cNvPr id="0" name="Def_C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89991" y="1036936"/>
                        <a:ext cx="2273300" cy="587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8" name="Prz_a"/>
          <p:cNvSpPr/>
          <p:nvPr/>
        </p:nvSpPr>
        <p:spPr bwMode="auto">
          <a:xfrm>
            <a:off x="3115025" y="1297072"/>
            <a:ext cx="395287" cy="396875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pl-PL">
              <a:latin typeface="Times New Roman" pitchFamily="18" charset="-18"/>
            </a:endParaRPr>
          </a:p>
        </p:txBody>
      </p:sp>
      <p:sp>
        <p:nvSpPr>
          <p:cNvPr id="2" name="Tytuł"/>
          <p:cNvSpPr txBox="1">
            <a:spLocks noChangeArrowheads="1"/>
          </p:cNvSpPr>
          <p:nvPr/>
        </p:nvSpPr>
        <p:spPr bwMode="auto">
          <a:xfrm>
            <a:off x="3890724" y="476706"/>
            <a:ext cx="136255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defTabSz="912813" eaLnBrk="0" hangingPunct="0">
              <a:defRPr/>
            </a:pPr>
            <a:r>
              <a:rPr kumimoji="1" lang="pl-PL" sz="1400" b="1" i="1" ker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Pojemności linii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 autoUpdateAnimBg="0"/>
      <p:bldP spid="97" grpId="0" autoUpdateAnimBg="0"/>
      <p:bldP spid="99" grpId="0"/>
      <p:bldP spid="100" grpId="0" animBg="1"/>
      <p:bldP spid="101" grpId="0" autoUpdateAnimBg="0"/>
      <p:bldP spid="102" grpId="0" autoUpdateAnimBg="0"/>
      <p:bldP spid="103" grpId="0"/>
      <p:bldP spid="104" grpId="0" animBg="1"/>
      <p:bldP spid="105" grpId="0" autoUpdateAnimBg="0"/>
      <p:bldP spid="106" grpId="0" autoUpdateAnimBg="0"/>
      <p:bldP spid="107" grpId="0"/>
      <p:bldP spid="108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"/>
          <p:cNvSpPr txBox="1">
            <a:spLocks noChangeArrowheads="1"/>
          </p:cNvSpPr>
          <p:nvPr/>
        </p:nvSpPr>
        <p:spPr bwMode="auto">
          <a:xfrm>
            <a:off x="3304025" y="253413"/>
            <a:ext cx="2535951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defTabSz="912813" eaLnBrk="0" hangingPunct="0">
              <a:defRPr/>
            </a:pPr>
            <a:r>
              <a:rPr kumimoji="1" lang="pl-PL" sz="1400" b="1" i="1" ker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Pojemności </a:t>
            </a:r>
            <a:r>
              <a:rPr kumimoji="1" lang="pl-PL" sz="1400" b="1" i="1" kern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własna przewodu</a:t>
            </a:r>
            <a:endParaRPr kumimoji="1" lang="pl-PL" sz="1400" b="1" i="1" ker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ps"/>
          <p:cNvSpPr>
            <a:spLocks noChangeArrowheads="1"/>
          </p:cNvSpPr>
          <p:nvPr/>
        </p:nvSpPr>
        <p:spPr bwMode="auto">
          <a:xfrm>
            <a:off x="5866739" y="5686821"/>
            <a:ext cx="19034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z"/>
              <a:defRPr kumimoji="1" sz="27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y"/>
              <a:defRPr kumimoji="1" sz="2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x"/>
              <a:defRPr kumimoji="1" sz="21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sz="21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kumimoji="0" lang="pl-PL" altLang="pl-PL" sz="1800" i="1">
                <a:latin typeface="Times New Roman" pitchFamily="18" charset="0"/>
                <a:sym typeface="Symbol" pitchFamily="18" charset="2"/>
              </a:rPr>
              <a:t></a:t>
            </a:r>
            <a:r>
              <a:rPr kumimoji="0" lang="pl-PL" altLang="pl-PL" sz="1800" i="1" baseline="-25000">
                <a:latin typeface="Times New Roman" pitchFamily="18" charset="0"/>
              </a:rPr>
              <a:t>o</a:t>
            </a:r>
            <a:r>
              <a:rPr kumimoji="0" lang="pl-PL" altLang="pl-PL" sz="1800" i="1">
                <a:latin typeface="Times New Roman" pitchFamily="18" charset="0"/>
              </a:rPr>
              <a:t>= 8,85·10</a:t>
            </a:r>
            <a:r>
              <a:rPr kumimoji="0" lang="pl-PL" altLang="pl-PL" sz="1800" i="1" baseline="30000">
                <a:latin typeface="Times New Roman" pitchFamily="18" charset="0"/>
              </a:rPr>
              <a:t>-12</a:t>
            </a:r>
            <a:r>
              <a:rPr kumimoji="0" lang="pl-PL" altLang="pl-PL" sz="1800" i="1">
                <a:latin typeface="Times New Roman" pitchFamily="18" charset="0"/>
              </a:rPr>
              <a:t> F/m</a:t>
            </a:r>
            <a:endParaRPr kumimoji="0" lang="pl-PL" altLang="pl-PL" sz="1800">
              <a:latin typeface="Times New Roman" pitchFamily="18" charset="0"/>
            </a:endParaRPr>
          </a:p>
        </p:txBody>
      </p:sp>
      <p:graphicFrame>
        <p:nvGraphicFramePr>
          <p:cNvPr id="4" name="Wzór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6397900"/>
              </p:ext>
            </p:extLst>
          </p:nvPr>
        </p:nvGraphicFramePr>
        <p:xfrm>
          <a:off x="2807627" y="4910533"/>
          <a:ext cx="56769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667" name="Równanie" r:id="rId3" imgW="3784320" imgH="457200" progId="Equation.3">
                  <p:embed/>
                </p:oleObj>
              </mc:Choice>
              <mc:Fallback>
                <p:oleObj name="Równanie" r:id="rId3" imgW="378432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7627" y="4910533"/>
                        <a:ext cx="5676900" cy="685800"/>
                      </a:xfrm>
                      <a:prstGeom prst="rect">
                        <a:avLst/>
                      </a:prstGeom>
                      <a:solidFill>
                        <a:srgbClr val="00FFFF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Va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8485803"/>
              </p:ext>
            </p:extLst>
          </p:nvPr>
        </p:nvGraphicFramePr>
        <p:xfrm>
          <a:off x="2961614" y="4158058"/>
          <a:ext cx="1436688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668" name="Równanie" r:id="rId5" imgW="1104840" imgH="457200" progId="Equation.3">
                  <p:embed/>
                </p:oleObj>
              </mc:Choice>
              <mc:Fallback>
                <p:oleObj name="Równanie" r:id="rId5" imgW="110484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61614" y="4158058"/>
                        <a:ext cx="1436688" cy="593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Vp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9995005"/>
              </p:ext>
            </p:extLst>
          </p:nvPr>
        </p:nvGraphicFramePr>
        <p:xfrm>
          <a:off x="3579152" y="3423046"/>
          <a:ext cx="4803775" cy="652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669" name="Równanie" r:id="rId7" imgW="3162240" imgH="431640" progId="Equation.3">
                  <p:embed/>
                </p:oleObj>
              </mc:Choice>
              <mc:Fallback>
                <p:oleObj name="Równanie" r:id="rId7" imgW="316224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9152" y="3423046"/>
                        <a:ext cx="4803775" cy="652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xt Vp"/>
          <p:cNvSpPr txBox="1">
            <a:spLocks noChangeArrowheads="1"/>
          </p:cNvSpPr>
          <p:nvPr/>
        </p:nvSpPr>
        <p:spPr bwMode="auto">
          <a:xfrm>
            <a:off x="3205873" y="2009436"/>
            <a:ext cx="230832" cy="324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rot="0" vert="horz" wrap="none" lIns="0" tIns="0" rIns="0" bIns="0" anchor="t" anchorCtr="0" upright="1">
            <a:spAutoFit/>
          </a:bodyPr>
          <a:lstStyle/>
          <a:p>
            <a:pPr algn="just">
              <a:lnSpc>
                <a:spcPct val="130000"/>
              </a:lnSpc>
              <a:spcAft>
                <a:spcPts val="0"/>
              </a:spcAft>
            </a:pPr>
            <a:r>
              <a:rPr lang="pl-PL" sz="1800" b="1" i="1" smtClean="0">
                <a:effectLst/>
                <a:latin typeface="Times New Roman"/>
                <a:ea typeface="Times New Roman"/>
              </a:rPr>
              <a:t>V</a:t>
            </a:r>
            <a:r>
              <a:rPr lang="pl-PL" sz="1800" b="1" i="1" baseline="-25000" smtClean="0">
                <a:effectLst/>
                <a:latin typeface="Times New Roman"/>
                <a:ea typeface="Times New Roman"/>
              </a:rPr>
              <a:t>p</a:t>
            </a:r>
            <a:endParaRPr lang="pl-PL" sz="1800" b="1">
              <a:effectLst/>
              <a:latin typeface="Times New Roman"/>
              <a:ea typeface="Times New Roman"/>
            </a:endParaRPr>
          </a:p>
        </p:txBody>
      </p:sp>
      <p:sp>
        <p:nvSpPr>
          <p:cNvPr id="8" name="Txt ="/>
          <p:cNvSpPr txBox="1">
            <a:spLocks noChangeArrowheads="1"/>
          </p:cNvSpPr>
          <p:nvPr/>
        </p:nvSpPr>
        <p:spPr bwMode="auto">
          <a:xfrm>
            <a:off x="3084833" y="2040123"/>
            <a:ext cx="137858" cy="320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rot="0" vert="horz" wrap="none" lIns="0" tIns="0" rIns="0" bIns="0" anchor="t" anchorCtr="0" upright="1">
            <a:spAutoFit/>
          </a:bodyPr>
          <a:lstStyle/>
          <a:p>
            <a:pPr algn="just">
              <a:lnSpc>
                <a:spcPct val="130000"/>
              </a:lnSpc>
              <a:spcAft>
                <a:spcPts val="0"/>
              </a:spcAft>
            </a:pPr>
            <a:r>
              <a:rPr lang="pl-PL" sz="1600" i="1">
                <a:effectLst/>
                <a:latin typeface="Times New Roman"/>
                <a:ea typeface="Times New Roman"/>
              </a:rPr>
              <a:t>=</a:t>
            </a:r>
            <a:endParaRPr lang="pl-PL" sz="1600">
              <a:effectLst/>
              <a:latin typeface="Times New Roman"/>
              <a:ea typeface="Times New Roman"/>
            </a:endParaRPr>
          </a:p>
        </p:txBody>
      </p:sp>
      <p:sp>
        <p:nvSpPr>
          <p:cNvPr id="9" name="Txt +"/>
          <p:cNvSpPr txBox="1">
            <a:spLocks noChangeArrowheads="1"/>
          </p:cNvSpPr>
          <p:nvPr/>
        </p:nvSpPr>
        <p:spPr bwMode="auto">
          <a:xfrm>
            <a:off x="2675804" y="2047771"/>
            <a:ext cx="151130" cy="280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rot="0" vert="horz" wrap="square" lIns="0" tIns="0" rIns="0" bIns="0" anchor="t" anchorCtr="0" upright="1">
            <a:spAutoFit/>
          </a:bodyPr>
          <a:lstStyle/>
          <a:p>
            <a:pPr algn="just">
              <a:lnSpc>
                <a:spcPct val="130000"/>
              </a:lnSpc>
              <a:spcAft>
                <a:spcPts val="0"/>
              </a:spcAft>
            </a:pPr>
            <a:r>
              <a:rPr lang="pl-PL" sz="1400" i="1">
                <a:effectLst/>
                <a:latin typeface="Times New Roman"/>
                <a:ea typeface="Times New Roman"/>
              </a:rPr>
              <a:t>+</a:t>
            </a:r>
            <a:endParaRPr lang="pl-PL" sz="1400">
              <a:effectLst/>
              <a:latin typeface="Times New Roman"/>
              <a:ea typeface="Times New Roman"/>
            </a:endParaRPr>
          </a:p>
        </p:txBody>
      </p:sp>
      <p:graphicFrame>
        <p:nvGraphicFramePr>
          <p:cNvPr id="10" name="Vp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5979618"/>
              </p:ext>
            </p:extLst>
          </p:nvPr>
        </p:nvGraphicFramePr>
        <p:xfrm>
          <a:off x="7169960" y="2544430"/>
          <a:ext cx="1741488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670" name="Równanie" r:id="rId9" imgW="1155700" imgH="393700" progId="Equation.3">
                  <p:embed/>
                </p:oleObj>
              </mc:Choice>
              <mc:Fallback>
                <p:oleObj name="Równanie" r:id="rId9" imgW="11557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9960" y="2544430"/>
                        <a:ext cx="1741488" cy="590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1" name="r2"/>
          <p:cNvGrpSpPr/>
          <p:nvPr/>
        </p:nvGrpSpPr>
        <p:grpSpPr>
          <a:xfrm>
            <a:off x="1810741" y="2244689"/>
            <a:ext cx="541109" cy="2801736"/>
            <a:chOff x="1143328" y="1101028"/>
            <a:chExt cx="541109" cy="2801736"/>
          </a:xfrm>
        </p:grpSpPr>
        <p:cxnSp>
          <p:nvCxnSpPr>
            <p:cNvPr id="12" name="AutoShape 962"/>
            <p:cNvCxnSpPr>
              <a:cxnSpLocks noChangeShapeType="1"/>
              <a:stCxn id="30" idx="7"/>
            </p:cNvCxnSpPr>
            <p:nvPr/>
          </p:nvCxnSpPr>
          <p:spPr bwMode="auto">
            <a:xfrm flipV="1">
              <a:off x="1143328" y="1101028"/>
              <a:ext cx="541109" cy="2801736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 type="arrow" w="sm" len="med"/>
              <a:tailEnd type="arrow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sp>
          <p:nvSpPr>
            <p:cNvPr id="13" name="Text Box 957"/>
            <p:cNvSpPr txBox="1">
              <a:spLocks noChangeArrowheads="1"/>
            </p:cNvSpPr>
            <p:nvPr/>
          </p:nvSpPr>
          <p:spPr bwMode="auto">
            <a:xfrm>
              <a:off x="1326870" y="1680147"/>
              <a:ext cx="151130" cy="2800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rot="0" vert="horz" wrap="square" lIns="0" tIns="0" rIns="0" bIns="0" anchor="t" anchorCtr="0" upright="1">
              <a:spAutoFit/>
            </a:bodyPr>
            <a:lstStyle/>
            <a:p>
              <a:pPr algn="just">
                <a:lnSpc>
                  <a:spcPct val="130000"/>
                </a:lnSpc>
                <a:spcAft>
                  <a:spcPts val="0"/>
                </a:spcAft>
              </a:pPr>
              <a:r>
                <a:rPr lang="pl-PL" sz="1400" i="1">
                  <a:effectLst/>
                  <a:latin typeface="Times New Roman"/>
                  <a:ea typeface="Times New Roman"/>
                </a:rPr>
                <a:t>r</a:t>
              </a:r>
              <a:r>
                <a:rPr lang="pl-PL" sz="1400" i="1" baseline="-25000">
                  <a:effectLst/>
                  <a:latin typeface="Times New Roman"/>
                  <a:ea typeface="Times New Roman"/>
                </a:rPr>
                <a:t>2</a:t>
              </a:r>
              <a:endParaRPr lang="pl-PL" sz="1400">
                <a:effectLst/>
                <a:latin typeface="Times New Roman"/>
                <a:ea typeface="Times New Roman"/>
              </a:endParaRPr>
            </a:p>
          </p:txBody>
        </p:sp>
      </p:grpSp>
      <p:sp>
        <p:nvSpPr>
          <p:cNvPr id="14" name="Txt  Vp2"/>
          <p:cNvSpPr txBox="1">
            <a:spLocks noChangeArrowheads="1"/>
          </p:cNvSpPr>
          <p:nvPr/>
        </p:nvSpPr>
        <p:spPr bwMode="auto">
          <a:xfrm>
            <a:off x="2830036" y="2033186"/>
            <a:ext cx="262892" cy="320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rot="0" vert="horz" wrap="none" lIns="0" tIns="0" rIns="0" bIns="0" anchor="t" anchorCtr="0" upright="1">
            <a:spAutoFit/>
          </a:bodyPr>
          <a:lstStyle/>
          <a:p>
            <a:pPr algn="just">
              <a:lnSpc>
                <a:spcPct val="130000"/>
              </a:lnSpc>
              <a:spcAft>
                <a:spcPts val="0"/>
              </a:spcAft>
            </a:pPr>
            <a:r>
              <a:rPr lang="pl-PL" sz="1600" i="1">
                <a:latin typeface="Times New Roman"/>
                <a:ea typeface="Times New Roman"/>
              </a:rPr>
              <a:t>V</a:t>
            </a:r>
            <a:r>
              <a:rPr lang="pl-PL" sz="1600" i="1" baseline="-25000" smtClean="0">
                <a:effectLst/>
                <a:latin typeface="Times New Roman"/>
                <a:ea typeface="Times New Roman"/>
              </a:rPr>
              <a:t>p2</a:t>
            </a:r>
            <a:endParaRPr lang="pl-PL" sz="1600">
              <a:effectLst/>
              <a:latin typeface="Times New Roman"/>
              <a:ea typeface="Times New Roman"/>
            </a:endParaRPr>
          </a:p>
        </p:txBody>
      </p:sp>
      <p:graphicFrame>
        <p:nvGraphicFramePr>
          <p:cNvPr id="15" name="Vp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4279035"/>
              </p:ext>
            </p:extLst>
          </p:nvPr>
        </p:nvGraphicFramePr>
        <p:xfrm>
          <a:off x="3718852" y="2488583"/>
          <a:ext cx="2955925" cy="795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671" name="Równanie" r:id="rId11" imgW="1993680" imgH="533160" progId="Equation.3">
                  <p:embed/>
                </p:oleObj>
              </mc:Choice>
              <mc:Fallback>
                <p:oleObj name="Równanie" r:id="rId11" imgW="1993680" imgH="5331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18852" y="2488583"/>
                        <a:ext cx="2955925" cy="795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E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038891"/>
              </p:ext>
            </p:extLst>
          </p:nvPr>
        </p:nvGraphicFramePr>
        <p:xfrm>
          <a:off x="6692239" y="1797879"/>
          <a:ext cx="1195388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672" name="Równanie" r:id="rId13" imgW="787058" imgH="393529" progId="Equation.3">
                  <p:embed/>
                </p:oleObj>
              </mc:Choice>
              <mc:Fallback>
                <p:oleObj name="Równanie" r:id="rId13" imgW="787058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92239" y="1797879"/>
                        <a:ext cx="1195388" cy="590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eE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1315433"/>
              </p:ext>
            </p:extLst>
          </p:nvPr>
        </p:nvGraphicFramePr>
        <p:xfrm>
          <a:off x="3936339" y="1917752"/>
          <a:ext cx="2417763" cy="417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673" name="Równanie" r:id="rId15" imgW="1600200" imgH="279400" progId="Equation.3">
                  <p:embed/>
                </p:oleObj>
              </mc:Choice>
              <mc:Fallback>
                <p:oleObj name="Równanie" r:id="rId15" imgW="1600200" imgH="279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6339" y="1917752"/>
                        <a:ext cx="2417763" cy="417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Psi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4081634"/>
              </p:ext>
            </p:extLst>
          </p:nvPr>
        </p:nvGraphicFramePr>
        <p:xfrm>
          <a:off x="6186012" y="1247170"/>
          <a:ext cx="1303848" cy="3631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674" name="Równanie" r:id="rId17" imgW="1002960" imgH="279360" progId="Equation.3">
                  <p:embed/>
                </p:oleObj>
              </mc:Choice>
              <mc:Fallback>
                <p:oleObj name="Równanie" r:id="rId17" imgW="100296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86012" y="1247170"/>
                        <a:ext cx="1303848" cy="36316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w_Gaussa"/>
          <p:cNvSpPr txBox="1"/>
          <p:nvPr/>
        </p:nvSpPr>
        <p:spPr>
          <a:xfrm>
            <a:off x="4295535" y="1254671"/>
            <a:ext cx="17969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b="1" i="1" dirty="0" smtClean="0">
                <a:solidFill>
                  <a:srgbClr val="00B0F0"/>
                </a:solidFill>
              </a:rPr>
              <a:t>Twierdzenie Gaussa:</a:t>
            </a:r>
            <a:endParaRPr lang="pl-PL" sz="1400" b="1" i="1" dirty="0">
              <a:solidFill>
                <a:srgbClr val="00B0F0"/>
              </a:solidFill>
            </a:endParaRPr>
          </a:p>
        </p:txBody>
      </p:sp>
      <p:graphicFrame>
        <p:nvGraphicFramePr>
          <p:cNvPr id="20" name="Calka_Vp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2536481"/>
              </p:ext>
            </p:extLst>
          </p:nvPr>
        </p:nvGraphicFramePr>
        <p:xfrm>
          <a:off x="6108996" y="500762"/>
          <a:ext cx="1023175" cy="7591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675" name="Równanie" r:id="rId19" imgW="787058" imgH="583947" progId="Equation.3">
                  <p:embed/>
                </p:oleObj>
              </mc:Choice>
              <mc:Fallback>
                <p:oleObj name="Równanie" r:id="rId19" imgW="787058" imgH="58394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08996" y="500762"/>
                        <a:ext cx="1023175" cy="75913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Def_potenc"/>
          <p:cNvSpPr txBox="1"/>
          <p:nvPr/>
        </p:nvSpPr>
        <p:spPr>
          <a:xfrm>
            <a:off x="4253092" y="737192"/>
            <a:ext cx="18287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b="1" i="1" dirty="0" smtClean="0">
                <a:solidFill>
                  <a:srgbClr val="00B0F0"/>
                </a:solidFill>
              </a:rPr>
              <a:t>Definicja potencjału:</a:t>
            </a:r>
            <a:endParaRPr lang="pl-PL" sz="1400" b="1" i="1" dirty="0">
              <a:solidFill>
                <a:srgbClr val="00B0F0"/>
              </a:solidFill>
            </a:endParaRPr>
          </a:p>
        </p:txBody>
      </p:sp>
      <p:sp>
        <p:nvSpPr>
          <p:cNvPr id="22" name="Txt Vp1"/>
          <p:cNvSpPr txBox="1">
            <a:spLocks noChangeArrowheads="1"/>
          </p:cNvSpPr>
          <p:nvPr/>
        </p:nvSpPr>
        <p:spPr bwMode="auto">
          <a:xfrm>
            <a:off x="2434171" y="2043819"/>
            <a:ext cx="262892" cy="288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rot="0" vert="horz" wrap="none" lIns="0" tIns="0" rIns="0" bIns="0" anchor="t" anchorCtr="0" upright="1">
            <a:spAutoFit/>
          </a:bodyPr>
          <a:lstStyle/>
          <a:p>
            <a:pPr algn="just">
              <a:lnSpc>
                <a:spcPct val="130000"/>
              </a:lnSpc>
              <a:spcAft>
                <a:spcPts val="0"/>
              </a:spcAft>
            </a:pPr>
            <a:r>
              <a:rPr lang="pl-PL" sz="1600" i="1" smtClean="0">
                <a:effectLst/>
                <a:latin typeface="Times New Roman"/>
                <a:ea typeface="Times New Roman"/>
              </a:rPr>
              <a:t>V</a:t>
            </a:r>
            <a:r>
              <a:rPr lang="pl-PL" sz="1600" i="1" baseline="-25000" smtClean="0">
                <a:effectLst/>
                <a:latin typeface="Times New Roman"/>
                <a:ea typeface="Times New Roman"/>
              </a:rPr>
              <a:t>p1</a:t>
            </a:r>
            <a:endParaRPr lang="pl-PL" sz="1600">
              <a:effectLst/>
              <a:latin typeface="Times New Roman"/>
              <a:ea typeface="Times New Roman"/>
            </a:endParaRPr>
          </a:p>
        </p:txBody>
      </p:sp>
      <p:grpSp>
        <p:nvGrpSpPr>
          <p:cNvPr id="23" name="r1"/>
          <p:cNvGrpSpPr/>
          <p:nvPr/>
        </p:nvGrpSpPr>
        <p:grpSpPr>
          <a:xfrm>
            <a:off x="1805522" y="1690977"/>
            <a:ext cx="524223" cy="496100"/>
            <a:chOff x="1138109" y="547316"/>
            <a:chExt cx="524223" cy="496100"/>
          </a:xfrm>
        </p:grpSpPr>
        <p:sp>
          <p:nvSpPr>
            <p:cNvPr id="24" name="Text Box 957"/>
            <p:cNvSpPr txBox="1">
              <a:spLocks noChangeArrowheads="1"/>
            </p:cNvSpPr>
            <p:nvPr/>
          </p:nvSpPr>
          <p:spPr bwMode="auto">
            <a:xfrm>
              <a:off x="1230674" y="644643"/>
              <a:ext cx="129844" cy="2800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rot="0" vert="horz" wrap="none" lIns="0" tIns="0" rIns="0" bIns="0" anchor="t" anchorCtr="0" upright="1">
              <a:spAutoFit/>
            </a:bodyPr>
            <a:lstStyle/>
            <a:p>
              <a:pPr algn="just">
                <a:lnSpc>
                  <a:spcPct val="130000"/>
                </a:lnSpc>
                <a:spcAft>
                  <a:spcPts val="0"/>
                </a:spcAft>
              </a:pPr>
              <a:r>
                <a:rPr lang="pl-PL" sz="1400" i="1">
                  <a:effectLst/>
                  <a:latin typeface="Times New Roman"/>
                  <a:ea typeface="Times New Roman"/>
                </a:rPr>
                <a:t>r</a:t>
              </a:r>
              <a:r>
                <a:rPr lang="pl-PL" sz="1400" i="1" baseline="-25000">
                  <a:effectLst/>
                  <a:latin typeface="Times New Roman"/>
                  <a:ea typeface="Times New Roman"/>
                </a:rPr>
                <a:t>1</a:t>
              </a:r>
              <a:endParaRPr lang="pl-PL" sz="1400">
                <a:effectLst/>
                <a:latin typeface="Times New Roman"/>
                <a:ea typeface="Times New Roman"/>
              </a:endParaRPr>
            </a:p>
          </p:txBody>
        </p:sp>
        <p:cxnSp>
          <p:nvCxnSpPr>
            <p:cNvPr id="25" name="AutoShape 962"/>
            <p:cNvCxnSpPr>
              <a:cxnSpLocks noChangeShapeType="1"/>
              <a:stCxn id="53" idx="5"/>
            </p:cNvCxnSpPr>
            <p:nvPr/>
          </p:nvCxnSpPr>
          <p:spPr bwMode="auto">
            <a:xfrm>
              <a:off x="1138109" y="547316"/>
              <a:ext cx="524223" cy="496100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 type="arrow" w="sm" len="med"/>
              <a:tailEnd type="arrow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</p:grpSp>
      <p:grpSp>
        <p:nvGrpSpPr>
          <p:cNvPr id="26" name="Punkt_p"/>
          <p:cNvGrpSpPr/>
          <p:nvPr/>
        </p:nvGrpSpPr>
        <p:grpSpPr>
          <a:xfrm>
            <a:off x="2158179" y="2026505"/>
            <a:ext cx="235636" cy="320088"/>
            <a:chOff x="1193042" y="861578"/>
            <a:chExt cx="235636" cy="320088"/>
          </a:xfrm>
        </p:grpSpPr>
        <p:pic>
          <p:nvPicPr>
            <p:cNvPr id="27" name="Obraz 26"/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1341133" y="1015378"/>
              <a:ext cx="87545" cy="87545"/>
            </a:xfrm>
            <a:prstGeom prst="rect">
              <a:avLst/>
            </a:prstGeom>
          </p:spPr>
        </p:pic>
        <p:sp>
          <p:nvSpPr>
            <p:cNvPr id="28" name="Text Box 957"/>
            <p:cNvSpPr txBox="1">
              <a:spLocks noChangeArrowheads="1"/>
            </p:cNvSpPr>
            <p:nvPr/>
          </p:nvSpPr>
          <p:spPr bwMode="auto">
            <a:xfrm>
              <a:off x="1193042" y="861578"/>
              <a:ext cx="102592" cy="3200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rot="0" vert="horz" wrap="none" lIns="0" tIns="0" rIns="0" bIns="0" anchor="t" anchorCtr="0" upright="1">
              <a:spAutoFit/>
            </a:bodyPr>
            <a:lstStyle/>
            <a:p>
              <a:pPr algn="just">
                <a:lnSpc>
                  <a:spcPct val="130000"/>
                </a:lnSpc>
                <a:spcAft>
                  <a:spcPts val="0"/>
                </a:spcAft>
              </a:pPr>
              <a:r>
                <a:rPr lang="pl-PL" sz="1600" b="1" i="1">
                  <a:effectLst/>
                  <a:latin typeface="Times New Roman"/>
                  <a:ea typeface="Times New Roman"/>
                </a:rPr>
                <a:t>p</a:t>
              </a:r>
              <a:endParaRPr lang="pl-PL" sz="1600" b="1">
                <a:effectLst/>
                <a:latin typeface="Times New Roman"/>
                <a:ea typeface="Times New Roman"/>
              </a:endParaRPr>
            </a:p>
          </p:txBody>
        </p:sp>
      </p:grpSp>
      <p:grpSp>
        <p:nvGrpSpPr>
          <p:cNvPr id="29" name="Przewód_lustrz"/>
          <p:cNvGrpSpPr/>
          <p:nvPr/>
        </p:nvGrpSpPr>
        <p:grpSpPr>
          <a:xfrm>
            <a:off x="1395992" y="5005731"/>
            <a:ext cx="435920" cy="280077"/>
            <a:chOff x="430855" y="3862070"/>
            <a:chExt cx="435920" cy="280077"/>
          </a:xfrm>
        </p:grpSpPr>
        <p:sp>
          <p:nvSpPr>
            <p:cNvPr id="30" name="Lustrz_Odb"/>
            <p:cNvSpPr>
              <a:spLocks noChangeArrowheads="1"/>
            </p:cNvSpPr>
            <p:nvPr/>
          </p:nvSpPr>
          <p:spPr bwMode="auto">
            <a:xfrm>
              <a:off x="649605" y="3870960"/>
              <a:ext cx="217170" cy="217170"/>
            </a:xfrm>
            <a:prstGeom prst="ellipse">
              <a:avLst/>
            </a:prstGeom>
            <a:solidFill>
              <a:srgbClr val="000000">
                <a:alpha val="25000"/>
              </a:srgbClr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l-PL"/>
            </a:p>
          </p:txBody>
        </p:sp>
        <p:sp>
          <p:nvSpPr>
            <p:cNvPr id="31" name="Txt -q"/>
            <p:cNvSpPr txBox="1">
              <a:spLocks noChangeArrowheads="1"/>
            </p:cNvSpPr>
            <p:nvPr/>
          </p:nvSpPr>
          <p:spPr bwMode="auto">
            <a:xfrm>
              <a:off x="430855" y="3862070"/>
              <a:ext cx="149080" cy="2800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rot="0" vert="horz" wrap="none" lIns="0" tIns="0" rIns="0" bIns="0" anchor="t" anchorCtr="0" upright="1">
              <a:spAutoFit/>
            </a:bodyPr>
            <a:lstStyle/>
            <a:p>
              <a:pPr algn="just">
                <a:lnSpc>
                  <a:spcPct val="130000"/>
                </a:lnSpc>
                <a:spcAft>
                  <a:spcPts val="0"/>
                </a:spcAft>
              </a:pPr>
              <a:r>
                <a:rPr lang="pl-PL" sz="1400" b="1" i="1">
                  <a:effectLst/>
                  <a:latin typeface="Times New Roman"/>
                  <a:ea typeface="Times New Roman"/>
                </a:rPr>
                <a:t>-q</a:t>
              </a:r>
              <a:endParaRPr lang="pl-PL" sz="1400">
                <a:effectLst/>
                <a:latin typeface="Times New Roman"/>
                <a:ea typeface="Times New Roman"/>
              </a:endParaRPr>
            </a:p>
          </p:txBody>
        </p:sp>
      </p:grpSp>
      <p:grpSp>
        <p:nvGrpSpPr>
          <p:cNvPr id="32" name="h_2"/>
          <p:cNvGrpSpPr/>
          <p:nvPr/>
        </p:nvGrpSpPr>
        <p:grpSpPr>
          <a:xfrm>
            <a:off x="1570998" y="3385846"/>
            <a:ext cx="159535" cy="1648460"/>
            <a:chOff x="605861" y="2222500"/>
            <a:chExt cx="159535" cy="1648460"/>
          </a:xfrm>
        </p:grpSpPr>
        <p:cxnSp>
          <p:nvCxnSpPr>
            <p:cNvPr id="33" name="AutoShape 969"/>
            <p:cNvCxnSpPr>
              <a:cxnSpLocks noChangeShapeType="1"/>
            </p:cNvCxnSpPr>
            <p:nvPr/>
          </p:nvCxnSpPr>
          <p:spPr bwMode="auto">
            <a:xfrm>
              <a:off x="758143" y="2222500"/>
              <a:ext cx="7253" cy="1648460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 type="none" w="sm" len="med"/>
              <a:tailEnd type="arrow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sp>
          <p:nvSpPr>
            <p:cNvPr id="34" name="Text Box 970"/>
            <p:cNvSpPr txBox="1">
              <a:spLocks noChangeArrowheads="1"/>
            </p:cNvSpPr>
            <p:nvPr/>
          </p:nvSpPr>
          <p:spPr bwMode="auto">
            <a:xfrm>
              <a:off x="605861" y="3090944"/>
              <a:ext cx="89768" cy="2800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rot="0" vert="horz" wrap="none" lIns="0" tIns="0" rIns="0" bIns="0" anchor="t" anchorCtr="0" upright="1">
              <a:spAutoFit/>
            </a:bodyPr>
            <a:lstStyle/>
            <a:p>
              <a:pPr algn="just">
                <a:lnSpc>
                  <a:spcPct val="130000"/>
                </a:lnSpc>
                <a:spcAft>
                  <a:spcPts val="0"/>
                </a:spcAft>
              </a:pPr>
              <a:r>
                <a:rPr lang="pl-PL" sz="1400" i="1">
                  <a:effectLst/>
                  <a:latin typeface="Times New Roman"/>
                  <a:ea typeface="Times New Roman"/>
                </a:rPr>
                <a:t>h</a:t>
              </a:r>
              <a:endParaRPr lang="pl-PL" sz="1400">
                <a:effectLst/>
                <a:latin typeface="Times New Roman"/>
                <a:ea typeface="Times New Roman"/>
              </a:endParaRPr>
            </a:p>
          </p:txBody>
        </p:sp>
      </p:grpSp>
      <p:cxnSp>
        <p:nvCxnSpPr>
          <p:cNvPr id="35" name="Ziemia_2"/>
          <p:cNvCxnSpPr>
            <a:cxnSpLocks noChangeShapeType="1"/>
          </p:cNvCxnSpPr>
          <p:nvPr/>
        </p:nvCxnSpPr>
        <p:spPr bwMode="auto">
          <a:xfrm flipV="1">
            <a:off x="1251464" y="3384528"/>
            <a:ext cx="1014788" cy="1318"/>
          </a:xfrm>
          <a:prstGeom prst="straightConnector1">
            <a:avLst/>
          </a:prstGeom>
          <a:noFill/>
          <a:ln w="6350">
            <a:solidFill>
              <a:srgbClr val="000000"/>
            </a:solidFill>
            <a:round/>
            <a:headEnd type="none" w="sm" len="med"/>
            <a:tailEnd type="non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36" name="Text +q"/>
          <p:cNvSpPr txBox="1">
            <a:spLocks noChangeArrowheads="1"/>
          </p:cNvSpPr>
          <p:nvPr/>
        </p:nvSpPr>
        <p:spPr bwMode="auto">
          <a:xfrm>
            <a:off x="1409977" y="1538631"/>
            <a:ext cx="192360" cy="280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rot="0" vert="horz" wrap="none" lIns="0" tIns="0" rIns="0" bIns="0" anchor="t" anchorCtr="0" upright="1">
            <a:spAutoFit/>
          </a:bodyPr>
          <a:lstStyle/>
          <a:p>
            <a:pPr algn="just">
              <a:lnSpc>
                <a:spcPct val="130000"/>
              </a:lnSpc>
              <a:spcAft>
                <a:spcPts val="0"/>
              </a:spcAft>
            </a:pPr>
            <a:r>
              <a:rPr lang="pl-PL" sz="1400" b="1" i="1">
                <a:effectLst/>
                <a:latin typeface="Times New Roman"/>
                <a:ea typeface="Times New Roman"/>
              </a:rPr>
              <a:t>+q</a:t>
            </a:r>
            <a:endParaRPr lang="pl-PL" sz="1400">
              <a:effectLst/>
              <a:latin typeface="Times New Roman"/>
              <a:ea typeface="Times New Roman"/>
            </a:endParaRPr>
          </a:p>
        </p:txBody>
      </p:sp>
      <p:grpSp>
        <p:nvGrpSpPr>
          <p:cNvPr id="37" name="Ziemia_1"/>
          <p:cNvGrpSpPr/>
          <p:nvPr/>
        </p:nvGrpSpPr>
        <p:grpSpPr>
          <a:xfrm>
            <a:off x="1245668" y="3385718"/>
            <a:ext cx="1020584" cy="36323"/>
            <a:chOff x="280531" y="2242057"/>
            <a:chExt cx="1020584" cy="36323"/>
          </a:xfrm>
        </p:grpSpPr>
        <p:cxnSp>
          <p:nvCxnSpPr>
            <p:cNvPr id="38" name="AutoShape 844"/>
            <p:cNvCxnSpPr>
              <a:cxnSpLocks noChangeShapeType="1"/>
            </p:cNvCxnSpPr>
            <p:nvPr/>
          </p:nvCxnSpPr>
          <p:spPr bwMode="auto">
            <a:xfrm flipH="1">
              <a:off x="1264920" y="2242185"/>
              <a:ext cx="36195" cy="3619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grpSp>
          <p:nvGrpSpPr>
            <p:cNvPr id="39" name="Ziemia_1"/>
            <p:cNvGrpSpPr/>
            <p:nvPr/>
          </p:nvGrpSpPr>
          <p:grpSpPr>
            <a:xfrm>
              <a:off x="280531" y="2242057"/>
              <a:ext cx="1020584" cy="36323"/>
              <a:chOff x="106680" y="2242057"/>
              <a:chExt cx="1020584" cy="36323"/>
            </a:xfrm>
          </p:grpSpPr>
          <p:cxnSp>
            <p:nvCxnSpPr>
              <p:cNvPr id="40" name="AutoShape 835"/>
              <p:cNvCxnSpPr>
                <a:cxnSpLocks noChangeShapeType="1"/>
              </p:cNvCxnSpPr>
              <p:nvPr/>
            </p:nvCxnSpPr>
            <p:spPr bwMode="auto">
              <a:xfrm flipV="1">
                <a:off x="113886" y="2242057"/>
                <a:ext cx="1013378" cy="128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1" name="AutoShape 836"/>
              <p:cNvCxnSpPr>
                <a:cxnSpLocks noChangeShapeType="1"/>
              </p:cNvCxnSpPr>
              <p:nvPr/>
            </p:nvCxnSpPr>
            <p:spPr bwMode="auto">
              <a:xfrm flipH="1">
                <a:off x="106680" y="2242185"/>
                <a:ext cx="36195" cy="36195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2" name="AutoShape 837"/>
              <p:cNvCxnSpPr>
                <a:cxnSpLocks noChangeShapeType="1"/>
              </p:cNvCxnSpPr>
              <p:nvPr/>
            </p:nvCxnSpPr>
            <p:spPr bwMode="auto">
              <a:xfrm flipH="1">
                <a:off x="251460" y="2242185"/>
                <a:ext cx="36195" cy="36195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3" name="AutoShape 838"/>
              <p:cNvCxnSpPr>
                <a:cxnSpLocks noChangeShapeType="1"/>
              </p:cNvCxnSpPr>
              <p:nvPr/>
            </p:nvCxnSpPr>
            <p:spPr bwMode="auto">
              <a:xfrm flipH="1">
                <a:off x="403860" y="2242185"/>
                <a:ext cx="36195" cy="36195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4" name="AutoShape 839"/>
              <p:cNvCxnSpPr>
                <a:cxnSpLocks noChangeShapeType="1"/>
              </p:cNvCxnSpPr>
              <p:nvPr/>
            </p:nvCxnSpPr>
            <p:spPr bwMode="auto">
              <a:xfrm flipH="1">
                <a:off x="541020" y="2242185"/>
                <a:ext cx="36195" cy="36195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5" name="AutoShape 840"/>
              <p:cNvCxnSpPr>
                <a:cxnSpLocks noChangeShapeType="1"/>
              </p:cNvCxnSpPr>
              <p:nvPr/>
            </p:nvCxnSpPr>
            <p:spPr bwMode="auto">
              <a:xfrm flipH="1">
                <a:off x="685800" y="2242185"/>
                <a:ext cx="36195" cy="36195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6" name="AutoShape 841"/>
              <p:cNvCxnSpPr>
                <a:cxnSpLocks noChangeShapeType="1"/>
              </p:cNvCxnSpPr>
              <p:nvPr/>
            </p:nvCxnSpPr>
            <p:spPr bwMode="auto">
              <a:xfrm flipH="1">
                <a:off x="830580" y="2242185"/>
                <a:ext cx="36195" cy="36195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7" name="AutoShape 842"/>
              <p:cNvCxnSpPr>
                <a:cxnSpLocks noChangeShapeType="1"/>
              </p:cNvCxnSpPr>
              <p:nvPr/>
            </p:nvCxnSpPr>
            <p:spPr bwMode="auto">
              <a:xfrm flipH="1">
                <a:off x="975360" y="2242185"/>
                <a:ext cx="36195" cy="36195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</p:grpSp>
      </p:grpSp>
      <p:grpSp>
        <p:nvGrpSpPr>
          <p:cNvPr id="48" name="h_1"/>
          <p:cNvGrpSpPr/>
          <p:nvPr/>
        </p:nvGrpSpPr>
        <p:grpSpPr>
          <a:xfrm>
            <a:off x="1562218" y="1730858"/>
            <a:ext cx="163291" cy="1648719"/>
            <a:chOff x="167765" y="577149"/>
            <a:chExt cx="163291" cy="1648719"/>
          </a:xfrm>
        </p:grpSpPr>
        <p:cxnSp>
          <p:nvCxnSpPr>
            <p:cNvPr id="49" name="AutoShape 969"/>
            <p:cNvCxnSpPr>
              <a:cxnSpLocks noChangeShapeType="1"/>
            </p:cNvCxnSpPr>
            <p:nvPr/>
          </p:nvCxnSpPr>
          <p:spPr bwMode="auto">
            <a:xfrm>
              <a:off x="323803" y="577149"/>
              <a:ext cx="7253" cy="1648719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 type="arrow" w="sm" len="med"/>
              <a:tailEnd type="non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sp>
          <p:nvSpPr>
            <p:cNvPr id="50" name="Text Box 970"/>
            <p:cNvSpPr txBox="1">
              <a:spLocks noChangeArrowheads="1"/>
            </p:cNvSpPr>
            <p:nvPr/>
          </p:nvSpPr>
          <p:spPr bwMode="auto">
            <a:xfrm>
              <a:off x="167765" y="1445729"/>
              <a:ext cx="144780" cy="1752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rot="0" vert="horz" wrap="none" lIns="0" tIns="0" rIns="0" bIns="0" anchor="t" anchorCtr="0" upright="1">
              <a:noAutofit/>
            </a:bodyPr>
            <a:lstStyle/>
            <a:p>
              <a:pPr algn="just">
                <a:lnSpc>
                  <a:spcPct val="130000"/>
                </a:lnSpc>
                <a:spcAft>
                  <a:spcPts val="0"/>
                </a:spcAft>
              </a:pPr>
              <a:r>
                <a:rPr lang="pl-PL" sz="1600" i="1">
                  <a:effectLst/>
                  <a:latin typeface="Times New Roman"/>
                  <a:ea typeface="Times New Roman"/>
                </a:rPr>
                <a:t>h</a:t>
              </a:r>
              <a:endParaRPr lang="pl-PL" sz="1600">
                <a:effectLst/>
                <a:latin typeface="Times New Roman"/>
                <a:ea typeface="Times New Roman"/>
              </a:endParaRPr>
            </a:p>
          </p:txBody>
        </p:sp>
      </p:grpSp>
      <p:grpSp>
        <p:nvGrpSpPr>
          <p:cNvPr id="51" name="Przewód"/>
          <p:cNvGrpSpPr/>
          <p:nvPr/>
        </p:nvGrpSpPr>
        <p:grpSpPr>
          <a:xfrm>
            <a:off x="1609523" y="1142391"/>
            <a:ext cx="264244" cy="580390"/>
            <a:chOff x="644386" y="-1270"/>
            <a:chExt cx="264244" cy="580390"/>
          </a:xfrm>
        </p:grpSpPr>
        <p:grpSp>
          <p:nvGrpSpPr>
            <p:cNvPr id="52" name="2rp"/>
            <p:cNvGrpSpPr>
              <a:grpSpLocks/>
            </p:cNvGrpSpPr>
            <p:nvPr/>
          </p:nvGrpSpPr>
          <p:grpSpPr bwMode="auto">
            <a:xfrm>
              <a:off x="646375" y="-1270"/>
              <a:ext cx="262255" cy="469900"/>
              <a:chOff x="3613" y="7510"/>
              <a:chExt cx="413" cy="740"/>
            </a:xfrm>
          </p:grpSpPr>
          <p:cxnSp>
            <p:nvCxnSpPr>
              <p:cNvPr id="54" name="AutoShape 964"/>
              <p:cNvCxnSpPr>
                <a:cxnSpLocks noChangeShapeType="1"/>
              </p:cNvCxnSpPr>
              <p:nvPr/>
            </p:nvCxnSpPr>
            <p:spPr bwMode="auto">
              <a:xfrm>
                <a:off x="3613" y="7965"/>
                <a:ext cx="1" cy="285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5" name="AutoShape 966"/>
              <p:cNvCxnSpPr>
                <a:cxnSpLocks noChangeShapeType="1"/>
              </p:cNvCxnSpPr>
              <p:nvPr/>
            </p:nvCxnSpPr>
            <p:spPr bwMode="auto">
              <a:xfrm>
                <a:off x="3613" y="8021"/>
                <a:ext cx="342" cy="1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 type="none" w="sm" len="sm"/>
                <a:tailEnd type="none" w="sm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sp>
            <p:nvSpPr>
              <p:cNvPr id="56" name="Text Box 967"/>
              <p:cNvSpPr txBox="1">
                <a:spLocks noChangeArrowheads="1"/>
              </p:cNvSpPr>
              <p:nvPr/>
            </p:nvSpPr>
            <p:spPr bwMode="auto">
              <a:xfrm>
                <a:off x="3680" y="7510"/>
                <a:ext cx="346" cy="44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rot="0" vert="horz" wrap="none" lIns="0" tIns="0" rIns="0" bIns="0" anchor="t" anchorCtr="0" upright="1">
                <a:spAutoFit/>
              </a:bodyPr>
              <a:lstStyle/>
              <a:p>
                <a:pPr algn="just">
                  <a:lnSpc>
                    <a:spcPct val="130000"/>
                  </a:lnSpc>
                  <a:spcAft>
                    <a:spcPts val="0"/>
                  </a:spcAft>
                </a:pPr>
                <a:r>
                  <a:rPr lang="pl-PL" sz="1400" i="1">
                    <a:effectLst/>
                    <a:latin typeface="Times New Roman"/>
                    <a:ea typeface="Times New Roman"/>
                  </a:rPr>
                  <a:t>2r</a:t>
                </a:r>
                <a:r>
                  <a:rPr lang="pl-PL" sz="1400" i="1" baseline="-25000">
                    <a:effectLst/>
                    <a:latin typeface="Times New Roman"/>
                    <a:ea typeface="Times New Roman"/>
                  </a:rPr>
                  <a:t>p</a:t>
                </a:r>
                <a:endParaRPr lang="pl-PL" sz="1400">
                  <a:effectLst/>
                  <a:latin typeface="Times New Roman"/>
                  <a:ea typeface="Times New Roman"/>
                </a:endParaRPr>
              </a:p>
            </p:txBody>
          </p:sp>
          <p:cxnSp>
            <p:nvCxnSpPr>
              <p:cNvPr id="57" name="AutoShape 968"/>
              <p:cNvCxnSpPr>
                <a:cxnSpLocks noChangeShapeType="1"/>
              </p:cNvCxnSpPr>
              <p:nvPr/>
            </p:nvCxnSpPr>
            <p:spPr bwMode="auto">
              <a:xfrm>
                <a:off x="3954" y="7965"/>
                <a:ext cx="1" cy="285"/>
              </a:xfrm>
              <a:prstGeom prst="straightConnector1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53" name="Oval 896"/>
            <p:cNvSpPr>
              <a:spLocks noChangeArrowheads="1"/>
            </p:cNvSpPr>
            <p:nvPr/>
          </p:nvSpPr>
          <p:spPr bwMode="auto">
            <a:xfrm>
              <a:off x="644386" y="361950"/>
              <a:ext cx="217170" cy="217170"/>
            </a:xfrm>
            <a:prstGeom prst="ellipse">
              <a:avLst/>
            </a:prstGeom>
            <a:solidFill>
              <a:srgbClr val="000000">
                <a:alpha val="25000"/>
              </a:srgbClr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l-PL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9" grpId="0"/>
      <p:bldP spid="14" grpId="0"/>
      <p:bldP spid="19" grpId="0"/>
      <p:bldP spid="21" grpId="0"/>
      <p:bldP spid="22" grpId="0"/>
      <p:bldP spid="36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"/>
          <p:cNvSpPr txBox="1">
            <a:spLocks noChangeArrowheads="1"/>
          </p:cNvSpPr>
          <p:nvPr/>
        </p:nvSpPr>
        <p:spPr bwMode="auto">
          <a:xfrm>
            <a:off x="3143725" y="253413"/>
            <a:ext cx="2856551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defTabSz="912813" eaLnBrk="0" hangingPunct="0">
              <a:defRPr/>
            </a:pPr>
            <a:r>
              <a:rPr kumimoji="1" lang="pl-PL" sz="1400" b="1" i="1" ker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Pojemności </a:t>
            </a:r>
            <a:r>
              <a:rPr kumimoji="1" lang="pl-PL" sz="1400" b="1" i="1" kern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między przewodami</a:t>
            </a:r>
            <a:endParaRPr kumimoji="1" lang="pl-PL" sz="1400" b="1" i="1" ker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Cab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7499724"/>
              </p:ext>
            </p:extLst>
          </p:nvPr>
        </p:nvGraphicFramePr>
        <p:xfrm>
          <a:off x="3279775" y="3325813"/>
          <a:ext cx="5308600" cy="744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76" name="Równanie" r:id="rId3" imgW="3530520" imgH="495000" progId="Equation.3">
                  <p:embed/>
                </p:oleObj>
              </mc:Choice>
              <mc:Fallback>
                <p:oleObj name="Równanie" r:id="rId3" imgW="3530520" imgH="495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9775" y="3325813"/>
                        <a:ext cx="5308600" cy="744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Vb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1284793"/>
              </p:ext>
            </p:extLst>
          </p:nvPr>
        </p:nvGraphicFramePr>
        <p:xfrm>
          <a:off x="3451225" y="2235200"/>
          <a:ext cx="1627188" cy="588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77" name="Równanie" r:id="rId5" imgW="1091880" imgH="393480" progId="Equation.3">
                  <p:embed/>
                </p:oleObj>
              </mc:Choice>
              <mc:Fallback>
                <p:oleObj name="Równanie" r:id="rId5" imgW="10918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51225" y="2235200"/>
                        <a:ext cx="1627188" cy="588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xt Vp1"/>
          <p:cNvSpPr txBox="1">
            <a:spLocks noChangeArrowheads="1"/>
          </p:cNvSpPr>
          <p:nvPr/>
        </p:nvSpPr>
        <p:spPr bwMode="auto">
          <a:xfrm>
            <a:off x="2493645" y="2200275"/>
            <a:ext cx="179536" cy="252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rot="0" vert="horz" wrap="none" lIns="0" tIns="0" rIns="0" bIns="0" anchor="t" anchorCtr="0" upright="1">
            <a:spAutoFit/>
          </a:bodyPr>
          <a:lstStyle/>
          <a:p>
            <a:pPr algn="just">
              <a:lnSpc>
                <a:spcPct val="130000"/>
              </a:lnSpc>
              <a:spcAft>
                <a:spcPts val="0"/>
              </a:spcAft>
            </a:pPr>
            <a:r>
              <a:rPr lang="pl-PL" sz="1400" b="1" i="1" dirty="0" err="1">
                <a:latin typeface="Times New Roman"/>
                <a:ea typeface="Times New Roman"/>
              </a:rPr>
              <a:t>V</a:t>
            </a:r>
            <a:r>
              <a:rPr lang="pl-PL" sz="1400" b="1" i="1" baseline="-25000" smtClean="0">
                <a:effectLst/>
                <a:latin typeface="Times New Roman"/>
                <a:ea typeface="Times New Roman"/>
              </a:rPr>
              <a:t>b</a:t>
            </a:r>
            <a:endParaRPr lang="pl-PL" sz="1400" b="1" dirty="0">
              <a:effectLst/>
              <a:latin typeface="Times New Roman"/>
              <a:ea typeface="Times New Roman"/>
            </a:endParaRPr>
          </a:p>
        </p:txBody>
      </p:sp>
      <p:grpSp>
        <p:nvGrpSpPr>
          <p:cNvPr id="6" name="2h"/>
          <p:cNvGrpSpPr/>
          <p:nvPr/>
        </p:nvGrpSpPr>
        <p:grpSpPr>
          <a:xfrm>
            <a:off x="1717908" y="2421890"/>
            <a:ext cx="674638" cy="2678430"/>
            <a:chOff x="758190" y="1192530"/>
            <a:chExt cx="674638" cy="2678430"/>
          </a:xfrm>
        </p:grpSpPr>
        <p:cxnSp>
          <p:nvCxnSpPr>
            <p:cNvPr id="7" name="AutoShape 962"/>
            <p:cNvCxnSpPr>
              <a:cxnSpLocks noChangeShapeType="1"/>
              <a:stCxn id="17" idx="0"/>
              <a:endCxn id="14" idx="4"/>
            </p:cNvCxnSpPr>
            <p:nvPr/>
          </p:nvCxnSpPr>
          <p:spPr bwMode="auto">
            <a:xfrm flipV="1">
              <a:off x="758190" y="1192530"/>
              <a:ext cx="615315" cy="2678430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 type="arrow" w="sm" len="med"/>
              <a:tailEnd type="arrow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sp>
          <p:nvSpPr>
            <p:cNvPr id="8" name="Text Box 957"/>
            <p:cNvSpPr txBox="1">
              <a:spLocks noChangeArrowheads="1"/>
            </p:cNvSpPr>
            <p:nvPr/>
          </p:nvSpPr>
          <p:spPr bwMode="auto">
            <a:xfrm>
              <a:off x="1253292" y="1680147"/>
              <a:ext cx="179536" cy="2800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rot="0" vert="horz" wrap="none" lIns="0" tIns="0" rIns="0" bIns="0" anchor="t" anchorCtr="0" upright="1">
              <a:spAutoFit/>
            </a:bodyPr>
            <a:lstStyle/>
            <a:p>
              <a:pPr algn="just">
                <a:lnSpc>
                  <a:spcPct val="130000"/>
                </a:lnSpc>
                <a:spcAft>
                  <a:spcPts val="0"/>
                </a:spcAft>
              </a:pPr>
              <a:r>
                <a:rPr lang="pl-PL" sz="1400" i="1">
                  <a:effectLst/>
                  <a:latin typeface="Times New Roman"/>
                  <a:ea typeface="Times New Roman"/>
                </a:rPr>
                <a:t>2h</a:t>
              </a:r>
              <a:endParaRPr lang="pl-PL" sz="1400">
                <a:effectLst/>
                <a:latin typeface="Times New Roman"/>
                <a:ea typeface="Times New Roman"/>
              </a:endParaRPr>
            </a:p>
          </p:txBody>
        </p:sp>
      </p:grpSp>
      <p:grpSp>
        <p:nvGrpSpPr>
          <p:cNvPr id="9" name="D"/>
          <p:cNvGrpSpPr/>
          <p:nvPr/>
        </p:nvGrpSpPr>
        <p:grpSpPr>
          <a:xfrm>
            <a:off x="1789470" y="1776676"/>
            <a:ext cx="474964" cy="430514"/>
            <a:chOff x="829752" y="547316"/>
            <a:chExt cx="474964" cy="430514"/>
          </a:xfrm>
        </p:grpSpPr>
        <p:sp>
          <p:nvSpPr>
            <p:cNvPr id="10" name="Text Box 957"/>
            <p:cNvSpPr txBox="1">
              <a:spLocks noChangeArrowheads="1"/>
            </p:cNvSpPr>
            <p:nvPr/>
          </p:nvSpPr>
          <p:spPr bwMode="auto">
            <a:xfrm>
              <a:off x="1113612" y="575180"/>
              <a:ext cx="151308" cy="2521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rot="0" vert="horz" wrap="square" lIns="0" tIns="0" rIns="0" bIns="0" anchor="t" anchorCtr="0" upright="1">
              <a:spAutoFit/>
            </a:bodyPr>
            <a:lstStyle/>
            <a:p>
              <a:pPr algn="just">
                <a:lnSpc>
                  <a:spcPct val="130000"/>
                </a:lnSpc>
                <a:spcAft>
                  <a:spcPts val="0"/>
                </a:spcAft>
              </a:pPr>
              <a:r>
                <a:rPr lang="pl-PL" sz="1400" i="1">
                  <a:effectLst/>
                  <a:latin typeface="Times New Roman"/>
                  <a:ea typeface="Times New Roman"/>
                </a:rPr>
                <a:t>D</a:t>
              </a:r>
              <a:endParaRPr lang="pl-PL" sz="1400">
                <a:effectLst/>
                <a:latin typeface="Times New Roman"/>
                <a:ea typeface="Times New Roman"/>
              </a:endParaRPr>
            </a:p>
          </p:txBody>
        </p:sp>
        <p:cxnSp>
          <p:nvCxnSpPr>
            <p:cNvPr id="11" name="AutoShape 962"/>
            <p:cNvCxnSpPr>
              <a:cxnSpLocks noChangeShapeType="1"/>
              <a:stCxn id="22" idx="5"/>
            </p:cNvCxnSpPr>
            <p:nvPr/>
          </p:nvCxnSpPr>
          <p:spPr bwMode="auto">
            <a:xfrm>
              <a:off x="829752" y="547316"/>
              <a:ext cx="474964" cy="430514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 type="arrow" w="sm" len="med"/>
              <a:tailEnd type="arrow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</p:grpSp>
      <p:sp>
        <p:nvSpPr>
          <p:cNvPr id="12" name="Prz_b_lustrz"/>
          <p:cNvSpPr>
            <a:spLocks noChangeArrowheads="1"/>
          </p:cNvSpPr>
          <p:nvPr/>
        </p:nvSpPr>
        <p:spPr bwMode="auto">
          <a:xfrm>
            <a:off x="2228239" y="4810760"/>
            <a:ext cx="217170" cy="217170"/>
          </a:xfrm>
          <a:prstGeom prst="ellipse">
            <a:avLst/>
          </a:prstGeom>
          <a:solidFill>
            <a:srgbClr val="000000">
              <a:alpha val="25000"/>
            </a:srgbClr>
          </a:solidFill>
          <a:ln w="9525" algn="ctr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pl-PL"/>
          </a:p>
        </p:txBody>
      </p:sp>
      <p:grpSp>
        <p:nvGrpSpPr>
          <p:cNvPr id="13" name="Prz_b"/>
          <p:cNvGrpSpPr/>
          <p:nvPr/>
        </p:nvGrpSpPr>
        <p:grpSpPr>
          <a:xfrm>
            <a:off x="2224638" y="1960245"/>
            <a:ext cx="217170" cy="461645"/>
            <a:chOff x="1264920" y="730885"/>
            <a:chExt cx="217170" cy="461645"/>
          </a:xfrm>
        </p:grpSpPr>
        <p:sp>
          <p:nvSpPr>
            <p:cNvPr id="14" name="Prz_b"/>
            <p:cNvSpPr>
              <a:spLocks noChangeArrowheads="1"/>
            </p:cNvSpPr>
            <p:nvPr/>
          </p:nvSpPr>
          <p:spPr bwMode="auto">
            <a:xfrm>
              <a:off x="1264920" y="975360"/>
              <a:ext cx="217170" cy="217170"/>
            </a:xfrm>
            <a:prstGeom prst="ellipse">
              <a:avLst/>
            </a:prstGeom>
            <a:solidFill>
              <a:srgbClr val="000000">
                <a:alpha val="25000"/>
              </a:srgbClr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l-PL"/>
            </a:p>
          </p:txBody>
        </p:sp>
        <p:sp>
          <p:nvSpPr>
            <p:cNvPr id="15" name="Txt Vp1"/>
            <p:cNvSpPr txBox="1">
              <a:spLocks noChangeArrowheads="1"/>
            </p:cNvSpPr>
            <p:nvPr/>
          </p:nvSpPr>
          <p:spPr bwMode="auto">
            <a:xfrm>
              <a:off x="1366086" y="730885"/>
              <a:ext cx="89768" cy="2800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rot="0" vert="horz" wrap="none" lIns="0" tIns="0" rIns="0" bIns="0" anchor="t" anchorCtr="0" upright="1">
              <a:spAutoFit/>
            </a:bodyPr>
            <a:lstStyle/>
            <a:p>
              <a:pPr algn="just">
                <a:lnSpc>
                  <a:spcPct val="130000"/>
                </a:lnSpc>
                <a:spcAft>
                  <a:spcPts val="0"/>
                </a:spcAft>
              </a:pPr>
              <a:r>
                <a:rPr lang="pl-PL" sz="1400" b="1" i="1">
                  <a:effectLst/>
                  <a:latin typeface="Times New Roman"/>
                  <a:ea typeface="Times New Roman"/>
                </a:rPr>
                <a:t>b</a:t>
              </a:r>
              <a:endParaRPr lang="pl-PL" sz="1400">
                <a:effectLst/>
                <a:latin typeface="Times New Roman"/>
                <a:ea typeface="Times New Roman"/>
              </a:endParaRPr>
            </a:p>
          </p:txBody>
        </p:sp>
      </p:grpSp>
      <p:grpSp>
        <p:nvGrpSpPr>
          <p:cNvPr id="16" name="Prz_a_lustrz"/>
          <p:cNvGrpSpPr/>
          <p:nvPr/>
        </p:nvGrpSpPr>
        <p:grpSpPr>
          <a:xfrm>
            <a:off x="1407148" y="5040630"/>
            <a:ext cx="419345" cy="280077"/>
            <a:chOff x="447430" y="3811270"/>
            <a:chExt cx="419345" cy="280077"/>
          </a:xfrm>
        </p:grpSpPr>
        <p:sp>
          <p:nvSpPr>
            <p:cNvPr id="17" name="Lustrz_Odb"/>
            <p:cNvSpPr>
              <a:spLocks noChangeArrowheads="1"/>
            </p:cNvSpPr>
            <p:nvPr/>
          </p:nvSpPr>
          <p:spPr bwMode="auto">
            <a:xfrm>
              <a:off x="649605" y="3870960"/>
              <a:ext cx="217170" cy="217170"/>
            </a:xfrm>
            <a:prstGeom prst="ellipse">
              <a:avLst/>
            </a:prstGeom>
            <a:solidFill>
              <a:srgbClr val="000000">
                <a:alpha val="25000"/>
              </a:srgbClr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l-PL"/>
            </a:p>
          </p:txBody>
        </p:sp>
        <p:sp>
          <p:nvSpPr>
            <p:cNvPr id="18" name="Txt -q"/>
            <p:cNvSpPr txBox="1">
              <a:spLocks noChangeArrowheads="1"/>
            </p:cNvSpPr>
            <p:nvPr/>
          </p:nvSpPr>
          <p:spPr bwMode="auto">
            <a:xfrm>
              <a:off x="447430" y="3811270"/>
              <a:ext cx="149080" cy="2800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rot="0" vert="horz" wrap="none" lIns="0" tIns="0" rIns="0" bIns="0" anchor="t" anchorCtr="0" upright="1">
              <a:spAutoFit/>
            </a:bodyPr>
            <a:lstStyle/>
            <a:p>
              <a:pPr algn="just">
                <a:lnSpc>
                  <a:spcPct val="130000"/>
                </a:lnSpc>
                <a:spcAft>
                  <a:spcPts val="0"/>
                </a:spcAft>
              </a:pPr>
              <a:r>
                <a:rPr lang="pl-PL" sz="1400" b="1" i="1">
                  <a:effectLst/>
                  <a:latin typeface="Times New Roman"/>
                  <a:ea typeface="Times New Roman"/>
                </a:rPr>
                <a:t>-q</a:t>
              </a:r>
              <a:endParaRPr lang="pl-PL" sz="1400">
                <a:effectLst/>
                <a:latin typeface="Times New Roman"/>
                <a:ea typeface="Times New Roman"/>
              </a:endParaRPr>
            </a:p>
          </p:txBody>
        </p:sp>
      </p:grpSp>
      <p:cxnSp>
        <p:nvCxnSpPr>
          <p:cNvPr id="19" name="Ziemia_2"/>
          <p:cNvCxnSpPr>
            <a:cxnSpLocks noChangeShapeType="1"/>
          </p:cNvCxnSpPr>
          <p:nvPr/>
        </p:nvCxnSpPr>
        <p:spPr bwMode="auto">
          <a:xfrm>
            <a:off x="1246045" y="3471545"/>
            <a:ext cx="1452938" cy="5715"/>
          </a:xfrm>
          <a:prstGeom prst="straightConnector1">
            <a:avLst/>
          </a:prstGeom>
          <a:noFill/>
          <a:ln w="6350">
            <a:solidFill>
              <a:srgbClr val="000000"/>
            </a:solidFill>
            <a:round/>
            <a:headEnd type="none" w="sm" len="med"/>
            <a:tailEnd type="non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grpSp>
        <p:nvGrpSpPr>
          <p:cNvPr id="20" name="Prz_a"/>
          <p:cNvGrpSpPr/>
          <p:nvPr/>
        </p:nvGrpSpPr>
        <p:grpSpPr>
          <a:xfrm>
            <a:off x="1379158" y="1326235"/>
            <a:ext cx="442116" cy="578172"/>
            <a:chOff x="419440" y="96875"/>
            <a:chExt cx="442116" cy="578172"/>
          </a:xfrm>
        </p:grpSpPr>
        <p:sp>
          <p:nvSpPr>
            <p:cNvPr id="21" name="Text +q"/>
            <p:cNvSpPr txBox="1">
              <a:spLocks noChangeArrowheads="1"/>
            </p:cNvSpPr>
            <p:nvPr/>
          </p:nvSpPr>
          <p:spPr bwMode="auto">
            <a:xfrm>
              <a:off x="419440" y="394970"/>
              <a:ext cx="192360" cy="2800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rot="0" vert="horz" wrap="none" lIns="0" tIns="0" rIns="0" bIns="0" anchor="t" anchorCtr="0" upright="1">
              <a:spAutoFit/>
            </a:bodyPr>
            <a:lstStyle/>
            <a:p>
              <a:pPr algn="just">
                <a:lnSpc>
                  <a:spcPct val="130000"/>
                </a:lnSpc>
                <a:spcAft>
                  <a:spcPts val="0"/>
                </a:spcAft>
              </a:pPr>
              <a:r>
                <a:rPr lang="pl-PL" sz="1400" b="1" i="1">
                  <a:effectLst/>
                  <a:latin typeface="Times New Roman"/>
                  <a:ea typeface="Times New Roman"/>
                </a:rPr>
                <a:t>+q</a:t>
              </a:r>
              <a:endParaRPr lang="pl-PL" sz="14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22" name="Prz_a"/>
            <p:cNvSpPr>
              <a:spLocks noChangeArrowheads="1"/>
            </p:cNvSpPr>
            <p:nvPr/>
          </p:nvSpPr>
          <p:spPr bwMode="auto">
            <a:xfrm>
              <a:off x="644386" y="361950"/>
              <a:ext cx="217170" cy="217170"/>
            </a:xfrm>
            <a:prstGeom prst="ellipse">
              <a:avLst/>
            </a:prstGeom>
            <a:solidFill>
              <a:srgbClr val="000000">
                <a:alpha val="25000"/>
              </a:srgbClr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l-PL"/>
            </a:p>
          </p:txBody>
        </p:sp>
        <p:sp>
          <p:nvSpPr>
            <p:cNvPr id="23" name="Text +q"/>
            <p:cNvSpPr txBox="1">
              <a:spLocks noChangeArrowheads="1"/>
            </p:cNvSpPr>
            <p:nvPr/>
          </p:nvSpPr>
          <p:spPr bwMode="auto">
            <a:xfrm>
              <a:off x="649605" y="96875"/>
              <a:ext cx="144780" cy="2800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rot="0" vert="horz" wrap="square" lIns="0" tIns="0" rIns="0" bIns="0" anchor="t" anchorCtr="0" upright="1">
              <a:spAutoFit/>
            </a:bodyPr>
            <a:lstStyle/>
            <a:p>
              <a:pPr algn="just">
                <a:lnSpc>
                  <a:spcPct val="130000"/>
                </a:lnSpc>
                <a:spcAft>
                  <a:spcPts val="0"/>
                </a:spcAft>
              </a:pPr>
              <a:r>
                <a:rPr lang="pl-PL" sz="1400" b="1" i="1">
                  <a:effectLst/>
                  <a:latin typeface="Times New Roman"/>
                  <a:ea typeface="Times New Roman"/>
                </a:rPr>
                <a:t>a</a:t>
              </a:r>
              <a:endParaRPr lang="pl-PL" sz="1400">
                <a:effectLst/>
                <a:latin typeface="Times New Roman"/>
                <a:ea typeface="Times New Roman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"/>
          <p:cNvSpPr txBox="1">
            <a:spLocks noChangeArrowheads="1"/>
          </p:cNvSpPr>
          <p:nvPr/>
        </p:nvSpPr>
        <p:spPr bwMode="auto">
          <a:xfrm>
            <a:off x="3443486" y="253413"/>
            <a:ext cx="2257028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defTabSz="912813" eaLnBrk="0" hangingPunct="0">
              <a:defRPr/>
            </a:pPr>
            <a:r>
              <a:rPr kumimoji="1" lang="pl-PL" sz="1400" b="1" i="1" kern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Pojemności zastępcze linii</a:t>
            </a:r>
            <a:endParaRPr kumimoji="1" lang="pl-PL" sz="1400" b="1" i="1" ker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Ozn"/>
          <p:cNvSpPr txBox="1">
            <a:spLocks noChangeArrowheads="1"/>
          </p:cNvSpPr>
          <p:nvPr/>
        </p:nvSpPr>
        <p:spPr bwMode="auto">
          <a:xfrm>
            <a:off x="4595799" y="4733018"/>
            <a:ext cx="3933825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z"/>
              <a:defRPr kumimoji="1" sz="27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y"/>
              <a:defRPr kumimoji="1" sz="2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x"/>
              <a:defRPr kumimoji="1" sz="21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sz="21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kumimoji="0" lang="pl-PL" altLang="pl-PL" sz="1400" b="1" i="1" dirty="0">
                <a:latin typeface="Times New Roman" pitchFamily="18" charset="0"/>
                <a:sym typeface="Symbol" pitchFamily="18" charset="2"/>
              </a:rPr>
              <a:t>h    </a:t>
            </a:r>
            <a:r>
              <a:rPr kumimoji="0" lang="pl-PL" altLang="pl-PL" sz="1400" i="1" dirty="0">
                <a:latin typeface="Times New Roman" pitchFamily="18" charset="0"/>
                <a:sym typeface="Symbol" pitchFamily="18" charset="2"/>
              </a:rPr>
              <a:t>- </a:t>
            </a:r>
            <a:r>
              <a:rPr kumimoji="0" lang="pl-PL" altLang="pl-PL" sz="1400" i="1" dirty="0">
                <a:latin typeface="Times New Roman" pitchFamily="18" charset="0"/>
              </a:rPr>
              <a:t>średnia wysokość zawieszenia przewodów, m,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kumimoji="0" lang="pl-PL" altLang="pl-PL" sz="1400" b="1" i="1" dirty="0" err="1">
                <a:latin typeface="Times New Roman" pitchFamily="18" charset="0"/>
              </a:rPr>
              <a:t>D</a:t>
            </a:r>
            <a:r>
              <a:rPr kumimoji="0" lang="pl-PL" altLang="pl-PL" sz="1800" b="1" i="1" baseline="-25000" dirty="0" err="1">
                <a:latin typeface="Times New Roman" pitchFamily="18" charset="0"/>
              </a:rPr>
              <a:t>sr</a:t>
            </a:r>
            <a:r>
              <a:rPr kumimoji="0" lang="pl-PL" altLang="pl-PL" sz="1400" b="1" i="1" dirty="0">
                <a:latin typeface="Times New Roman" pitchFamily="18" charset="0"/>
              </a:rPr>
              <a:t> </a:t>
            </a:r>
            <a:r>
              <a:rPr kumimoji="0" lang="pl-PL" altLang="pl-PL" sz="1400" i="1" dirty="0">
                <a:latin typeface="Times New Roman" pitchFamily="18" charset="0"/>
              </a:rPr>
              <a:t>- odstęp przewodów, m,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 b="1" i="1" dirty="0" err="1">
                <a:latin typeface="Times New Roman" pitchFamily="18" charset="0"/>
              </a:rPr>
              <a:t>r</a:t>
            </a:r>
            <a:r>
              <a:rPr kumimoji="0" lang="pl-PL" altLang="pl-PL" sz="1600" b="1" i="1" baseline="-25000" dirty="0" err="1">
                <a:latin typeface="Times New Roman" pitchFamily="18" charset="0"/>
              </a:rPr>
              <a:t>p</a:t>
            </a:r>
            <a:r>
              <a:rPr kumimoji="0" lang="pl-PL" altLang="pl-PL" sz="1600" b="1" i="1" baseline="-25000" dirty="0">
                <a:latin typeface="Times New Roman" pitchFamily="18" charset="0"/>
              </a:rPr>
              <a:t>   </a:t>
            </a:r>
            <a:r>
              <a:rPr kumimoji="0" lang="pl-PL" altLang="pl-PL" sz="1400" i="1" dirty="0">
                <a:latin typeface="Times New Roman" pitchFamily="18" charset="0"/>
              </a:rPr>
              <a:t>-  promień przewodu, m,</a:t>
            </a:r>
            <a:r>
              <a:rPr kumimoji="0" lang="pl-PL" altLang="pl-PL" sz="1400" b="1" i="1" baseline="-25000" dirty="0">
                <a:latin typeface="Times New Roman" pitchFamily="18" charset="0"/>
              </a:rPr>
              <a:t> </a:t>
            </a:r>
            <a:endParaRPr kumimoji="0" lang="pl-PL" altLang="pl-PL" sz="1400" i="1" dirty="0">
              <a:latin typeface="Times New Roman" pitchFamily="18" charset="0"/>
            </a:endParaRPr>
          </a:p>
        </p:txBody>
      </p:sp>
      <p:graphicFrame>
        <p:nvGraphicFramePr>
          <p:cNvPr id="4" name="B1'B0'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8169753"/>
              </p:ext>
            </p:extLst>
          </p:nvPr>
        </p:nvGraphicFramePr>
        <p:xfrm>
          <a:off x="1829185" y="4011548"/>
          <a:ext cx="2490787" cy="2093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40" name="Równanie" r:id="rId3" imgW="1917700" imgH="1612900" progId="Equation.3">
                  <p:embed/>
                </p:oleObj>
              </mc:Choice>
              <mc:Fallback>
                <p:oleObj name="Równanie" r:id="rId3" imgW="1917700" imgH="1612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9185" y="4011548"/>
                        <a:ext cx="2490787" cy="2093912"/>
                      </a:xfrm>
                      <a:prstGeom prst="rect">
                        <a:avLst/>
                      </a:prstGeom>
                      <a:solidFill>
                        <a:srgbClr val="00FF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Susc_B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3434723"/>
              </p:ext>
            </p:extLst>
          </p:nvPr>
        </p:nvGraphicFramePr>
        <p:xfrm>
          <a:off x="2009434" y="3168466"/>
          <a:ext cx="2025650" cy="6845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41" name="Równanie" r:id="rId5" imgW="1841500" imgH="622300" progId="Equation.3">
                  <p:embed/>
                </p:oleObj>
              </mc:Choice>
              <mc:Fallback>
                <p:oleObj name="Równanie" r:id="rId5" imgW="1841500" imgH="622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9434" y="3168466"/>
                        <a:ext cx="2025650" cy="68453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C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1306807"/>
              </p:ext>
            </p:extLst>
          </p:nvPr>
        </p:nvGraphicFramePr>
        <p:xfrm>
          <a:off x="1933413" y="2192370"/>
          <a:ext cx="4760912" cy="801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42" name="Równanie" r:id="rId7" imgW="4140000" imgH="698400" progId="Equation.3">
                  <p:embed/>
                </p:oleObj>
              </mc:Choice>
              <mc:Fallback>
                <p:oleObj name="Równanie" r:id="rId7" imgW="4140000" imgH="698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3413" y="2192370"/>
                        <a:ext cx="4760912" cy="801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C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9828833"/>
              </p:ext>
            </p:extLst>
          </p:nvPr>
        </p:nvGraphicFramePr>
        <p:xfrm>
          <a:off x="1855625" y="1247220"/>
          <a:ext cx="4907280" cy="8324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43" name="Równanie" r:id="rId9" imgW="4267200" imgH="723900" progId="Equation.3">
                  <p:embed/>
                </p:oleObj>
              </mc:Choice>
              <mc:Fallback>
                <p:oleObj name="Równanie" r:id="rId9" imgW="4267200" imgH="723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5625" y="1247220"/>
                        <a:ext cx="4907280" cy="83248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gama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1638701"/>
              </p:ext>
            </p:extLst>
          </p:nvPr>
        </p:nvGraphicFramePr>
        <p:xfrm>
          <a:off x="4771863" y="639981"/>
          <a:ext cx="1841500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44" name="Równanie" r:id="rId11" imgW="1473200" imgH="393700" progId="Equation.3">
                  <p:embed/>
                </p:oleObj>
              </mc:Choice>
              <mc:Fallback>
                <p:oleObj name="Równanie" r:id="rId11" imgW="14732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71863" y="639981"/>
                        <a:ext cx="1841500" cy="492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teta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9034376"/>
              </p:ext>
            </p:extLst>
          </p:nvPr>
        </p:nvGraphicFramePr>
        <p:xfrm>
          <a:off x="2201863" y="639763"/>
          <a:ext cx="2397125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45" name="Równanie" r:id="rId13" imgW="1917360" imgH="457200" progId="Equation.3">
                  <p:embed/>
                </p:oleObj>
              </mc:Choice>
              <mc:Fallback>
                <p:oleObj name="Równanie" r:id="rId13" imgW="191736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1863" y="639763"/>
                        <a:ext cx="2397125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30196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"/>
          <p:cNvSpPr txBox="1">
            <a:spLocks noChangeArrowheads="1"/>
          </p:cNvSpPr>
          <p:nvPr/>
        </p:nvSpPr>
        <p:spPr bwMode="auto">
          <a:xfrm>
            <a:off x="2827933" y="210881"/>
            <a:ext cx="3488134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defTabSz="912813" eaLnBrk="0" hangingPunct="0">
              <a:defRPr/>
            </a:pPr>
            <a:r>
              <a:rPr kumimoji="1" lang="pl-PL" sz="1400" b="1" i="1" kern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Upływności zastępcze linii napowietrznej</a:t>
            </a:r>
            <a:endParaRPr kumimoji="1" lang="pl-PL" sz="1400" b="1" i="1" ker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Pul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6371481"/>
              </p:ext>
            </p:extLst>
          </p:nvPr>
        </p:nvGraphicFramePr>
        <p:xfrm>
          <a:off x="4692656" y="1200196"/>
          <a:ext cx="3954462" cy="727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63" name="Równanie" r:id="rId3" imgW="2641600" imgH="482600" progId="Equation.3">
                  <p:embed/>
                </p:oleObj>
              </mc:Choice>
              <mc:Fallback>
                <p:oleObj name="Równanie" r:id="rId3" imgW="2641600" imgH="482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92656" y="1200196"/>
                        <a:ext cx="3954462" cy="727075"/>
                      </a:xfrm>
                      <a:prstGeom prst="rect">
                        <a:avLst/>
                      </a:prstGeom>
                      <a:solidFill>
                        <a:srgbClr val="FF99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Oznacz"/>
          <p:cNvSpPr>
            <a:spLocks noChangeArrowheads="1"/>
          </p:cNvSpPr>
          <p:nvPr/>
        </p:nvSpPr>
        <p:spPr bwMode="auto">
          <a:xfrm>
            <a:off x="2038345" y="3122995"/>
            <a:ext cx="5727530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z"/>
              <a:defRPr kumimoji="1" sz="27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y"/>
              <a:defRPr kumimoji="1" sz="2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x"/>
              <a:defRPr kumimoji="1" sz="21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sz="21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kumimoji="0" lang="pl-PL" altLang="pl-PL" sz="1800" i="1" dirty="0" err="1">
                <a:latin typeface="Times New Roman" pitchFamily="18" charset="0"/>
              </a:rPr>
              <a:t>m</a:t>
            </a:r>
            <a:r>
              <a:rPr kumimoji="0" lang="pl-PL" altLang="pl-PL" sz="1800" i="1" baseline="-25000" dirty="0" err="1">
                <a:latin typeface="Times New Roman" pitchFamily="18" charset="0"/>
              </a:rPr>
              <a:t>p</a:t>
            </a:r>
            <a:r>
              <a:rPr kumimoji="0" lang="pl-PL" altLang="pl-PL" sz="2400" i="1" dirty="0">
                <a:latin typeface="Times New Roman" pitchFamily="18" charset="0"/>
              </a:rPr>
              <a:t>  - </a:t>
            </a:r>
            <a:r>
              <a:rPr kumimoji="0" lang="pl-PL" altLang="pl-PL" sz="1800" i="1" dirty="0">
                <a:latin typeface="Times New Roman" pitchFamily="18" charset="0"/>
              </a:rPr>
              <a:t>stan powierzchni przewodu  </a:t>
            </a:r>
            <a:r>
              <a:rPr kumimoji="0" lang="pl-PL" altLang="pl-PL" sz="1800" dirty="0">
                <a:latin typeface="Times New Roman" pitchFamily="18" charset="0"/>
              </a:rPr>
              <a:t>(</a:t>
            </a:r>
            <a:r>
              <a:rPr kumimoji="0" lang="pl-PL" altLang="pl-PL" sz="1800" i="1" dirty="0" err="1">
                <a:latin typeface="Times New Roman" pitchFamily="18" charset="0"/>
              </a:rPr>
              <a:t>m</a:t>
            </a:r>
            <a:r>
              <a:rPr kumimoji="0" lang="pl-PL" altLang="pl-PL" sz="1800" i="1" baseline="-25000" dirty="0" err="1">
                <a:latin typeface="Times New Roman" pitchFamily="18" charset="0"/>
              </a:rPr>
              <a:t>p</a:t>
            </a:r>
            <a:r>
              <a:rPr kumimoji="0" lang="pl-PL" altLang="pl-PL" sz="1800" i="1" baseline="-25000" dirty="0">
                <a:latin typeface="Times New Roman" pitchFamily="18" charset="0"/>
              </a:rPr>
              <a:t> </a:t>
            </a:r>
            <a:r>
              <a:rPr kumimoji="0" lang="pl-PL" altLang="pl-PL" sz="1800" i="1" dirty="0">
                <a:latin typeface="Times New Roman" pitchFamily="18" charset="0"/>
              </a:rPr>
              <a:t>= 0.83 - 0.87</a:t>
            </a:r>
            <a:r>
              <a:rPr kumimoji="0" lang="pl-PL" altLang="pl-PL" sz="1800" dirty="0">
                <a:latin typeface="Times New Roman" pitchFamily="18" charset="0"/>
              </a:rPr>
              <a:t> </a:t>
            </a:r>
            <a:r>
              <a:rPr kumimoji="0" lang="pl-PL" altLang="pl-PL" sz="1800" i="1" dirty="0">
                <a:latin typeface="Times New Roman" pitchFamily="18" charset="0"/>
              </a:rPr>
              <a:t>dla linek)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kumimoji="0" lang="pl-PL" altLang="pl-PL" sz="1800" i="1" dirty="0">
                <a:latin typeface="Times New Roman" pitchFamily="18" charset="0"/>
              </a:rPr>
              <a:t>m</a:t>
            </a:r>
            <a:r>
              <a:rPr kumimoji="0" lang="pl-PL" altLang="pl-PL" sz="1800" i="1" baseline="-25000" dirty="0">
                <a:latin typeface="Times New Roman" pitchFamily="18" charset="0"/>
              </a:rPr>
              <a:t>a</a:t>
            </a:r>
            <a:r>
              <a:rPr kumimoji="0" lang="pl-PL" altLang="pl-PL" sz="1800" i="1" dirty="0">
                <a:latin typeface="Times New Roman" pitchFamily="18" charset="0"/>
              </a:rPr>
              <a:t>   -  pogoda  ( 1 –dobra pogoda, 0,8 wilgotne powietrze)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kumimoji="0" lang="pl-PL" altLang="pl-PL" sz="1800" i="1" dirty="0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kumimoji="0" lang="pl-PL" altLang="pl-PL" sz="1800" i="1" dirty="0">
                <a:latin typeface="Times New Roman" pitchFamily="18" charset="0"/>
                <a:sym typeface="Symbol" pitchFamily="18" charset="2"/>
              </a:rPr>
              <a:t></a:t>
            </a:r>
            <a:r>
              <a:rPr kumimoji="0" lang="pl-PL" altLang="pl-PL" sz="1800" i="1" baseline="-25000" dirty="0">
                <a:latin typeface="Times New Roman" pitchFamily="18" charset="0"/>
              </a:rPr>
              <a:t>a</a:t>
            </a:r>
            <a:r>
              <a:rPr kumimoji="0" lang="pl-PL" altLang="pl-PL" sz="1800" i="1" dirty="0">
                <a:latin typeface="Times New Roman" pitchFamily="18" charset="0"/>
                <a:sym typeface="Symbol" pitchFamily="18" charset="2"/>
              </a:rPr>
              <a:t>    -  </a:t>
            </a:r>
            <a:r>
              <a:rPr kumimoji="0" lang="pl-PL" altLang="pl-PL" sz="1800" i="1">
                <a:latin typeface="Times New Roman" pitchFamily="18" charset="0"/>
                <a:sym typeface="Symbol" pitchFamily="18" charset="2"/>
              </a:rPr>
              <a:t>warunki </a:t>
            </a:r>
            <a:r>
              <a:rPr kumimoji="0" lang="pl-PL" altLang="pl-PL" sz="1800" i="1" smtClean="0">
                <a:latin typeface="Times New Roman" pitchFamily="18" charset="0"/>
                <a:sym typeface="Symbol" pitchFamily="18" charset="2"/>
              </a:rPr>
              <a:t>atmosferyczne:</a:t>
            </a:r>
            <a:endParaRPr kumimoji="0" lang="pl-PL" altLang="pl-PL" sz="1800" dirty="0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kumimoji="0" lang="pl-PL" altLang="pl-PL" sz="1800" i="1" dirty="0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kumimoji="0" lang="pl-PL" altLang="pl-PL" sz="1800" i="1" dirty="0">
                <a:latin typeface="Times New Roman" pitchFamily="18" charset="0"/>
              </a:rPr>
              <a:t>P</a:t>
            </a:r>
            <a:r>
              <a:rPr kumimoji="0" lang="pl-PL" altLang="pl-PL" sz="1800" i="1" baseline="-25000" dirty="0">
                <a:latin typeface="Times New Roman" pitchFamily="18" charset="0"/>
              </a:rPr>
              <a:t>a</a:t>
            </a:r>
            <a:r>
              <a:rPr kumimoji="0" lang="pl-PL" altLang="pl-PL" sz="1800" i="1" dirty="0">
                <a:latin typeface="Times New Roman" pitchFamily="18" charset="0"/>
              </a:rPr>
              <a:t>  - ciśnienie w </a:t>
            </a:r>
            <a:r>
              <a:rPr kumimoji="0" lang="pl-PL" altLang="pl-PL" sz="1800" i="1" dirty="0" err="1">
                <a:latin typeface="Times New Roman" pitchFamily="18" charset="0"/>
              </a:rPr>
              <a:t>hPa</a:t>
            </a:r>
            <a:r>
              <a:rPr kumimoji="0" lang="pl-PL" altLang="pl-PL" sz="1800" i="1" dirty="0">
                <a:latin typeface="Times New Roman" pitchFamily="18" charset="0"/>
              </a:rPr>
              <a:t>,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kumimoji="0" lang="pl-PL" altLang="pl-PL" sz="1800" i="1" dirty="0">
                <a:latin typeface="Times New Roman" pitchFamily="18" charset="0"/>
              </a:rPr>
              <a:t>T    - temperatura powietrza w </a:t>
            </a:r>
            <a:r>
              <a:rPr kumimoji="0" lang="pl-PL" altLang="pl-PL" sz="1800" i="1" dirty="0">
                <a:latin typeface="Times New Roman" pitchFamily="18" charset="0"/>
                <a:sym typeface="Symbol" pitchFamily="18" charset="2"/>
              </a:rPr>
              <a:t></a:t>
            </a:r>
            <a:r>
              <a:rPr kumimoji="0" lang="pl-PL" altLang="pl-PL" sz="1800" i="1" dirty="0">
                <a:latin typeface="Times New Roman" pitchFamily="18" charset="0"/>
              </a:rPr>
              <a:t>C.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kumimoji="0" lang="pl-PL" altLang="pl-PL" sz="1800" i="1" dirty="0" err="1">
                <a:latin typeface="Times New Roman" pitchFamily="18" charset="0"/>
              </a:rPr>
              <a:t>r</a:t>
            </a:r>
            <a:r>
              <a:rPr kumimoji="0" lang="pl-PL" altLang="pl-PL" sz="1800" i="1" baseline="-25000" dirty="0" err="1">
                <a:latin typeface="Times New Roman" pitchFamily="18" charset="0"/>
              </a:rPr>
              <a:t>p</a:t>
            </a:r>
            <a:r>
              <a:rPr kumimoji="0" lang="pl-PL" altLang="pl-PL" sz="1800" i="1" dirty="0">
                <a:latin typeface="Times New Roman" pitchFamily="18" charset="0"/>
              </a:rPr>
              <a:t>   - promień przewodu, m,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kumimoji="0" lang="pl-PL" altLang="pl-PL" sz="1800" i="1" dirty="0" err="1">
                <a:latin typeface="Times New Roman" pitchFamily="18" charset="0"/>
              </a:rPr>
              <a:t>D</a:t>
            </a:r>
            <a:r>
              <a:rPr kumimoji="0" lang="pl-PL" altLang="pl-PL" sz="1800" i="1" baseline="-25000" dirty="0" err="1">
                <a:latin typeface="Times New Roman" pitchFamily="18" charset="0"/>
              </a:rPr>
              <a:t>sr</a:t>
            </a:r>
            <a:r>
              <a:rPr kumimoji="0" lang="pl-PL" altLang="pl-PL" sz="1800" i="1" dirty="0">
                <a:latin typeface="Times New Roman" pitchFamily="18" charset="0"/>
              </a:rPr>
              <a:t> - odległość między przewodami, m,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kumimoji="0" lang="pl-PL" altLang="pl-PL" sz="1800" i="1" dirty="0">
                <a:latin typeface="Times New Roman" pitchFamily="18" charset="0"/>
              </a:rPr>
              <a:t>U</a:t>
            </a:r>
            <a:r>
              <a:rPr kumimoji="0" lang="pl-PL" altLang="pl-PL" sz="1800" i="1" baseline="-25000" dirty="0">
                <a:latin typeface="Times New Roman" pitchFamily="18" charset="0"/>
              </a:rPr>
              <a:t>f</a:t>
            </a:r>
            <a:r>
              <a:rPr kumimoji="0" lang="pl-PL" altLang="pl-PL" sz="1800" i="1" dirty="0">
                <a:latin typeface="Times New Roman" pitchFamily="18" charset="0"/>
              </a:rPr>
              <a:t>  -   napięcie fazowe, kV.</a:t>
            </a:r>
          </a:p>
        </p:txBody>
      </p:sp>
      <p:graphicFrame>
        <p:nvGraphicFramePr>
          <p:cNvPr id="5" name="Delta_a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2231316"/>
              </p:ext>
            </p:extLst>
          </p:nvPr>
        </p:nvGraphicFramePr>
        <p:xfrm>
          <a:off x="4950183" y="3918183"/>
          <a:ext cx="1101725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64" name="Równanie" r:id="rId5" imgW="914400" imgH="419100" progId="Equation.3">
                  <p:embed/>
                </p:oleObj>
              </mc:Choice>
              <mc:Fallback>
                <p:oleObj name="Równanie" r:id="rId5" imgW="9144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0183" y="3918183"/>
                        <a:ext cx="1101725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Gnap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8667002"/>
              </p:ext>
            </p:extLst>
          </p:nvPr>
        </p:nvGraphicFramePr>
        <p:xfrm>
          <a:off x="3085437" y="2155573"/>
          <a:ext cx="2562225" cy="835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65" name="Równanie" r:id="rId7" imgW="1727200" imgH="558800" progId="Equation.3">
                  <p:embed/>
                </p:oleObj>
              </mc:Choice>
              <mc:Fallback>
                <p:oleObj name="Równanie" r:id="rId7" imgW="1727200" imgH="558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85437" y="2155573"/>
                        <a:ext cx="2562225" cy="835025"/>
                      </a:xfrm>
                      <a:prstGeom prst="rect">
                        <a:avLst/>
                      </a:prstGeom>
                      <a:solidFill>
                        <a:srgbClr val="00FF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Jeśli"/>
          <p:cNvSpPr>
            <a:spLocks noChangeArrowheads="1"/>
          </p:cNvSpPr>
          <p:nvPr/>
        </p:nvSpPr>
        <p:spPr bwMode="auto">
          <a:xfrm>
            <a:off x="2215579" y="1484177"/>
            <a:ext cx="223619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z"/>
              <a:defRPr kumimoji="1" sz="27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y"/>
              <a:defRPr kumimoji="1" sz="2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x"/>
              <a:defRPr kumimoji="1" sz="21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sz="21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kumimoji="0" lang="pl-PL" altLang="pl-PL" sz="1600" i="1">
                <a:latin typeface="Times New Roman" pitchFamily="18" charset="0"/>
              </a:rPr>
              <a:t>Jeśli  U</a:t>
            </a:r>
            <a:r>
              <a:rPr kumimoji="0" lang="pl-PL" altLang="pl-PL" sz="1600" i="1" baseline="-25000">
                <a:latin typeface="Times New Roman" pitchFamily="18" charset="0"/>
              </a:rPr>
              <a:t>fkr </a:t>
            </a:r>
            <a:r>
              <a:rPr kumimoji="0" lang="pl-PL" altLang="pl-PL" sz="1600" i="1">
                <a:latin typeface="Times New Roman" pitchFamily="18" charset="0"/>
              </a:rPr>
              <a:t>&lt; U</a:t>
            </a:r>
            <a:r>
              <a:rPr kumimoji="0" lang="pl-PL" altLang="pl-PL" sz="1600" i="1" baseline="-25000">
                <a:latin typeface="Times New Roman" pitchFamily="18" charset="0"/>
              </a:rPr>
              <a:t>fazowe</a:t>
            </a:r>
            <a:r>
              <a:rPr kumimoji="0" lang="pl-PL" altLang="pl-PL" sz="1600">
                <a:latin typeface="Times New Roman" pitchFamily="18" charset="0"/>
              </a:rPr>
              <a:t> </a:t>
            </a:r>
            <a:r>
              <a:rPr kumimoji="0" lang="pl-PL" altLang="pl-PL" sz="1600" i="1">
                <a:latin typeface="Times New Roman" pitchFamily="18" charset="0"/>
              </a:rPr>
              <a:t> to ulot:</a:t>
            </a:r>
          </a:p>
        </p:txBody>
      </p:sp>
      <p:sp>
        <p:nvSpPr>
          <p:cNvPr id="8" name="Txt Wz_Peeka"/>
          <p:cNvSpPr>
            <a:spLocks noChangeArrowheads="1"/>
          </p:cNvSpPr>
          <p:nvPr/>
        </p:nvSpPr>
        <p:spPr bwMode="auto">
          <a:xfrm>
            <a:off x="1132419" y="555541"/>
            <a:ext cx="216886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z"/>
              <a:defRPr kumimoji="1" sz="27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y"/>
              <a:defRPr kumimoji="1" sz="2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x"/>
              <a:defRPr kumimoji="1" sz="21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sz="21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70C0"/>
              </a:buClr>
              <a:buFontTx/>
              <a:buNone/>
            </a:pPr>
            <a:r>
              <a:rPr kumimoji="0" lang="pl-PL" altLang="pl-PL" sz="1600" b="1" i="1" dirty="0">
                <a:latin typeface="Times New Roman" pitchFamily="18" charset="0"/>
              </a:rPr>
              <a:t>Straty ulotu – </a:t>
            </a:r>
            <a:r>
              <a:rPr kumimoji="0" lang="pl-PL" altLang="pl-PL" sz="1600" b="1" i="1">
                <a:latin typeface="Times New Roman" pitchFamily="18" charset="0"/>
              </a:rPr>
              <a:t>wzór </a:t>
            </a:r>
            <a:r>
              <a:rPr kumimoji="0" lang="pl-PL" altLang="pl-PL" sz="1600" b="1" i="1" smtClean="0">
                <a:latin typeface="Times New Roman" pitchFamily="18" charset="0"/>
              </a:rPr>
              <a:t>Peeka</a:t>
            </a:r>
            <a:endParaRPr kumimoji="0" lang="pl-PL" altLang="pl-PL" sz="1600" b="1" i="1" dirty="0">
              <a:latin typeface="Times New Roman" pitchFamily="18" charset="0"/>
            </a:endParaRPr>
          </a:p>
        </p:txBody>
      </p:sp>
      <p:graphicFrame>
        <p:nvGraphicFramePr>
          <p:cNvPr id="9" name="U_fkr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0328388"/>
              </p:ext>
            </p:extLst>
          </p:nvPr>
        </p:nvGraphicFramePr>
        <p:xfrm>
          <a:off x="1293851" y="865499"/>
          <a:ext cx="325755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66" name="Równanie" r:id="rId9" imgW="2527300" imgH="457200" progId="Equation.3">
                  <p:embed/>
                </p:oleObj>
              </mc:Choice>
              <mc:Fallback>
                <p:oleObj name="Równanie" r:id="rId9" imgW="2527300" imgH="457200" progId="Equation.3">
                  <p:embed/>
                  <p:pic>
                    <p:nvPicPr>
                      <p:cNvPr id="0" name="Ufkr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3851" y="865499"/>
                        <a:ext cx="3257550" cy="59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30196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/>
      <p:bldP spid="7" grpId="0" autoUpdateAnimBg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"/>
          <p:cNvSpPr txBox="1">
            <a:spLocks noChangeArrowheads="1"/>
          </p:cNvSpPr>
          <p:nvPr/>
        </p:nvSpPr>
        <p:spPr bwMode="auto">
          <a:xfrm>
            <a:off x="2952166" y="210881"/>
            <a:ext cx="3239669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defTabSz="912813" eaLnBrk="0" hangingPunct="0">
              <a:defRPr/>
            </a:pPr>
            <a:r>
              <a:rPr kumimoji="1" lang="pl-PL" sz="1400" b="1" i="1" kern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Upływności poprzeczne linii kablowej</a:t>
            </a:r>
            <a:endParaRPr kumimoji="1" lang="pl-PL" sz="1400" b="1" i="1" ker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Ozn"/>
          <p:cNvSpPr>
            <a:spLocks noChangeArrowheads="1"/>
          </p:cNvSpPr>
          <p:nvPr/>
        </p:nvSpPr>
        <p:spPr bwMode="auto">
          <a:xfrm>
            <a:off x="2995521" y="2713238"/>
            <a:ext cx="41101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z"/>
              <a:defRPr kumimoji="1" sz="27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y"/>
              <a:defRPr kumimoji="1" sz="2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x"/>
              <a:defRPr kumimoji="1" sz="21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sz="21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kumimoji="0" lang="pl-PL" altLang="pl-PL" sz="1800" i="1">
                <a:latin typeface="Times New Roman" pitchFamily="18" charset="0"/>
              </a:rPr>
              <a:t>C</a:t>
            </a:r>
            <a:r>
              <a:rPr kumimoji="0" lang="pl-PL" altLang="pl-PL" sz="2400" i="1">
                <a:latin typeface="Times New Roman" pitchFamily="18" charset="0"/>
              </a:rPr>
              <a:t>  - </a:t>
            </a:r>
            <a:r>
              <a:rPr kumimoji="0" lang="pl-PL" altLang="pl-PL" sz="1800" i="1">
                <a:latin typeface="Times New Roman" pitchFamily="18" charset="0"/>
              </a:rPr>
              <a:t>pojemność jednego przewodu (izolacji)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kumimoji="0" lang="pl-PL" altLang="pl-PL" sz="1800" i="1">
                <a:latin typeface="Times New Roman" pitchFamily="18" charset="0"/>
              </a:rPr>
              <a:t>tg</a:t>
            </a:r>
            <a:r>
              <a:rPr kumimoji="0" lang="pl-PL" altLang="pl-PL" sz="1800" i="1">
                <a:latin typeface="Times New Roman" pitchFamily="18" charset="0"/>
                <a:sym typeface="Symbol" pitchFamily="18" charset="2"/>
              </a:rPr>
              <a:t></a:t>
            </a:r>
            <a:r>
              <a:rPr kumimoji="0" lang="pl-PL" altLang="pl-PL" sz="1800">
                <a:latin typeface="Times New Roman" pitchFamily="18" charset="0"/>
              </a:rPr>
              <a:t> </a:t>
            </a:r>
            <a:r>
              <a:rPr kumimoji="0" lang="pl-PL" altLang="pl-PL" sz="1800" i="1">
                <a:latin typeface="Times New Roman" pitchFamily="18" charset="0"/>
              </a:rPr>
              <a:t>  -  kąt stratności izolacji</a:t>
            </a:r>
          </a:p>
        </p:txBody>
      </p:sp>
      <p:graphicFrame>
        <p:nvGraphicFramePr>
          <p:cNvPr id="4" name="Gkbl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4663021"/>
              </p:ext>
            </p:extLst>
          </p:nvPr>
        </p:nvGraphicFramePr>
        <p:xfrm>
          <a:off x="3619408" y="3894338"/>
          <a:ext cx="2695575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94" name="Równanie" r:id="rId3" imgW="1701800" imgH="558800" progId="Equation.3">
                  <p:embed/>
                </p:oleObj>
              </mc:Choice>
              <mc:Fallback>
                <p:oleObj name="Równanie" r:id="rId3" imgW="1701800" imgH="558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19408" y="3894338"/>
                        <a:ext cx="2695575" cy="889000"/>
                      </a:xfrm>
                      <a:prstGeom prst="rect">
                        <a:avLst/>
                      </a:prstGeom>
                      <a:solidFill>
                        <a:srgbClr val="00FF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Pfk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0815300"/>
              </p:ext>
            </p:extLst>
          </p:nvPr>
        </p:nvGraphicFramePr>
        <p:xfrm>
          <a:off x="3174908" y="1903613"/>
          <a:ext cx="3746500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95" name="Równanie" r:id="rId5" imgW="2336800" imgH="304800" progId="Equation.3">
                  <p:embed/>
                </p:oleObj>
              </mc:Choice>
              <mc:Fallback>
                <p:oleObj name="Równanie" r:id="rId5" imgW="2336800" imgH="304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74908" y="1903613"/>
                        <a:ext cx="3746500" cy="488950"/>
                      </a:xfrm>
                      <a:prstGeom prst="rect">
                        <a:avLst/>
                      </a:prstGeom>
                      <a:solidFill>
                        <a:srgbClr val="FFCC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traty"/>
          <p:cNvSpPr>
            <a:spLocks noChangeArrowheads="1"/>
          </p:cNvSpPr>
          <p:nvPr/>
        </p:nvSpPr>
        <p:spPr bwMode="auto">
          <a:xfrm>
            <a:off x="2131921" y="1268613"/>
            <a:ext cx="285655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z"/>
              <a:defRPr kumimoji="1" sz="27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y"/>
              <a:defRPr kumimoji="1" sz="2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x"/>
              <a:defRPr kumimoji="1" sz="21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sz="21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70C0"/>
              </a:buClr>
              <a:buFontTx/>
              <a:buNone/>
            </a:pPr>
            <a:r>
              <a:rPr kumimoji="0" lang="pl-PL" altLang="pl-PL" sz="1600" b="1" i="1">
                <a:latin typeface="Times New Roman" pitchFamily="18" charset="0"/>
              </a:rPr>
              <a:t>Straty poprzeczne w izolacji kabla</a:t>
            </a:r>
          </a:p>
        </p:txBody>
      </p:sp>
    </p:spTree>
    <p:extLst>
      <p:ext uri="{BB962C8B-B14F-4D97-AF65-F5344CB8AC3E}">
        <p14:creationId xmlns:p14="http://schemas.microsoft.com/office/powerpoint/2010/main" val="830196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Moce"/>
          <p:cNvGrpSpPr/>
          <p:nvPr/>
        </p:nvGrpSpPr>
        <p:grpSpPr>
          <a:xfrm>
            <a:off x="2913943" y="2422154"/>
            <a:ext cx="3613701" cy="561984"/>
            <a:chOff x="2159000" y="2602915"/>
            <a:chExt cx="3613701" cy="561984"/>
          </a:xfrm>
        </p:grpSpPr>
        <p:sp>
          <p:nvSpPr>
            <p:cNvPr id="4" name="Text Box 166"/>
            <p:cNvSpPr txBox="1">
              <a:spLocks noChangeArrowheads="1"/>
            </p:cNvSpPr>
            <p:nvPr/>
          </p:nvSpPr>
          <p:spPr bwMode="auto">
            <a:xfrm>
              <a:off x="5542080" y="2602915"/>
              <a:ext cx="197267" cy="27718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ts val="1000"/>
                </a:spcAft>
                <a:buClrTx/>
                <a:buFontTx/>
                <a:buNone/>
              </a:pPr>
              <a:r>
                <a:rPr kumimoji="0" lang="pl-PL" altLang="pl-PL" sz="1800" b="1" i="1">
                  <a:latin typeface="Calibri" pitchFamily="34" charset="0"/>
                </a:rPr>
                <a:t>P</a:t>
              </a:r>
              <a:r>
                <a:rPr kumimoji="0" lang="pl-PL" altLang="pl-PL" sz="1800" b="1" i="1" baseline="-25000">
                  <a:latin typeface="Calibri" pitchFamily="34" charset="0"/>
                </a:rPr>
                <a:t>k</a:t>
              </a:r>
              <a:endParaRPr kumimoji="0" lang="pl-PL" altLang="pl-PL" sz="1800" b="1">
                <a:latin typeface="Times New Roman" pitchFamily="18" charset="0"/>
              </a:endParaRPr>
            </a:p>
          </p:txBody>
        </p:sp>
        <p:sp>
          <p:nvSpPr>
            <p:cNvPr id="5" name="Text Box 167"/>
            <p:cNvSpPr txBox="1">
              <a:spLocks noChangeArrowheads="1"/>
            </p:cNvSpPr>
            <p:nvPr/>
          </p:nvSpPr>
          <p:spPr bwMode="auto">
            <a:xfrm>
              <a:off x="5542080" y="2887717"/>
              <a:ext cx="230621" cy="27718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ts val="1000"/>
                </a:spcAft>
                <a:buClrTx/>
                <a:buFontTx/>
                <a:buNone/>
              </a:pPr>
              <a:r>
                <a:rPr kumimoji="0" lang="pl-PL" altLang="pl-PL" sz="1800" b="1" i="1">
                  <a:latin typeface="Calibri" pitchFamily="34" charset="0"/>
                </a:rPr>
                <a:t>Q</a:t>
              </a:r>
              <a:r>
                <a:rPr kumimoji="0" lang="pl-PL" altLang="pl-PL" sz="1800" b="1" i="1" baseline="-25000">
                  <a:latin typeface="Calibri" pitchFamily="34" charset="0"/>
                </a:rPr>
                <a:t>k</a:t>
              </a:r>
              <a:endParaRPr kumimoji="0" lang="pl-PL" altLang="pl-PL" sz="1800" b="1">
                <a:latin typeface="Times New Roman" pitchFamily="18" charset="0"/>
              </a:endParaRPr>
            </a:p>
          </p:txBody>
        </p:sp>
        <p:sp>
          <p:nvSpPr>
            <p:cNvPr id="6" name="Text Box 169"/>
            <p:cNvSpPr txBox="1">
              <a:spLocks noChangeArrowheads="1"/>
            </p:cNvSpPr>
            <p:nvPr/>
          </p:nvSpPr>
          <p:spPr bwMode="auto">
            <a:xfrm>
              <a:off x="2159000" y="2602915"/>
              <a:ext cx="204891" cy="27718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ts val="1000"/>
                </a:spcAft>
                <a:buClrTx/>
                <a:buFontTx/>
                <a:buNone/>
              </a:pPr>
              <a:r>
                <a:rPr kumimoji="0" lang="pl-PL" altLang="pl-PL" sz="1800" b="1" i="1">
                  <a:latin typeface="Calibri" pitchFamily="34" charset="0"/>
                </a:rPr>
                <a:t>P</a:t>
              </a:r>
              <a:r>
                <a:rPr kumimoji="0" lang="pl-PL" altLang="pl-PL" sz="1800" b="1" i="1" baseline="-25000">
                  <a:latin typeface="Calibri" pitchFamily="34" charset="0"/>
                </a:rPr>
                <a:t>p</a:t>
              </a:r>
              <a:endParaRPr kumimoji="0" lang="pl-PL" altLang="pl-PL" sz="1800" b="1">
                <a:latin typeface="Times New Roman" pitchFamily="18" charset="0"/>
              </a:endParaRPr>
            </a:p>
          </p:txBody>
        </p:sp>
        <p:sp>
          <p:nvSpPr>
            <p:cNvPr id="7" name="Text Box 170"/>
            <p:cNvSpPr txBox="1">
              <a:spLocks noChangeArrowheads="1"/>
            </p:cNvSpPr>
            <p:nvPr/>
          </p:nvSpPr>
          <p:spPr bwMode="auto">
            <a:xfrm>
              <a:off x="2159000" y="2887717"/>
              <a:ext cx="239198" cy="27718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ts val="1000"/>
                </a:spcAft>
                <a:buClrTx/>
                <a:buFontTx/>
                <a:buNone/>
              </a:pPr>
              <a:r>
                <a:rPr kumimoji="0" lang="pl-PL" altLang="pl-PL" sz="1800" b="1" i="1">
                  <a:latin typeface="Calibri" pitchFamily="34" charset="0"/>
                </a:rPr>
                <a:t>Q</a:t>
              </a:r>
              <a:r>
                <a:rPr kumimoji="0" lang="pl-PL" altLang="pl-PL" sz="1800" b="1" i="1" baseline="-25000">
                  <a:latin typeface="Calibri" pitchFamily="34" charset="0"/>
                </a:rPr>
                <a:t>p</a:t>
              </a:r>
              <a:endParaRPr kumimoji="0" lang="pl-PL" altLang="pl-PL" sz="1800" b="1">
                <a:latin typeface="Times New Roman" pitchFamily="18" charset="0"/>
              </a:endParaRPr>
            </a:p>
          </p:txBody>
        </p:sp>
      </p:grpSp>
      <p:grpSp>
        <p:nvGrpSpPr>
          <p:cNvPr id="8" name="Prądy"/>
          <p:cNvGrpSpPr/>
          <p:nvPr/>
        </p:nvGrpSpPr>
        <p:grpSpPr>
          <a:xfrm>
            <a:off x="2948250" y="3089866"/>
            <a:ext cx="3555569" cy="523883"/>
            <a:chOff x="2193307" y="3270627"/>
            <a:chExt cx="3555569" cy="523883"/>
          </a:xfrm>
        </p:grpSpPr>
        <p:sp>
          <p:nvSpPr>
            <p:cNvPr id="9" name="Text Box 171"/>
            <p:cNvSpPr txBox="1">
              <a:spLocks noChangeArrowheads="1"/>
            </p:cNvSpPr>
            <p:nvPr/>
          </p:nvSpPr>
          <p:spPr bwMode="auto">
            <a:xfrm>
              <a:off x="3717307" y="3270810"/>
              <a:ext cx="126638" cy="27699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ts val="1000"/>
                </a:spcAft>
                <a:buClrTx/>
                <a:buFontTx/>
                <a:buNone/>
              </a:pPr>
              <a:r>
                <a:rPr kumimoji="0" lang="pl-PL" altLang="pl-PL" sz="1800" b="1" i="1" u="sng" smtClean="0">
                  <a:latin typeface="Calibri" pitchFamily="34" charset="0"/>
                </a:rPr>
                <a:t>I</a:t>
              </a:r>
              <a:r>
                <a:rPr kumimoji="0" lang="pl-PL" altLang="pl-PL" sz="1800" b="1" i="1" baseline="-25000" smtClean="0">
                  <a:latin typeface="Calibri" pitchFamily="34" charset="0"/>
                </a:rPr>
                <a:t>L</a:t>
              </a:r>
              <a:endParaRPr kumimoji="0" lang="pl-PL" altLang="pl-PL" sz="1800" b="1">
                <a:latin typeface="Times New Roman" pitchFamily="18" charset="0"/>
              </a:endParaRPr>
            </a:p>
          </p:txBody>
        </p:sp>
        <p:sp>
          <p:nvSpPr>
            <p:cNvPr id="10" name="Text Box 164"/>
            <p:cNvSpPr txBox="1">
              <a:spLocks noChangeArrowheads="1"/>
            </p:cNvSpPr>
            <p:nvPr/>
          </p:nvSpPr>
          <p:spPr bwMode="auto">
            <a:xfrm>
              <a:off x="5074166" y="3517328"/>
              <a:ext cx="162007" cy="27718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ts val="1000"/>
                </a:spcAft>
                <a:buClrTx/>
                <a:buFontTx/>
                <a:buNone/>
              </a:pPr>
              <a:r>
                <a:rPr kumimoji="0" lang="pl-PL" altLang="pl-PL" sz="1800" b="1" i="1" u="sng">
                  <a:latin typeface="Calibri" pitchFamily="34" charset="0"/>
                </a:rPr>
                <a:t>I</a:t>
              </a:r>
              <a:r>
                <a:rPr kumimoji="0" lang="pl-PL" altLang="pl-PL" sz="1800" b="1" i="1">
                  <a:latin typeface="Calibri" pitchFamily="34" charset="0"/>
                </a:rPr>
                <a:t>”</a:t>
              </a:r>
              <a:endParaRPr kumimoji="0" lang="pl-PL" altLang="pl-PL" sz="1800" b="1">
                <a:latin typeface="Times New Roman" pitchFamily="18" charset="0"/>
              </a:endParaRPr>
            </a:p>
          </p:txBody>
        </p:sp>
        <p:sp>
          <p:nvSpPr>
            <p:cNvPr id="11" name="Text Box 165"/>
            <p:cNvSpPr txBox="1">
              <a:spLocks noChangeArrowheads="1"/>
            </p:cNvSpPr>
            <p:nvPr/>
          </p:nvSpPr>
          <p:spPr bwMode="auto">
            <a:xfrm>
              <a:off x="2548769" y="3517328"/>
              <a:ext cx="120076" cy="27718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ts val="1000"/>
                </a:spcAft>
                <a:buClrTx/>
                <a:buFontTx/>
                <a:buNone/>
              </a:pPr>
              <a:r>
                <a:rPr kumimoji="0" lang="pl-PL" altLang="pl-PL" sz="1800" b="1" i="1" u="sng">
                  <a:latin typeface="Calibri" pitchFamily="34" charset="0"/>
                </a:rPr>
                <a:t>I</a:t>
              </a:r>
              <a:r>
                <a:rPr kumimoji="0" lang="pl-PL" altLang="pl-PL" sz="1800" b="1" i="1">
                  <a:latin typeface="Calibri" pitchFamily="34" charset="0"/>
                </a:rPr>
                <a:t>’</a:t>
              </a:r>
              <a:endParaRPr kumimoji="0" lang="pl-PL" altLang="pl-PL" sz="1800" b="1">
                <a:latin typeface="Times New Roman" pitchFamily="18" charset="0"/>
              </a:endParaRPr>
            </a:p>
          </p:txBody>
        </p:sp>
        <p:sp>
          <p:nvSpPr>
            <p:cNvPr id="12" name="Text Box 168"/>
            <p:cNvSpPr txBox="1">
              <a:spLocks noChangeArrowheads="1"/>
            </p:cNvSpPr>
            <p:nvPr/>
          </p:nvSpPr>
          <p:spPr bwMode="auto">
            <a:xfrm>
              <a:off x="5614506" y="3270627"/>
              <a:ext cx="134370" cy="27718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ts val="1000"/>
                </a:spcAft>
                <a:buClrTx/>
                <a:buFontTx/>
                <a:buNone/>
              </a:pPr>
              <a:r>
                <a:rPr kumimoji="0" lang="pl-PL" altLang="pl-PL" sz="1800" b="1" i="1" u="sng">
                  <a:latin typeface="Calibri" pitchFamily="34" charset="0"/>
                </a:rPr>
                <a:t>I</a:t>
              </a:r>
              <a:r>
                <a:rPr kumimoji="0" lang="pl-PL" altLang="pl-PL" sz="1800" b="1" i="1" baseline="-25000">
                  <a:latin typeface="Calibri" pitchFamily="34" charset="0"/>
                </a:rPr>
                <a:t>k</a:t>
              </a:r>
              <a:endParaRPr kumimoji="0" lang="pl-PL" altLang="pl-PL" sz="1800" b="1">
                <a:latin typeface="Times New Roman" pitchFamily="18" charset="0"/>
              </a:endParaRPr>
            </a:p>
          </p:txBody>
        </p:sp>
        <p:sp>
          <p:nvSpPr>
            <p:cNvPr id="13" name="Text Box 171"/>
            <p:cNvSpPr txBox="1">
              <a:spLocks noChangeArrowheads="1"/>
            </p:cNvSpPr>
            <p:nvPr/>
          </p:nvSpPr>
          <p:spPr bwMode="auto">
            <a:xfrm>
              <a:off x="2193307" y="3270627"/>
              <a:ext cx="142947" cy="27718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ts val="1000"/>
                </a:spcAft>
                <a:buClrTx/>
                <a:buFontTx/>
                <a:buNone/>
              </a:pPr>
              <a:r>
                <a:rPr kumimoji="0" lang="pl-PL" altLang="pl-PL" sz="1800" b="1" i="1" u="sng">
                  <a:latin typeface="Calibri" pitchFamily="34" charset="0"/>
                </a:rPr>
                <a:t>I</a:t>
              </a:r>
              <a:r>
                <a:rPr kumimoji="0" lang="pl-PL" altLang="pl-PL" sz="1800" b="1" i="1" baseline="-25000">
                  <a:latin typeface="Calibri" pitchFamily="34" charset="0"/>
                </a:rPr>
                <a:t>p</a:t>
              </a:r>
              <a:endParaRPr kumimoji="0" lang="pl-PL" altLang="pl-PL" sz="1800" b="1">
                <a:latin typeface="Times New Roman" pitchFamily="18" charset="0"/>
              </a:endParaRPr>
            </a:p>
          </p:txBody>
        </p:sp>
      </p:grpSp>
      <p:grpSp>
        <p:nvGrpSpPr>
          <p:cNvPr id="14" name="OpisSchematu"/>
          <p:cNvGrpSpPr>
            <a:grpSpLocks noChangeAspect="1"/>
          </p:cNvGrpSpPr>
          <p:nvPr/>
        </p:nvGrpSpPr>
        <p:grpSpPr bwMode="auto">
          <a:xfrm>
            <a:off x="2913943" y="2601826"/>
            <a:ext cx="3760494" cy="1732320"/>
            <a:chOff x="2882" y="3588"/>
            <a:chExt cx="3949" cy="1819"/>
          </a:xfrm>
        </p:grpSpPr>
        <p:sp>
          <p:nvSpPr>
            <p:cNvPr id="15" name="Text Box 146"/>
            <p:cNvSpPr txBox="1">
              <a:spLocks noChangeArrowheads="1"/>
            </p:cNvSpPr>
            <p:nvPr/>
          </p:nvSpPr>
          <p:spPr bwMode="auto">
            <a:xfrm>
              <a:off x="2882" y="5116"/>
              <a:ext cx="370" cy="29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ts val="1000"/>
                </a:spcAft>
                <a:buClrTx/>
                <a:buFontTx/>
                <a:buNone/>
              </a:pPr>
              <a:r>
                <a:rPr kumimoji="0" lang="pl-PL" altLang="pl-PL" sz="1800" i="1">
                  <a:latin typeface="Calibri" pitchFamily="34" charset="0"/>
                </a:rPr>
                <a:t>G/2</a:t>
              </a:r>
              <a:endParaRPr kumimoji="0" lang="pl-PL" altLang="pl-PL" sz="1800">
                <a:latin typeface="Times New Roman" pitchFamily="18" charset="0"/>
              </a:endParaRPr>
            </a:p>
          </p:txBody>
        </p:sp>
        <p:sp>
          <p:nvSpPr>
            <p:cNvPr id="16" name="Text Box 147"/>
            <p:cNvSpPr txBox="1">
              <a:spLocks noChangeArrowheads="1"/>
            </p:cNvSpPr>
            <p:nvPr/>
          </p:nvSpPr>
          <p:spPr bwMode="auto">
            <a:xfrm>
              <a:off x="3768" y="5116"/>
              <a:ext cx="406" cy="29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ts val="1000"/>
                </a:spcAft>
                <a:buClrTx/>
                <a:buFontTx/>
                <a:buNone/>
              </a:pPr>
              <a:r>
                <a:rPr kumimoji="0" lang="pl-PL" altLang="pl-PL" sz="1800" i="1">
                  <a:latin typeface="Calibri" pitchFamily="34" charset="0"/>
                </a:rPr>
                <a:t>jB/2</a:t>
              </a:r>
              <a:endParaRPr kumimoji="0" lang="pl-PL" altLang="pl-PL" sz="1800">
                <a:latin typeface="Times New Roman" pitchFamily="18" charset="0"/>
              </a:endParaRPr>
            </a:p>
          </p:txBody>
        </p:sp>
        <p:sp>
          <p:nvSpPr>
            <p:cNvPr id="17" name="Text Box 148"/>
            <p:cNvSpPr txBox="1">
              <a:spLocks noChangeArrowheads="1"/>
            </p:cNvSpPr>
            <p:nvPr/>
          </p:nvSpPr>
          <p:spPr bwMode="auto">
            <a:xfrm>
              <a:off x="5567" y="5116"/>
              <a:ext cx="370" cy="29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ts val="1000"/>
                </a:spcAft>
                <a:buClrTx/>
                <a:buFontTx/>
                <a:buNone/>
              </a:pPr>
              <a:r>
                <a:rPr kumimoji="0" lang="pl-PL" altLang="pl-PL" sz="1800" i="1">
                  <a:latin typeface="Calibri" pitchFamily="34" charset="0"/>
                </a:rPr>
                <a:t>G/2</a:t>
              </a:r>
              <a:endParaRPr kumimoji="0" lang="pl-PL" altLang="pl-PL" sz="1800">
                <a:latin typeface="Times New Roman" pitchFamily="18" charset="0"/>
              </a:endParaRPr>
            </a:p>
          </p:txBody>
        </p:sp>
        <p:sp>
          <p:nvSpPr>
            <p:cNvPr id="18" name="Text Box 149"/>
            <p:cNvSpPr txBox="1">
              <a:spLocks noChangeArrowheads="1"/>
            </p:cNvSpPr>
            <p:nvPr/>
          </p:nvSpPr>
          <p:spPr bwMode="auto">
            <a:xfrm>
              <a:off x="6425" y="5116"/>
              <a:ext cx="406" cy="29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ts val="1000"/>
                </a:spcAft>
                <a:buClrTx/>
                <a:buFontTx/>
                <a:buNone/>
              </a:pPr>
              <a:r>
                <a:rPr kumimoji="0" lang="pl-PL" altLang="pl-PL" sz="1800" i="1">
                  <a:latin typeface="Calibri" pitchFamily="34" charset="0"/>
                </a:rPr>
                <a:t>jB/2</a:t>
              </a:r>
              <a:endParaRPr kumimoji="0" lang="pl-PL" altLang="pl-PL" sz="1800">
                <a:latin typeface="Times New Roman" pitchFamily="18" charset="0"/>
              </a:endParaRPr>
            </a:p>
          </p:txBody>
        </p:sp>
        <p:sp>
          <p:nvSpPr>
            <p:cNvPr id="19" name="Text Box 150"/>
            <p:cNvSpPr txBox="1">
              <a:spLocks noChangeArrowheads="1"/>
            </p:cNvSpPr>
            <p:nvPr/>
          </p:nvSpPr>
          <p:spPr bwMode="auto">
            <a:xfrm>
              <a:off x="5231" y="3588"/>
              <a:ext cx="183" cy="29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ts val="1000"/>
                </a:spcAft>
                <a:buClrTx/>
                <a:buFontTx/>
                <a:buNone/>
              </a:pPr>
              <a:r>
                <a:rPr kumimoji="0" lang="pl-PL" altLang="pl-PL" sz="1800" i="1">
                  <a:latin typeface="Calibri" pitchFamily="34" charset="0"/>
                </a:rPr>
                <a:t>j</a:t>
              </a:r>
              <a:r>
                <a:rPr kumimoji="0" lang="pl-PL" altLang="pl-PL" sz="1800" i="1" smtClean="0">
                  <a:latin typeface="Calibri" pitchFamily="34" charset="0"/>
                </a:rPr>
                <a:t>X</a:t>
              </a:r>
              <a:endParaRPr kumimoji="0" lang="pl-PL" altLang="pl-PL" sz="1800">
                <a:latin typeface="Times New Roman" pitchFamily="18" charset="0"/>
              </a:endParaRPr>
            </a:p>
          </p:txBody>
        </p:sp>
        <p:sp>
          <p:nvSpPr>
            <p:cNvPr id="20" name="Text Box 151"/>
            <p:cNvSpPr txBox="1">
              <a:spLocks noChangeArrowheads="1"/>
            </p:cNvSpPr>
            <p:nvPr/>
          </p:nvSpPr>
          <p:spPr bwMode="auto">
            <a:xfrm>
              <a:off x="3941" y="3733"/>
              <a:ext cx="131" cy="29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ts val="1000"/>
                </a:spcAft>
                <a:buClrTx/>
                <a:buFontTx/>
                <a:buNone/>
              </a:pPr>
              <a:r>
                <a:rPr kumimoji="0" lang="pl-PL" altLang="pl-PL" sz="1800" i="1">
                  <a:latin typeface="Calibri" pitchFamily="34" charset="0"/>
                </a:rPr>
                <a:t>R</a:t>
              </a:r>
              <a:endParaRPr kumimoji="0" lang="pl-PL" altLang="pl-PL" sz="1800">
                <a:latin typeface="Times New Roman" pitchFamily="18" charset="0"/>
              </a:endParaRPr>
            </a:p>
          </p:txBody>
        </p:sp>
      </p:grpSp>
      <p:grpSp>
        <p:nvGrpSpPr>
          <p:cNvPr id="21" name="Schemat"/>
          <p:cNvGrpSpPr>
            <a:grpSpLocks noChangeAspect="1"/>
          </p:cNvGrpSpPr>
          <p:nvPr/>
        </p:nvGrpSpPr>
        <p:grpSpPr bwMode="auto">
          <a:xfrm>
            <a:off x="2443715" y="2843414"/>
            <a:ext cx="4619284" cy="1844688"/>
            <a:chOff x="2218" y="3948"/>
            <a:chExt cx="4849" cy="1936"/>
          </a:xfrm>
        </p:grpSpPr>
        <p:cxnSp>
          <p:nvCxnSpPr>
            <p:cNvPr id="22" name="AutoShape 101"/>
            <p:cNvCxnSpPr>
              <a:cxnSpLocks noChangeShapeType="1"/>
            </p:cNvCxnSpPr>
            <p:nvPr/>
          </p:nvCxnSpPr>
          <p:spPr bwMode="auto">
            <a:xfrm>
              <a:off x="5861" y="5641"/>
              <a:ext cx="1" cy="228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3" name="Oval 102"/>
            <p:cNvSpPr>
              <a:spLocks noChangeArrowheads="1"/>
            </p:cNvSpPr>
            <p:nvPr/>
          </p:nvSpPr>
          <p:spPr bwMode="auto">
            <a:xfrm>
              <a:off x="6773" y="4103"/>
              <a:ext cx="114" cy="114"/>
            </a:xfrm>
            <a:prstGeom prst="ellipse">
              <a:avLst/>
            </a:prstGeom>
            <a:solidFill>
              <a:srgbClr val="FFFFFF"/>
            </a:solidFill>
            <a:ln w="19050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kumimoji="0" lang="pl-PL" altLang="pl-PL" sz="2400">
                <a:latin typeface="Times New Roman" pitchFamily="18" charset="0"/>
              </a:endParaRPr>
            </a:p>
          </p:txBody>
        </p:sp>
        <p:cxnSp>
          <p:nvCxnSpPr>
            <p:cNvPr id="24" name="AutoShape 103"/>
            <p:cNvCxnSpPr>
              <a:cxnSpLocks noChangeShapeType="1"/>
              <a:stCxn id="32" idx="1"/>
              <a:endCxn id="23" idx="2"/>
            </p:cNvCxnSpPr>
            <p:nvPr/>
          </p:nvCxnSpPr>
          <p:spPr bwMode="auto">
            <a:xfrm>
              <a:off x="5575" y="4157"/>
              <a:ext cx="1198" cy="3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5" name="Rectangle 104"/>
            <p:cNvSpPr>
              <a:spLocks noChangeArrowheads="1"/>
            </p:cNvSpPr>
            <p:nvPr/>
          </p:nvSpPr>
          <p:spPr bwMode="auto">
            <a:xfrm>
              <a:off x="5804" y="5185"/>
              <a:ext cx="114" cy="456"/>
            </a:xfrm>
            <a:prstGeom prst="rect">
              <a:avLst/>
            </a:prstGeom>
            <a:solidFill>
              <a:srgbClr val="FFFFFF"/>
            </a:solidFill>
            <a:ln w="19050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kumimoji="0" lang="pl-PL" altLang="pl-PL" sz="2400">
                <a:latin typeface="Times New Roman" pitchFamily="18" charset="0"/>
              </a:endParaRPr>
            </a:p>
          </p:txBody>
        </p:sp>
        <p:sp>
          <p:nvSpPr>
            <p:cNvPr id="26" name="Text Box 105"/>
            <p:cNvSpPr txBox="1">
              <a:spLocks noChangeArrowheads="1"/>
            </p:cNvSpPr>
            <p:nvPr/>
          </p:nvSpPr>
          <p:spPr bwMode="auto">
            <a:xfrm>
              <a:off x="2218" y="3948"/>
              <a:ext cx="138" cy="32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ts val="1000"/>
                </a:spcAft>
                <a:buClrTx/>
                <a:buFontTx/>
                <a:buNone/>
              </a:pPr>
              <a:r>
                <a:rPr kumimoji="0" lang="pl-PL" altLang="pl-PL" sz="2000" i="1">
                  <a:latin typeface="Calibri" pitchFamily="34" charset="0"/>
                </a:rPr>
                <a:t>p</a:t>
              </a:r>
              <a:endParaRPr kumimoji="0" lang="pl-PL" altLang="pl-PL" sz="2000">
                <a:latin typeface="Times New Roman" pitchFamily="18" charset="0"/>
              </a:endParaRPr>
            </a:p>
          </p:txBody>
        </p:sp>
        <p:sp>
          <p:nvSpPr>
            <p:cNvPr id="27" name="Text Box 106"/>
            <p:cNvSpPr txBox="1">
              <a:spLocks noChangeArrowheads="1"/>
            </p:cNvSpPr>
            <p:nvPr/>
          </p:nvSpPr>
          <p:spPr bwMode="auto">
            <a:xfrm>
              <a:off x="6944" y="3948"/>
              <a:ext cx="123" cy="32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ts val="1000"/>
                </a:spcAft>
                <a:buClrTx/>
                <a:buFontTx/>
                <a:buNone/>
              </a:pPr>
              <a:r>
                <a:rPr kumimoji="0" lang="pl-PL" altLang="pl-PL" sz="2000" i="1">
                  <a:latin typeface="Calibri" pitchFamily="34" charset="0"/>
                </a:rPr>
                <a:t>k</a:t>
              </a:r>
              <a:endParaRPr kumimoji="0" lang="pl-PL" altLang="pl-PL" sz="2000">
                <a:latin typeface="Times New Roman" pitchFamily="18" charset="0"/>
              </a:endParaRPr>
            </a:p>
          </p:txBody>
        </p:sp>
        <p:sp>
          <p:nvSpPr>
            <p:cNvPr id="28" name="Oval 107"/>
            <p:cNvSpPr>
              <a:spLocks noChangeArrowheads="1"/>
            </p:cNvSpPr>
            <p:nvPr/>
          </p:nvSpPr>
          <p:spPr bwMode="auto">
            <a:xfrm>
              <a:off x="2441" y="4103"/>
              <a:ext cx="114" cy="114"/>
            </a:xfrm>
            <a:prstGeom prst="ellipse">
              <a:avLst/>
            </a:prstGeom>
            <a:solidFill>
              <a:srgbClr val="FFFFFF"/>
            </a:solidFill>
            <a:ln w="19050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kumimoji="0" lang="pl-PL" altLang="pl-PL" sz="2400">
                <a:latin typeface="Times New Roman" pitchFamily="18" charset="0"/>
              </a:endParaRPr>
            </a:p>
          </p:txBody>
        </p:sp>
        <p:sp>
          <p:nvSpPr>
            <p:cNvPr id="29" name="Arc 108"/>
            <p:cNvSpPr>
              <a:spLocks/>
            </p:cNvSpPr>
            <p:nvPr/>
          </p:nvSpPr>
          <p:spPr bwMode="auto">
            <a:xfrm>
              <a:off x="4664" y="3989"/>
              <a:ext cx="228" cy="170"/>
            </a:xfrm>
            <a:custGeom>
              <a:avLst/>
              <a:gdLst>
                <a:gd name="T0" fmla="*/ 0 w 43200"/>
                <a:gd name="T1" fmla="*/ 0 h 25137"/>
                <a:gd name="T2" fmla="*/ 0 w 43200"/>
                <a:gd name="T3" fmla="*/ 0 h 25137"/>
                <a:gd name="T4" fmla="*/ 0 w 43200"/>
                <a:gd name="T5" fmla="*/ 0 h 25137"/>
                <a:gd name="T6" fmla="*/ 0 60000 65536"/>
                <a:gd name="T7" fmla="*/ 0 60000 65536"/>
                <a:gd name="T8" fmla="*/ 0 60000 65536"/>
                <a:gd name="T9" fmla="*/ 0 w 43200"/>
                <a:gd name="T10" fmla="*/ 0 h 25137"/>
                <a:gd name="T11" fmla="*/ 43200 w 43200"/>
                <a:gd name="T12" fmla="*/ 25137 h 2513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25137" fill="none" extrusionOk="0">
                  <a:moveTo>
                    <a:pt x="291" y="25136"/>
                  </a:moveTo>
                  <a:cubicBezTo>
                    <a:pt x="97" y="23967"/>
                    <a:pt x="0" y="22784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2676"/>
                    <a:pt x="43119" y="23750"/>
                    <a:pt x="42959" y="24815"/>
                  </a:cubicBezTo>
                </a:path>
                <a:path w="43200" h="25137" stroke="0" extrusionOk="0">
                  <a:moveTo>
                    <a:pt x="291" y="25136"/>
                  </a:moveTo>
                  <a:cubicBezTo>
                    <a:pt x="97" y="23967"/>
                    <a:pt x="0" y="22784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2676"/>
                    <a:pt x="43119" y="23750"/>
                    <a:pt x="42959" y="24815"/>
                  </a:cubicBezTo>
                  <a:lnTo>
                    <a:pt x="21600" y="21600"/>
                  </a:lnTo>
                  <a:lnTo>
                    <a:pt x="291" y="25136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30" name="Arc 109"/>
            <p:cNvSpPr>
              <a:spLocks/>
            </p:cNvSpPr>
            <p:nvPr/>
          </p:nvSpPr>
          <p:spPr bwMode="auto">
            <a:xfrm>
              <a:off x="4904" y="3989"/>
              <a:ext cx="228" cy="170"/>
            </a:xfrm>
            <a:custGeom>
              <a:avLst/>
              <a:gdLst>
                <a:gd name="T0" fmla="*/ 0 w 43200"/>
                <a:gd name="T1" fmla="*/ 0 h 25137"/>
                <a:gd name="T2" fmla="*/ 0 w 43200"/>
                <a:gd name="T3" fmla="*/ 0 h 25137"/>
                <a:gd name="T4" fmla="*/ 0 w 43200"/>
                <a:gd name="T5" fmla="*/ 0 h 25137"/>
                <a:gd name="T6" fmla="*/ 0 60000 65536"/>
                <a:gd name="T7" fmla="*/ 0 60000 65536"/>
                <a:gd name="T8" fmla="*/ 0 60000 65536"/>
                <a:gd name="T9" fmla="*/ 0 w 43200"/>
                <a:gd name="T10" fmla="*/ 0 h 25137"/>
                <a:gd name="T11" fmla="*/ 43200 w 43200"/>
                <a:gd name="T12" fmla="*/ 25137 h 2513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25137" fill="none" extrusionOk="0">
                  <a:moveTo>
                    <a:pt x="291" y="25136"/>
                  </a:moveTo>
                  <a:cubicBezTo>
                    <a:pt x="97" y="23967"/>
                    <a:pt x="0" y="22784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2676"/>
                    <a:pt x="43119" y="23750"/>
                    <a:pt x="42959" y="24815"/>
                  </a:cubicBezTo>
                </a:path>
                <a:path w="43200" h="25137" stroke="0" extrusionOk="0">
                  <a:moveTo>
                    <a:pt x="291" y="25136"/>
                  </a:moveTo>
                  <a:cubicBezTo>
                    <a:pt x="97" y="23967"/>
                    <a:pt x="0" y="22784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2676"/>
                    <a:pt x="43119" y="23750"/>
                    <a:pt x="42959" y="24815"/>
                  </a:cubicBezTo>
                  <a:lnTo>
                    <a:pt x="21600" y="21600"/>
                  </a:lnTo>
                  <a:lnTo>
                    <a:pt x="291" y="25136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31" name="Arc 110"/>
            <p:cNvSpPr>
              <a:spLocks/>
            </p:cNvSpPr>
            <p:nvPr/>
          </p:nvSpPr>
          <p:spPr bwMode="auto">
            <a:xfrm>
              <a:off x="5120" y="3989"/>
              <a:ext cx="228" cy="170"/>
            </a:xfrm>
            <a:custGeom>
              <a:avLst/>
              <a:gdLst>
                <a:gd name="T0" fmla="*/ 0 w 43200"/>
                <a:gd name="T1" fmla="*/ 0 h 25137"/>
                <a:gd name="T2" fmla="*/ 0 w 43200"/>
                <a:gd name="T3" fmla="*/ 0 h 25137"/>
                <a:gd name="T4" fmla="*/ 0 w 43200"/>
                <a:gd name="T5" fmla="*/ 0 h 25137"/>
                <a:gd name="T6" fmla="*/ 0 60000 65536"/>
                <a:gd name="T7" fmla="*/ 0 60000 65536"/>
                <a:gd name="T8" fmla="*/ 0 60000 65536"/>
                <a:gd name="T9" fmla="*/ 0 w 43200"/>
                <a:gd name="T10" fmla="*/ 0 h 25137"/>
                <a:gd name="T11" fmla="*/ 43200 w 43200"/>
                <a:gd name="T12" fmla="*/ 25137 h 2513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25137" fill="none" extrusionOk="0">
                  <a:moveTo>
                    <a:pt x="291" y="25136"/>
                  </a:moveTo>
                  <a:cubicBezTo>
                    <a:pt x="97" y="23967"/>
                    <a:pt x="0" y="22784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2676"/>
                    <a:pt x="43119" y="23750"/>
                    <a:pt x="42959" y="24815"/>
                  </a:cubicBezTo>
                </a:path>
                <a:path w="43200" h="25137" stroke="0" extrusionOk="0">
                  <a:moveTo>
                    <a:pt x="291" y="25136"/>
                  </a:moveTo>
                  <a:cubicBezTo>
                    <a:pt x="97" y="23967"/>
                    <a:pt x="0" y="22784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2676"/>
                    <a:pt x="43119" y="23750"/>
                    <a:pt x="42959" y="24815"/>
                  </a:cubicBezTo>
                  <a:lnTo>
                    <a:pt x="21600" y="21600"/>
                  </a:lnTo>
                  <a:lnTo>
                    <a:pt x="291" y="25136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32" name="Arc 111"/>
            <p:cNvSpPr>
              <a:spLocks/>
            </p:cNvSpPr>
            <p:nvPr/>
          </p:nvSpPr>
          <p:spPr bwMode="auto">
            <a:xfrm>
              <a:off x="5348" y="3989"/>
              <a:ext cx="228" cy="170"/>
            </a:xfrm>
            <a:custGeom>
              <a:avLst/>
              <a:gdLst>
                <a:gd name="T0" fmla="*/ 0 w 43200"/>
                <a:gd name="T1" fmla="*/ 0 h 25137"/>
                <a:gd name="T2" fmla="*/ 0 w 43200"/>
                <a:gd name="T3" fmla="*/ 0 h 25137"/>
                <a:gd name="T4" fmla="*/ 0 w 43200"/>
                <a:gd name="T5" fmla="*/ 0 h 25137"/>
                <a:gd name="T6" fmla="*/ 0 60000 65536"/>
                <a:gd name="T7" fmla="*/ 0 60000 65536"/>
                <a:gd name="T8" fmla="*/ 0 60000 65536"/>
                <a:gd name="T9" fmla="*/ 0 w 43200"/>
                <a:gd name="T10" fmla="*/ 0 h 25137"/>
                <a:gd name="T11" fmla="*/ 43200 w 43200"/>
                <a:gd name="T12" fmla="*/ 25137 h 2513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25137" fill="none" extrusionOk="0">
                  <a:moveTo>
                    <a:pt x="291" y="25136"/>
                  </a:moveTo>
                  <a:cubicBezTo>
                    <a:pt x="97" y="23967"/>
                    <a:pt x="0" y="22784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2676"/>
                    <a:pt x="43119" y="23750"/>
                    <a:pt x="42959" y="24815"/>
                  </a:cubicBezTo>
                </a:path>
                <a:path w="43200" h="25137" stroke="0" extrusionOk="0">
                  <a:moveTo>
                    <a:pt x="291" y="25136"/>
                  </a:moveTo>
                  <a:cubicBezTo>
                    <a:pt x="97" y="23967"/>
                    <a:pt x="0" y="22784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2676"/>
                    <a:pt x="43119" y="23750"/>
                    <a:pt x="42959" y="24815"/>
                  </a:cubicBezTo>
                  <a:lnTo>
                    <a:pt x="21600" y="21600"/>
                  </a:lnTo>
                  <a:lnTo>
                    <a:pt x="291" y="25136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33" name="Rectangle 112"/>
            <p:cNvSpPr>
              <a:spLocks noChangeArrowheads="1"/>
            </p:cNvSpPr>
            <p:nvPr/>
          </p:nvSpPr>
          <p:spPr bwMode="auto">
            <a:xfrm>
              <a:off x="3638" y="4103"/>
              <a:ext cx="456" cy="114"/>
            </a:xfrm>
            <a:prstGeom prst="rect">
              <a:avLst/>
            </a:prstGeom>
            <a:noFill/>
            <a:ln w="19050" algn="ctr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kumimoji="0" lang="pl-PL" altLang="pl-PL" sz="2400">
                <a:latin typeface="Times New Roman" pitchFamily="18" charset="0"/>
              </a:endParaRPr>
            </a:p>
          </p:txBody>
        </p:sp>
        <p:cxnSp>
          <p:nvCxnSpPr>
            <p:cNvPr id="34" name="AutoShape 113"/>
            <p:cNvCxnSpPr>
              <a:cxnSpLocks noChangeShapeType="1"/>
              <a:stCxn id="28" idx="6"/>
              <a:endCxn id="33" idx="1"/>
            </p:cNvCxnSpPr>
            <p:nvPr/>
          </p:nvCxnSpPr>
          <p:spPr bwMode="auto">
            <a:xfrm>
              <a:off x="2570" y="4160"/>
              <a:ext cx="1053" cy="1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" name="AutoShape 114"/>
            <p:cNvCxnSpPr>
              <a:cxnSpLocks noChangeShapeType="1"/>
              <a:stCxn id="33" idx="3"/>
              <a:endCxn id="29" idx="0"/>
            </p:cNvCxnSpPr>
            <p:nvPr/>
          </p:nvCxnSpPr>
          <p:spPr bwMode="auto">
            <a:xfrm flipV="1">
              <a:off x="4109" y="4159"/>
              <a:ext cx="542" cy="1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6" name="AutoShape 115"/>
            <p:cNvCxnSpPr>
              <a:cxnSpLocks noChangeShapeType="1"/>
            </p:cNvCxnSpPr>
            <p:nvPr/>
          </p:nvCxnSpPr>
          <p:spPr bwMode="auto">
            <a:xfrm>
              <a:off x="2270" y="5869"/>
              <a:ext cx="4788" cy="1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7" name="AutoShape 116"/>
            <p:cNvCxnSpPr>
              <a:cxnSpLocks noChangeShapeType="1"/>
            </p:cNvCxnSpPr>
            <p:nvPr/>
          </p:nvCxnSpPr>
          <p:spPr bwMode="auto">
            <a:xfrm>
              <a:off x="3180" y="4958"/>
              <a:ext cx="1" cy="228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8" name="AutoShape 117"/>
            <p:cNvCxnSpPr>
              <a:cxnSpLocks noChangeShapeType="1"/>
            </p:cNvCxnSpPr>
            <p:nvPr/>
          </p:nvCxnSpPr>
          <p:spPr bwMode="auto">
            <a:xfrm>
              <a:off x="3183" y="4957"/>
              <a:ext cx="227" cy="1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9" name="AutoShape 118"/>
            <p:cNvCxnSpPr>
              <a:cxnSpLocks noChangeShapeType="1"/>
            </p:cNvCxnSpPr>
            <p:nvPr/>
          </p:nvCxnSpPr>
          <p:spPr bwMode="auto">
            <a:xfrm>
              <a:off x="3296" y="5356"/>
              <a:ext cx="228" cy="1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0" name="AutoShape 119"/>
            <p:cNvCxnSpPr>
              <a:cxnSpLocks noChangeShapeType="1"/>
            </p:cNvCxnSpPr>
            <p:nvPr/>
          </p:nvCxnSpPr>
          <p:spPr bwMode="auto">
            <a:xfrm>
              <a:off x="3296" y="5470"/>
              <a:ext cx="228" cy="1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1" name="AutoShape 120"/>
            <p:cNvCxnSpPr>
              <a:cxnSpLocks noChangeShapeType="1"/>
            </p:cNvCxnSpPr>
            <p:nvPr/>
          </p:nvCxnSpPr>
          <p:spPr bwMode="auto">
            <a:xfrm>
              <a:off x="3411" y="4957"/>
              <a:ext cx="1" cy="399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" name="AutoShape 121"/>
            <p:cNvCxnSpPr>
              <a:cxnSpLocks noChangeShapeType="1"/>
            </p:cNvCxnSpPr>
            <p:nvPr/>
          </p:nvCxnSpPr>
          <p:spPr bwMode="auto">
            <a:xfrm>
              <a:off x="3410" y="5469"/>
              <a:ext cx="1" cy="401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3" name="Rectangle 122"/>
            <p:cNvSpPr>
              <a:spLocks noChangeArrowheads="1"/>
            </p:cNvSpPr>
            <p:nvPr/>
          </p:nvSpPr>
          <p:spPr bwMode="auto">
            <a:xfrm>
              <a:off x="3125" y="5185"/>
              <a:ext cx="114" cy="456"/>
            </a:xfrm>
            <a:prstGeom prst="rect">
              <a:avLst/>
            </a:prstGeom>
            <a:solidFill>
              <a:srgbClr val="FFFFFF"/>
            </a:solidFill>
            <a:ln w="19050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kumimoji="0" lang="pl-PL" altLang="pl-PL" sz="2400">
                <a:latin typeface="Times New Roman" pitchFamily="18" charset="0"/>
              </a:endParaRPr>
            </a:p>
          </p:txBody>
        </p:sp>
        <p:cxnSp>
          <p:nvCxnSpPr>
            <p:cNvPr id="44" name="AutoShape 123"/>
            <p:cNvCxnSpPr>
              <a:cxnSpLocks noChangeShapeType="1"/>
              <a:stCxn id="43" idx="2"/>
            </p:cNvCxnSpPr>
            <p:nvPr/>
          </p:nvCxnSpPr>
          <p:spPr bwMode="auto">
            <a:xfrm>
              <a:off x="3182" y="5656"/>
              <a:ext cx="1" cy="228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5" name="AutoShape 124"/>
            <p:cNvCxnSpPr>
              <a:cxnSpLocks noChangeShapeType="1"/>
            </p:cNvCxnSpPr>
            <p:nvPr/>
          </p:nvCxnSpPr>
          <p:spPr bwMode="auto">
            <a:xfrm>
              <a:off x="3296" y="4161"/>
              <a:ext cx="1" cy="796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6" name="AutoShape 125"/>
            <p:cNvCxnSpPr>
              <a:cxnSpLocks noChangeShapeType="1"/>
              <a:endCxn id="25" idx="0"/>
            </p:cNvCxnSpPr>
            <p:nvPr/>
          </p:nvCxnSpPr>
          <p:spPr bwMode="auto">
            <a:xfrm>
              <a:off x="5860" y="4942"/>
              <a:ext cx="1" cy="243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7" name="AutoShape 126"/>
            <p:cNvCxnSpPr>
              <a:cxnSpLocks noChangeShapeType="1"/>
            </p:cNvCxnSpPr>
            <p:nvPr/>
          </p:nvCxnSpPr>
          <p:spPr bwMode="auto">
            <a:xfrm>
              <a:off x="5975" y="5356"/>
              <a:ext cx="228" cy="1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8" name="AutoShape 127"/>
            <p:cNvCxnSpPr>
              <a:cxnSpLocks noChangeShapeType="1"/>
            </p:cNvCxnSpPr>
            <p:nvPr/>
          </p:nvCxnSpPr>
          <p:spPr bwMode="auto">
            <a:xfrm>
              <a:off x="5975" y="5470"/>
              <a:ext cx="228" cy="1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9" name="AutoShape 128"/>
            <p:cNvCxnSpPr>
              <a:cxnSpLocks noChangeShapeType="1"/>
            </p:cNvCxnSpPr>
            <p:nvPr/>
          </p:nvCxnSpPr>
          <p:spPr bwMode="auto">
            <a:xfrm>
              <a:off x="6090" y="4957"/>
              <a:ext cx="1" cy="399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0" name="AutoShape 129"/>
            <p:cNvCxnSpPr>
              <a:cxnSpLocks noChangeShapeType="1"/>
            </p:cNvCxnSpPr>
            <p:nvPr/>
          </p:nvCxnSpPr>
          <p:spPr bwMode="auto">
            <a:xfrm>
              <a:off x="6089" y="5469"/>
              <a:ext cx="1" cy="401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1" name="AutoShape 130"/>
            <p:cNvCxnSpPr>
              <a:cxnSpLocks noChangeShapeType="1"/>
            </p:cNvCxnSpPr>
            <p:nvPr/>
          </p:nvCxnSpPr>
          <p:spPr bwMode="auto">
            <a:xfrm>
              <a:off x="5975" y="4157"/>
              <a:ext cx="1" cy="80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2" name="AutoShape 131"/>
            <p:cNvCxnSpPr>
              <a:cxnSpLocks noChangeShapeType="1"/>
            </p:cNvCxnSpPr>
            <p:nvPr/>
          </p:nvCxnSpPr>
          <p:spPr bwMode="auto">
            <a:xfrm>
              <a:off x="5860" y="4952"/>
              <a:ext cx="227" cy="1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59" name="PQLinii"/>
          <p:cNvGrpSpPr/>
          <p:nvPr/>
        </p:nvGrpSpPr>
        <p:grpSpPr>
          <a:xfrm>
            <a:off x="2781685" y="1358288"/>
            <a:ext cx="3916761" cy="643321"/>
            <a:chOff x="2026742" y="1539049"/>
            <a:chExt cx="3916761" cy="643321"/>
          </a:xfrm>
        </p:grpSpPr>
        <p:sp>
          <p:nvSpPr>
            <p:cNvPr id="60" name="Text Box 169"/>
            <p:cNvSpPr txBox="1">
              <a:spLocks noChangeArrowheads="1"/>
            </p:cNvSpPr>
            <p:nvPr/>
          </p:nvSpPr>
          <p:spPr bwMode="auto">
            <a:xfrm>
              <a:off x="2035368" y="1539049"/>
              <a:ext cx="204891" cy="27718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ts val="1000"/>
                </a:spcAft>
                <a:buClrTx/>
                <a:buFontTx/>
                <a:buNone/>
              </a:pPr>
              <a:r>
                <a:rPr kumimoji="0" lang="pl-PL" altLang="pl-PL" sz="1800" b="1" i="1">
                  <a:latin typeface="Calibri" pitchFamily="34" charset="0"/>
                </a:rPr>
                <a:t>P</a:t>
              </a:r>
              <a:r>
                <a:rPr kumimoji="0" lang="pl-PL" altLang="pl-PL" sz="1800" b="1" i="1" baseline="-25000">
                  <a:latin typeface="Calibri" pitchFamily="34" charset="0"/>
                </a:rPr>
                <a:t>p</a:t>
              </a:r>
              <a:endParaRPr kumimoji="0" lang="pl-PL" altLang="pl-PL" sz="1800" b="1">
                <a:latin typeface="Times New Roman" pitchFamily="18" charset="0"/>
              </a:endParaRPr>
            </a:p>
          </p:txBody>
        </p:sp>
        <p:sp>
          <p:nvSpPr>
            <p:cNvPr id="61" name="Text Box 170"/>
            <p:cNvSpPr txBox="1">
              <a:spLocks noChangeArrowheads="1"/>
            </p:cNvSpPr>
            <p:nvPr/>
          </p:nvSpPr>
          <p:spPr bwMode="auto">
            <a:xfrm>
              <a:off x="2026742" y="1903283"/>
              <a:ext cx="239198" cy="27718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ts val="1000"/>
                </a:spcAft>
                <a:buClrTx/>
                <a:buFontTx/>
                <a:buNone/>
              </a:pPr>
              <a:r>
                <a:rPr kumimoji="0" lang="pl-PL" altLang="pl-PL" sz="1800" b="1" i="1">
                  <a:latin typeface="Calibri" pitchFamily="34" charset="0"/>
                </a:rPr>
                <a:t>Q</a:t>
              </a:r>
              <a:r>
                <a:rPr kumimoji="0" lang="pl-PL" altLang="pl-PL" sz="1800" b="1" i="1" baseline="-25000">
                  <a:latin typeface="Calibri" pitchFamily="34" charset="0"/>
                </a:rPr>
                <a:t>p</a:t>
              </a:r>
              <a:endParaRPr kumimoji="0" lang="pl-PL" altLang="pl-PL" sz="1800" b="1">
                <a:latin typeface="Times New Roman" pitchFamily="18" charset="0"/>
              </a:endParaRPr>
            </a:p>
          </p:txBody>
        </p:sp>
        <p:sp>
          <p:nvSpPr>
            <p:cNvPr id="62" name="Text Box 166"/>
            <p:cNvSpPr txBox="1">
              <a:spLocks noChangeArrowheads="1"/>
            </p:cNvSpPr>
            <p:nvPr/>
          </p:nvSpPr>
          <p:spPr bwMode="auto">
            <a:xfrm>
              <a:off x="5746236" y="1555135"/>
              <a:ext cx="197267" cy="27718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ts val="1000"/>
                </a:spcAft>
                <a:buClrTx/>
                <a:buFontTx/>
                <a:buNone/>
              </a:pPr>
              <a:r>
                <a:rPr kumimoji="0" lang="pl-PL" altLang="pl-PL" sz="1800" b="1" i="1">
                  <a:latin typeface="Calibri" pitchFamily="34" charset="0"/>
                </a:rPr>
                <a:t>P</a:t>
              </a:r>
              <a:r>
                <a:rPr kumimoji="0" lang="pl-PL" altLang="pl-PL" sz="1800" b="1" i="1" baseline="-25000">
                  <a:latin typeface="Calibri" pitchFamily="34" charset="0"/>
                </a:rPr>
                <a:t>k</a:t>
              </a:r>
              <a:endParaRPr kumimoji="0" lang="pl-PL" altLang="pl-PL" sz="1800" b="1">
                <a:latin typeface="Times New Roman" pitchFamily="18" charset="0"/>
              </a:endParaRPr>
            </a:p>
          </p:txBody>
        </p:sp>
        <p:sp>
          <p:nvSpPr>
            <p:cNvPr id="63" name="Text Box 167"/>
            <p:cNvSpPr txBox="1">
              <a:spLocks noChangeArrowheads="1"/>
            </p:cNvSpPr>
            <p:nvPr/>
          </p:nvSpPr>
          <p:spPr bwMode="auto">
            <a:xfrm>
              <a:off x="5711732" y="1905188"/>
              <a:ext cx="230621" cy="27718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ts val="1000"/>
                </a:spcAft>
                <a:buClrTx/>
                <a:buFontTx/>
                <a:buNone/>
              </a:pPr>
              <a:r>
                <a:rPr kumimoji="0" lang="pl-PL" altLang="pl-PL" sz="1800" b="1" i="1">
                  <a:latin typeface="Calibri" pitchFamily="34" charset="0"/>
                </a:rPr>
                <a:t>Q</a:t>
              </a:r>
              <a:r>
                <a:rPr kumimoji="0" lang="pl-PL" altLang="pl-PL" sz="1800" b="1" i="1" baseline="-25000">
                  <a:latin typeface="Calibri" pitchFamily="34" charset="0"/>
                </a:rPr>
                <a:t>k</a:t>
              </a:r>
              <a:endParaRPr kumimoji="0" lang="pl-PL" altLang="pl-PL" sz="1800" b="1">
                <a:latin typeface="Times New Roman" pitchFamily="18" charset="0"/>
              </a:endParaRPr>
            </a:p>
          </p:txBody>
        </p:sp>
      </p:grpSp>
      <p:grpSp>
        <p:nvGrpSpPr>
          <p:cNvPr id="64" name="Napięcia"/>
          <p:cNvGrpSpPr>
            <a:grpSpLocks noChangeAspect="1"/>
          </p:cNvGrpSpPr>
          <p:nvPr/>
        </p:nvGrpSpPr>
        <p:grpSpPr bwMode="auto">
          <a:xfrm>
            <a:off x="2452276" y="3162514"/>
            <a:ext cx="4665968" cy="1301750"/>
            <a:chOff x="2226" y="4402"/>
            <a:chExt cx="4897" cy="1368"/>
          </a:xfrm>
        </p:grpSpPr>
        <p:sp>
          <p:nvSpPr>
            <p:cNvPr id="65" name="Text Box 153"/>
            <p:cNvSpPr txBox="1">
              <a:spLocks noChangeArrowheads="1"/>
            </p:cNvSpPr>
            <p:nvPr/>
          </p:nvSpPr>
          <p:spPr bwMode="auto">
            <a:xfrm>
              <a:off x="2226" y="4837"/>
              <a:ext cx="244" cy="29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ts val="1000"/>
                </a:spcAft>
                <a:buClrTx/>
                <a:buFontTx/>
                <a:buNone/>
              </a:pPr>
              <a:r>
                <a:rPr kumimoji="0" lang="pl-PL" altLang="pl-PL" sz="1800" b="1" i="1" u="sng">
                  <a:latin typeface="Calibri" pitchFamily="34" charset="0"/>
                </a:rPr>
                <a:t>U</a:t>
              </a:r>
              <a:r>
                <a:rPr kumimoji="0" lang="pl-PL" altLang="pl-PL" sz="1800" b="1" i="1" baseline="-25000" smtClean="0">
                  <a:latin typeface="Calibri" pitchFamily="34" charset="0"/>
                </a:rPr>
                <a:t>p</a:t>
              </a:r>
              <a:endParaRPr kumimoji="0" lang="pl-PL" altLang="pl-PL" sz="1800" b="1">
                <a:latin typeface="Times New Roman" pitchFamily="18" charset="0"/>
              </a:endParaRPr>
            </a:p>
          </p:txBody>
        </p:sp>
        <p:sp>
          <p:nvSpPr>
            <p:cNvPr id="66" name="Text Box 154"/>
            <p:cNvSpPr txBox="1">
              <a:spLocks noChangeArrowheads="1"/>
            </p:cNvSpPr>
            <p:nvPr/>
          </p:nvSpPr>
          <p:spPr bwMode="auto">
            <a:xfrm>
              <a:off x="6887" y="4837"/>
              <a:ext cx="236" cy="29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ts val="1000"/>
                </a:spcAft>
                <a:buClrTx/>
                <a:buFontTx/>
                <a:buNone/>
              </a:pPr>
              <a:r>
                <a:rPr kumimoji="0" lang="pl-PL" altLang="pl-PL" sz="1800" b="1" i="1" u="sng" smtClean="0">
                  <a:latin typeface="Calibri" pitchFamily="34" charset="0"/>
                </a:rPr>
                <a:t>U</a:t>
              </a:r>
              <a:r>
                <a:rPr kumimoji="0" lang="pl-PL" altLang="pl-PL" sz="1800" b="1" i="1" baseline="-25000" smtClean="0">
                  <a:latin typeface="Calibri" pitchFamily="34" charset="0"/>
                </a:rPr>
                <a:t>k</a:t>
              </a:r>
              <a:endParaRPr kumimoji="0" lang="pl-PL" altLang="pl-PL" sz="1800" b="1">
                <a:latin typeface="Times New Roman" pitchFamily="18" charset="0"/>
              </a:endParaRPr>
            </a:p>
          </p:txBody>
        </p:sp>
        <p:cxnSp>
          <p:nvCxnSpPr>
            <p:cNvPr id="67" name="AutoShape 155"/>
            <p:cNvCxnSpPr>
              <a:cxnSpLocks noChangeShapeType="1"/>
            </p:cNvCxnSpPr>
            <p:nvPr/>
          </p:nvCxnSpPr>
          <p:spPr bwMode="auto">
            <a:xfrm flipH="1" flipV="1">
              <a:off x="6830" y="4402"/>
              <a:ext cx="7" cy="1368"/>
            </a:xfrm>
            <a:prstGeom prst="straightConnector1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8" name="AutoShape 156"/>
            <p:cNvCxnSpPr>
              <a:cxnSpLocks noChangeShapeType="1"/>
            </p:cNvCxnSpPr>
            <p:nvPr/>
          </p:nvCxnSpPr>
          <p:spPr bwMode="auto">
            <a:xfrm flipH="1" flipV="1">
              <a:off x="2498" y="4402"/>
              <a:ext cx="7" cy="1368"/>
            </a:xfrm>
            <a:prstGeom prst="straightConnector1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69" name="PrądyWekt"/>
          <p:cNvGrpSpPr/>
          <p:nvPr/>
        </p:nvGrpSpPr>
        <p:grpSpPr>
          <a:xfrm>
            <a:off x="2979031" y="3042466"/>
            <a:ext cx="3544862" cy="497674"/>
            <a:chOff x="2224088" y="3223227"/>
            <a:chExt cx="3544862" cy="497674"/>
          </a:xfrm>
        </p:grpSpPr>
        <p:cxnSp>
          <p:nvCxnSpPr>
            <p:cNvPr id="70" name="AutoShape 158"/>
            <p:cNvCxnSpPr>
              <a:cxnSpLocks noChangeShapeType="1"/>
            </p:cNvCxnSpPr>
            <p:nvPr/>
          </p:nvCxnSpPr>
          <p:spPr bwMode="auto">
            <a:xfrm>
              <a:off x="2224088" y="3223227"/>
              <a:ext cx="179957" cy="950"/>
            </a:xfrm>
            <a:prstGeom prst="straightConnector1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1" name="AutoShape 159"/>
            <p:cNvCxnSpPr>
              <a:cxnSpLocks noChangeShapeType="1"/>
            </p:cNvCxnSpPr>
            <p:nvPr/>
          </p:nvCxnSpPr>
          <p:spPr bwMode="auto">
            <a:xfrm>
              <a:off x="3689450" y="3223227"/>
              <a:ext cx="179957" cy="950"/>
            </a:xfrm>
            <a:prstGeom prst="straightConnector1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2" name="AutoShape 160"/>
            <p:cNvCxnSpPr>
              <a:cxnSpLocks noChangeShapeType="1"/>
            </p:cNvCxnSpPr>
            <p:nvPr/>
          </p:nvCxnSpPr>
          <p:spPr bwMode="auto">
            <a:xfrm>
              <a:off x="5588993" y="3226076"/>
              <a:ext cx="179957" cy="950"/>
            </a:xfrm>
            <a:prstGeom prst="straightConnector1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3" name="AutoShape 161"/>
            <p:cNvCxnSpPr>
              <a:cxnSpLocks noChangeShapeType="1"/>
            </p:cNvCxnSpPr>
            <p:nvPr/>
          </p:nvCxnSpPr>
          <p:spPr bwMode="auto">
            <a:xfrm>
              <a:off x="2718255" y="3540447"/>
              <a:ext cx="952" cy="180454"/>
            </a:xfrm>
            <a:prstGeom prst="straightConnector1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4" name="AutoShape 162"/>
            <p:cNvCxnSpPr>
              <a:cxnSpLocks noChangeShapeType="1"/>
            </p:cNvCxnSpPr>
            <p:nvPr/>
          </p:nvCxnSpPr>
          <p:spPr bwMode="auto">
            <a:xfrm>
              <a:off x="5269070" y="3540447"/>
              <a:ext cx="952" cy="180454"/>
            </a:xfrm>
            <a:prstGeom prst="straightConnector1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53" name="Linia"/>
          <p:cNvGrpSpPr>
            <a:grpSpLocks noChangeAspect="1"/>
          </p:cNvGrpSpPr>
          <p:nvPr/>
        </p:nvGrpSpPr>
        <p:grpSpPr bwMode="auto">
          <a:xfrm>
            <a:off x="2421818" y="1484527"/>
            <a:ext cx="4615554" cy="434975"/>
            <a:chOff x="2213" y="2806"/>
            <a:chExt cx="4847" cy="456"/>
          </a:xfrm>
        </p:grpSpPr>
        <p:sp>
          <p:nvSpPr>
            <p:cNvPr id="54" name="Text Box 133"/>
            <p:cNvSpPr txBox="1">
              <a:spLocks noChangeArrowheads="1"/>
            </p:cNvSpPr>
            <p:nvPr/>
          </p:nvSpPr>
          <p:spPr bwMode="auto">
            <a:xfrm>
              <a:off x="2213" y="2806"/>
              <a:ext cx="138" cy="32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ts val="1000"/>
                </a:spcAft>
                <a:buClrTx/>
                <a:buFontTx/>
                <a:buNone/>
              </a:pPr>
              <a:r>
                <a:rPr kumimoji="0" lang="pl-PL" altLang="pl-PL" sz="2000" i="1">
                  <a:latin typeface="Calibri" pitchFamily="34" charset="0"/>
                </a:rPr>
                <a:t>p</a:t>
              </a:r>
              <a:endParaRPr kumimoji="0" lang="pl-PL" altLang="pl-PL" sz="2000">
                <a:latin typeface="Times New Roman" pitchFamily="18" charset="0"/>
              </a:endParaRPr>
            </a:p>
          </p:txBody>
        </p:sp>
        <p:sp>
          <p:nvSpPr>
            <p:cNvPr id="55" name="Text Box 134"/>
            <p:cNvSpPr txBox="1">
              <a:spLocks noChangeArrowheads="1"/>
            </p:cNvSpPr>
            <p:nvPr/>
          </p:nvSpPr>
          <p:spPr bwMode="auto">
            <a:xfrm>
              <a:off x="6937" y="2806"/>
              <a:ext cx="123" cy="32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ts val="1000"/>
                </a:spcAft>
                <a:buClrTx/>
                <a:buFontTx/>
                <a:buNone/>
              </a:pPr>
              <a:r>
                <a:rPr kumimoji="0" lang="pl-PL" altLang="pl-PL" sz="2000" i="1">
                  <a:latin typeface="Calibri" pitchFamily="34" charset="0"/>
                </a:rPr>
                <a:t>k</a:t>
              </a:r>
              <a:endParaRPr kumimoji="0" lang="pl-PL" altLang="pl-PL" sz="2000">
                <a:latin typeface="Times New Roman" pitchFamily="18" charset="0"/>
              </a:endParaRPr>
            </a:p>
          </p:txBody>
        </p:sp>
        <p:cxnSp>
          <p:nvCxnSpPr>
            <p:cNvPr id="56" name="AutoShape 135"/>
            <p:cNvCxnSpPr>
              <a:cxnSpLocks noChangeShapeType="1"/>
            </p:cNvCxnSpPr>
            <p:nvPr/>
          </p:nvCxnSpPr>
          <p:spPr bwMode="auto">
            <a:xfrm>
              <a:off x="2498" y="2806"/>
              <a:ext cx="1" cy="456"/>
            </a:xfrm>
            <a:prstGeom prst="straightConnector1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7" name="AutoShape 136"/>
            <p:cNvCxnSpPr>
              <a:cxnSpLocks noChangeShapeType="1"/>
            </p:cNvCxnSpPr>
            <p:nvPr/>
          </p:nvCxnSpPr>
          <p:spPr bwMode="auto">
            <a:xfrm>
              <a:off x="6829" y="2806"/>
              <a:ext cx="1" cy="456"/>
            </a:xfrm>
            <a:prstGeom prst="straightConnector1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8" name="AutoShape 137"/>
            <p:cNvCxnSpPr>
              <a:cxnSpLocks noChangeShapeType="1"/>
            </p:cNvCxnSpPr>
            <p:nvPr/>
          </p:nvCxnSpPr>
          <p:spPr bwMode="auto">
            <a:xfrm>
              <a:off x="2499" y="3035"/>
              <a:ext cx="4331" cy="1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" name="Tytuł"/>
          <p:cNvSpPr txBox="1">
            <a:spLocks noChangeArrowheads="1"/>
          </p:cNvSpPr>
          <p:nvPr/>
        </p:nvSpPr>
        <p:spPr bwMode="auto">
          <a:xfrm>
            <a:off x="3572528" y="349110"/>
            <a:ext cx="1998945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defTabSz="912813" eaLnBrk="0" hangingPunct="0">
              <a:defRPr/>
            </a:pPr>
            <a:r>
              <a:rPr kumimoji="1" lang="pl-PL" sz="1400" b="1" i="1" kern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Schemat zastępczy linii</a:t>
            </a:r>
            <a:endParaRPr kumimoji="1" lang="pl-PL" sz="1400" b="1" i="1" ker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0196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"/>
          <p:cNvSpPr txBox="1">
            <a:spLocks noChangeArrowheads="1"/>
          </p:cNvSpPr>
          <p:nvPr/>
        </p:nvSpPr>
        <p:spPr bwMode="auto">
          <a:xfrm>
            <a:off x="2041660" y="295945"/>
            <a:ext cx="5060681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defTabSz="912813" eaLnBrk="0" hangingPunct="0">
              <a:defRPr/>
            </a:pPr>
            <a:r>
              <a:rPr kumimoji="1" lang="pl-PL" sz="1400" b="1" i="1" kern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Parametry typowych linii przesyłowych wysokiego napięcia</a:t>
            </a:r>
            <a:endParaRPr kumimoji="1" lang="pl-PL" sz="1400" b="1" i="1" ker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7311476"/>
              </p:ext>
            </p:extLst>
          </p:nvPr>
        </p:nvGraphicFramePr>
        <p:xfrm>
          <a:off x="1086977" y="689371"/>
          <a:ext cx="7877175" cy="5221281"/>
        </p:xfrm>
        <a:graphic>
          <a:graphicData uri="http://schemas.openxmlformats.org/drawingml/2006/table">
            <a:tbl>
              <a:tblPr/>
              <a:tblGrid>
                <a:gridCol w="1125538"/>
                <a:gridCol w="1125537"/>
                <a:gridCol w="1125538"/>
                <a:gridCol w="1125537"/>
                <a:gridCol w="1123950"/>
                <a:gridCol w="1125538"/>
                <a:gridCol w="1125537"/>
              </a:tblGrid>
              <a:tr h="4016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Typ</a:t>
                      </a: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5">
                      <a:fgClr>
                        <a:srgbClr val="FFFFFF"/>
                      </a:fgClr>
                      <a:bgClr>
                        <a:srgbClr val="F2F2F2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LII-110</a:t>
                      </a: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5">
                      <a:fgClr>
                        <a:srgbClr val="FFFFFF"/>
                      </a:fgClr>
                      <a:bgClr>
                        <a:srgbClr val="F2F2F2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LI-220</a:t>
                      </a: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5">
                      <a:fgClr>
                        <a:srgbClr val="FFFFFF"/>
                      </a:fgClr>
                      <a:bgClr>
                        <a:srgbClr val="F2F2F2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LII-220</a:t>
                      </a: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5">
                      <a:fgClr>
                        <a:srgbClr val="FFFFFF"/>
                      </a:fgClr>
                      <a:bgClr>
                        <a:srgbClr val="F2F2F2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LI-400</a:t>
                      </a: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5">
                      <a:fgClr>
                        <a:srgbClr val="FFFFFF"/>
                      </a:fgClr>
                      <a:bgClr>
                        <a:srgbClr val="F2F2F2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LII-400</a:t>
                      </a: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5">
                      <a:fgClr>
                        <a:srgbClr val="FFFFFF"/>
                      </a:fgClr>
                      <a:bgClr>
                        <a:srgbClr val="F2F2F2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L-750</a:t>
                      </a: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5">
                      <a:fgClr>
                        <a:srgbClr val="FFFFFF"/>
                      </a:fgClr>
                      <a:bgClr>
                        <a:srgbClr val="F2F2F2"/>
                      </a:bgClr>
                    </a:pattFill>
                  </a:tcPr>
                </a:tc>
              </a:tr>
              <a:tr h="4016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Przew.</a:t>
                      </a: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2*3*AFL6</a:t>
                      </a: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3*AFL8</a:t>
                      </a: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2*3*AFL8</a:t>
                      </a: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3*2AFL8</a:t>
                      </a: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2*3*2AFL</a:t>
                      </a: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3*4AFL8</a:t>
                      </a: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16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Słup</a:t>
                      </a: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O24</a:t>
                      </a: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2F-H52</a:t>
                      </a: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2F-M52</a:t>
                      </a: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2F-Y52</a:t>
                      </a: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2F-Z52</a:t>
                      </a: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nietypowy</a:t>
                      </a: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16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L. torów</a:t>
                      </a: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16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L.p.w.</a:t>
                      </a: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16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S, mm</a:t>
                      </a:r>
                      <a:r>
                        <a:rPr kumimoji="0" lang="pl-PL" sz="12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pl-PL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240</a:t>
                      </a: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525</a:t>
                      </a: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525</a:t>
                      </a: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525</a:t>
                      </a: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525</a:t>
                      </a: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525</a:t>
                      </a: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16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U, kV</a:t>
                      </a: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110</a:t>
                      </a: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220</a:t>
                      </a: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220</a:t>
                      </a: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400</a:t>
                      </a: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400</a:t>
                      </a: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750</a:t>
                      </a: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16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</a:t>
                      </a:r>
                      <a:r>
                        <a:rPr kumimoji="0" lang="pl-PL" sz="12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’</a:t>
                      </a:r>
                      <a:r>
                        <a:rPr kumimoji="0" lang="pl-PL" sz="12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/km</a:t>
                      </a:r>
                      <a:endParaRPr kumimoji="0" lang="pl-PL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0.124</a:t>
                      </a: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0.0564</a:t>
                      </a: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0.0564</a:t>
                      </a: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0.0282</a:t>
                      </a: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0.0282</a:t>
                      </a: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0.0147</a:t>
                      </a: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16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r>
                        <a:rPr kumimoji="0" lang="pl-PL" sz="12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’</a:t>
                      </a:r>
                      <a:r>
                        <a:rPr kumimoji="0" lang="pl-PL" sz="12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/km</a:t>
                      </a:r>
                      <a:endParaRPr kumimoji="0" lang="pl-PL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0.405</a:t>
                      </a: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0.410</a:t>
                      </a: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0.392</a:t>
                      </a: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0.333</a:t>
                      </a: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0.330</a:t>
                      </a: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0.273</a:t>
                      </a: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16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r>
                        <a:rPr kumimoji="0" lang="pl-PL" sz="12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’</a:t>
                      </a:r>
                      <a:r>
                        <a:rPr kumimoji="0" lang="pl-PL" sz="12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/km</a:t>
                      </a:r>
                      <a:endParaRPr kumimoji="0" lang="pl-PL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1.100</a:t>
                      </a: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0.820</a:t>
                      </a: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1.107</a:t>
                      </a: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0.976</a:t>
                      </a: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0.799</a:t>
                      </a: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0.851</a:t>
                      </a: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16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r>
                        <a:rPr kumimoji="0" lang="pl-PL" sz="12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’</a:t>
                      </a:r>
                      <a:r>
                        <a:rPr kumimoji="0" lang="pl-PL" sz="12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</a:t>
                      </a: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/km</a:t>
                      </a:r>
                      <a:endParaRPr kumimoji="0" lang="pl-PL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0.760</a:t>
                      </a: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0.775</a:t>
                      </a: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0.639</a:t>
                      </a: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16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r>
                        <a:rPr kumimoji="0" lang="pl-PL" sz="12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’</a:t>
                      </a:r>
                      <a:r>
                        <a:rPr kumimoji="0" lang="pl-PL" sz="12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</a:t>
                      </a: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S/km</a:t>
                      </a: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2.82</a:t>
                      </a: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2.76</a:t>
                      </a: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2.86</a:t>
                      </a: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3.34</a:t>
                      </a: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3.34</a:t>
                      </a: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4.30</a:t>
                      </a: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16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I, A</a:t>
                      </a: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735</a:t>
                      </a: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1220</a:t>
                      </a: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1220</a:t>
                      </a: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2440</a:t>
                      </a: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2440</a:t>
                      </a: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9000</a:t>
                      </a: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0196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3007015" y="2734331"/>
            <a:ext cx="336470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09638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z"/>
              <a:defRPr kumimoji="1" sz="27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09638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y"/>
              <a:defRPr kumimoji="1" sz="2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09638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x"/>
              <a:defRPr kumimoji="1" sz="21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09638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sz="21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09638" eaLnBrk="0" hangingPunct="0">
              <a:spcBef>
                <a:spcPct val="20000"/>
              </a:spcBef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096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096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096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0963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Font typeface="Monotype Sorts"/>
              <a:buNone/>
            </a:pPr>
            <a:r>
              <a:rPr kumimoji="0" lang="pl-PL" altLang="pl-PL" sz="2400" b="1" i="1" smtClean="0">
                <a:solidFill>
                  <a:srgbClr val="0070C0"/>
                </a:solidFill>
                <a:latin typeface="Times New Roman" pitchFamily="18" charset="0"/>
              </a:rPr>
              <a:t>Modele linii przesyłowych</a:t>
            </a:r>
            <a:endParaRPr lang="pl-PL" altLang="pl-PL" sz="2400" i="1" dirty="0">
              <a:solidFill>
                <a:srgbClr val="0070C0"/>
              </a:solidFill>
              <a:latin typeface="Arial Black" pitchFamily="34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968044" y="4432263"/>
            <a:ext cx="3366306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342900" indent="-342900" defTabSz="912813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None/>
              <a:defRPr/>
            </a:pPr>
            <a:r>
              <a:rPr kumimoji="1" lang="pl-PL" sz="2700" i="1" kern="0" smtClean="0">
                <a:solidFill>
                  <a:srgbClr val="00B050"/>
                </a:solidFill>
                <a:latin typeface="+mn-lt"/>
              </a:rPr>
              <a:t>Dziękujemy </a:t>
            </a:r>
            <a:r>
              <a:rPr kumimoji="1" lang="pl-PL" sz="2700" i="1" kern="0">
                <a:solidFill>
                  <a:srgbClr val="00B050"/>
                </a:solidFill>
                <a:latin typeface="+mn-lt"/>
              </a:rPr>
              <a:t>za </a:t>
            </a:r>
            <a:r>
              <a:rPr kumimoji="1" lang="pl-PL" sz="2700" i="1" kern="0" smtClean="0">
                <a:solidFill>
                  <a:srgbClr val="00B050"/>
                </a:solidFill>
                <a:latin typeface="+mn-lt"/>
              </a:rPr>
              <a:t>uwagę</a:t>
            </a:r>
            <a:endParaRPr kumimoji="1" lang="pl-PL" sz="2700" kern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30196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"/>
          <p:cNvSpPr txBox="1">
            <a:spLocks noChangeArrowheads="1"/>
          </p:cNvSpPr>
          <p:nvPr/>
        </p:nvSpPr>
        <p:spPr bwMode="auto">
          <a:xfrm>
            <a:off x="2351039" y="476706"/>
            <a:ext cx="444192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defTabSz="912813">
              <a:defRPr/>
            </a:pPr>
            <a:r>
              <a:rPr kumimoji="1" lang="pl-PL" sz="1400" b="1" i="1" kern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Linia elektroenergetyczna – obwód ziemnopowrotny</a:t>
            </a:r>
            <a:endParaRPr kumimoji="1" lang="pl-PL" sz="1400" b="1" i="1" ker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AutoShape 452"/>
          <p:cNvSpPr>
            <a:spLocks noChangeAspect="1" noChangeArrowheads="1" noTextEdit="1"/>
          </p:cNvSpPr>
          <p:nvPr/>
        </p:nvSpPr>
        <p:spPr bwMode="auto">
          <a:xfrm>
            <a:off x="2600696" y="1543792"/>
            <a:ext cx="4198938" cy="2624138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graphicFrame>
        <p:nvGraphicFramePr>
          <p:cNvPr id="4" name="Dn=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4841982"/>
              </p:ext>
            </p:extLst>
          </p:nvPr>
        </p:nvGraphicFramePr>
        <p:xfrm>
          <a:off x="4020887" y="3028250"/>
          <a:ext cx="2317500" cy="33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68" name="Równanie" r:id="rId3" imgW="1854000" imgH="266400" progId="Equation.3">
                  <p:embed/>
                </p:oleObj>
              </mc:Choice>
              <mc:Fallback>
                <p:oleObj name="Równanie" r:id="rId3" imgW="1854000" imgH="26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20887" y="3028250"/>
                        <a:ext cx="2317500" cy="333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Dn"/>
          <p:cNvGrpSpPr>
            <a:grpSpLocks/>
          </p:cNvGrpSpPr>
          <p:nvPr/>
        </p:nvGrpSpPr>
        <p:grpSpPr bwMode="auto">
          <a:xfrm>
            <a:off x="2926476" y="1905698"/>
            <a:ext cx="3748689" cy="933337"/>
            <a:chOff x="3784" y="8136"/>
            <a:chExt cx="5903" cy="1470"/>
          </a:xfrm>
        </p:grpSpPr>
        <p:sp>
          <p:nvSpPr>
            <p:cNvPr id="6" name="AutoShape 393"/>
            <p:cNvSpPr>
              <a:spLocks noChangeShapeType="1"/>
            </p:cNvSpPr>
            <p:nvPr/>
          </p:nvSpPr>
          <p:spPr bwMode="auto">
            <a:xfrm>
              <a:off x="9483" y="8478"/>
              <a:ext cx="1" cy="969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grpSp>
          <p:nvGrpSpPr>
            <p:cNvPr id="7" name="Group 390"/>
            <p:cNvGrpSpPr>
              <a:grpSpLocks/>
            </p:cNvGrpSpPr>
            <p:nvPr/>
          </p:nvGrpSpPr>
          <p:grpSpPr bwMode="auto">
            <a:xfrm>
              <a:off x="9313" y="8136"/>
              <a:ext cx="374" cy="342"/>
              <a:chOff x="9313" y="8136"/>
              <a:chExt cx="374" cy="342"/>
            </a:xfrm>
          </p:grpSpPr>
          <p:sp>
            <p:nvSpPr>
              <p:cNvPr id="10" name="Text Box 392"/>
              <p:cNvSpPr txBox="1">
                <a:spLocks noChangeArrowheads="1"/>
              </p:cNvSpPr>
              <p:nvPr/>
            </p:nvSpPr>
            <p:spPr bwMode="auto">
              <a:xfrm>
                <a:off x="9427" y="8160"/>
                <a:ext cx="260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just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sz="1000" b="1" i="1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Times New Roman" pitchFamily="18" charset="0"/>
                  </a:rPr>
                  <a:t>n</a:t>
                </a:r>
                <a:endParaRPr kumimoji="0" lang="pl-PL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1" name="Oval 391"/>
              <p:cNvSpPr>
                <a:spLocks noChangeArrowheads="1"/>
              </p:cNvSpPr>
              <p:nvPr/>
            </p:nvSpPr>
            <p:spPr bwMode="auto">
              <a:xfrm>
                <a:off x="9313" y="8136"/>
                <a:ext cx="342" cy="342"/>
              </a:xfrm>
              <a:prstGeom prst="ellipse">
                <a:avLst/>
              </a:prstGeom>
              <a:solidFill>
                <a:srgbClr val="000000">
                  <a:alpha val="25000"/>
                </a:srgbClr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</p:grpSp>
        <p:sp>
          <p:nvSpPr>
            <p:cNvPr id="8" name="AutoShape 389"/>
            <p:cNvSpPr>
              <a:spLocks noChangeShapeType="1"/>
            </p:cNvSpPr>
            <p:nvPr/>
          </p:nvSpPr>
          <p:spPr bwMode="auto">
            <a:xfrm>
              <a:off x="3784" y="9333"/>
              <a:ext cx="5700" cy="1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 type="arrow" w="sm" len="med"/>
              <a:tailEnd type="arrow" w="sm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9" name="Text Box 388"/>
            <p:cNvSpPr txBox="1">
              <a:spLocks noChangeArrowheads="1"/>
            </p:cNvSpPr>
            <p:nvPr/>
          </p:nvSpPr>
          <p:spPr bwMode="auto">
            <a:xfrm>
              <a:off x="6598" y="9246"/>
              <a:ext cx="399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sz="1200" b="1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D</a:t>
              </a:r>
              <a:r>
                <a:rPr kumimoji="0" lang="pl-PL" sz="1600" b="1" i="1" u="none" strike="noStrike" cap="none" normalizeH="0" baseline="-30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n</a:t>
              </a:r>
              <a:endParaRPr kumimoji="0" 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grpSp>
        <p:nvGrpSpPr>
          <p:cNvPr id="12" name="Dab,Dbc,Dac"/>
          <p:cNvGrpSpPr>
            <a:grpSpLocks/>
          </p:cNvGrpSpPr>
          <p:nvPr/>
        </p:nvGrpSpPr>
        <p:grpSpPr bwMode="auto">
          <a:xfrm>
            <a:off x="2925841" y="2105064"/>
            <a:ext cx="724590" cy="633019"/>
            <a:chOff x="3783" y="8450"/>
            <a:chExt cx="1141" cy="997"/>
          </a:xfrm>
        </p:grpSpPr>
        <p:sp>
          <p:nvSpPr>
            <p:cNvPr id="13" name="AutoShape 421"/>
            <p:cNvSpPr>
              <a:spLocks noChangeShapeType="1"/>
            </p:cNvSpPr>
            <p:nvPr/>
          </p:nvSpPr>
          <p:spPr bwMode="auto">
            <a:xfrm>
              <a:off x="3783" y="8478"/>
              <a:ext cx="1" cy="969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4" name="AutoShape 420"/>
            <p:cNvSpPr>
              <a:spLocks noChangeShapeType="1"/>
            </p:cNvSpPr>
            <p:nvPr/>
          </p:nvSpPr>
          <p:spPr bwMode="auto">
            <a:xfrm>
              <a:off x="4354" y="8478"/>
              <a:ext cx="1" cy="342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5" name="Text Box 419"/>
            <p:cNvSpPr txBox="1">
              <a:spLocks noChangeArrowheads="1"/>
            </p:cNvSpPr>
            <p:nvPr/>
          </p:nvSpPr>
          <p:spPr bwMode="auto">
            <a:xfrm>
              <a:off x="3898" y="8450"/>
              <a:ext cx="399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sz="1200" b="1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D</a:t>
              </a:r>
              <a:r>
                <a:rPr kumimoji="0" lang="pl-PL" sz="1200" b="1" i="1" u="none" strike="noStrike" cap="none" normalizeH="0" baseline="-30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ab</a:t>
              </a:r>
              <a:endParaRPr kumimoji="0" lang="pl-PL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6" name="Text Box 418"/>
            <p:cNvSpPr txBox="1">
              <a:spLocks noChangeArrowheads="1"/>
            </p:cNvSpPr>
            <p:nvPr/>
          </p:nvSpPr>
          <p:spPr bwMode="auto">
            <a:xfrm>
              <a:off x="4468" y="8450"/>
              <a:ext cx="399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sz="1200" b="1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D</a:t>
              </a:r>
              <a:r>
                <a:rPr kumimoji="0" lang="pl-PL" sz="1200" b="1" i="1" u="none" strike="noStrike" cap="none" normalizeH="0" baseline="-30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bc</a:t>
              </a:r>
              <a:endParaRPr kumimoji="0" lang="pl-PL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7" name="AutoShape 417"/>
            <p:cNvSpPr>
              <a:spLocks noChangeShapeType="1"/>
            </p:cNvSpPr>
            <p:nvPr/>
          </p:nvSpPr>
          <p:spPr bwMode="auto">
            <a:xfrm>
              <a:off x="4923" y="8478"/>
              <a:ext cx="1" cy="684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8" name="AutoShape 416"/>
            <p:cNvSpPr>
              <a:spLocks noChangeShapeType="1"/>
            </p:cNvSpPr>
            <p:nvPr/>
          </p:nvSpPr>
          <p:spPr bwMode="auto">
            <a:xfrm>
              <a:off x="3784" y="8801"/>
              <a:ext cx="570" cy="1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 type="arrow" w="sm" len="med"/>
              <a:tailEnd type="arrow" w="sm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9" name="AutoShape 415"/>
            <p:cNvSpPr>
              <a:spLocks noChangeShapeType="1"/>
            </p:cNvSpPr>
            <p:nvPr/>
          </p:nvSpPr>
          <p:spPr bwMode="auto">
            <a:xfrm>
              <a:off x="4354" y="8801"/>
              <a:ext cx="570" cy="1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 type="arrow" w="sm" len="med"/>
              <a:tailEnd type="arrow" w="sm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0" name="AutoShape 414"/>
            <p:cNvSpPr>
              <a:spLocks noChangeShapeType="1"/>
            </p:cNvSpPr>
            <p:nvPr/>
          </p:nvSpPr>
          <p:spPr bwMode="auto">
            <a:xfrm>
              <a:off x="3784" y="8991"/>
              <a:ext cx="1140" cy="1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 type="arrow" w="sm" len="med"/>
              <a:tailEnd type="arrow" w="sm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1" name="Text Box 413"/>
            <p:cNvSpPr txBox="1">
              <a:spLocks noChangeArrowheads="1"/>
            </p:cNvSpPr>
            <p:nvPr/>
          </p:nvSpPr>
          <p:spPr bwMode="auto">
            <a:xfrm>
              <a:off x="4126" y="8986"/>
              <a:ext cx="399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sz="1200" b="1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D</a:t>
              </a:r>
              <a:r>
                <a:rPr kumimoji="0" lang="pl-PL" sz="1200" b="1" i="1" u="none" strike="noStrike" cap="none" normalizeH="0" baseline="-30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ac</a:t>
              </a:r>
              <a:endParaRPr kumimoji="0" lang="pl-PL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grpSp>
        <p:nvGrpSpPr>
          <p:cNvPr id="22" name="2rp"/>
          <p:cNvGrpSpPr>
            <a:grpSpLocks/>
          </p:cNvGrpSpPr>
          <p:nvPr/>
        </p:nvGrpSpPr>
        <p:grpSpPr bwMode="auto">
          <a:xfrm>
            <a:off x="2817882" y="1580646"/>
            <a:ext cx="278786" cy="397464"/>
            <a:chOff x="3613" y="7624"/>
            <a:chExt cx="439" cy="626"/>
          </a:xfrm>
        </p:grpSpPr>
        <p:sp>
          <p:nvSpPr>
            <p:cNvPr id="23" name="AutoShape 411"/>
            <p:cNvSpPr>
              <a:spLocks noChangeShapeType="1"/>
            </p:cNvSpPr>
            <p:nvPr/>
          </p:nvSpPr>
          <p:spPr bwMode="auto">
            <a:xfrm>
              <a:off x="3613" y="7965"/>
              <a:ext cx="1" cy="285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4" name="AutoShape 410"/>
            <p:cNvSpPr>
              <a:spLocks noChangeShapeType="1"/>
            </p:cNvSpPr>
            <p:nvPr/>
          </p:nvSpPr>
          <p:spPr bwMode="auto">
            <a:xfrm>
              <a:off x="3613" y="8021"/>
              <a:ext cx="342" cy="1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 type="arrow" w="sm" len="med"/>
              <a:tailEnd type="arrow" w="sm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5" name="Text Box 409"/>
            <p:cNvSpPr txBox="1">
              <a:spLocks noChangeArrowheads="1"/>
            </p:cNvSpPr>
            <p:nvPr/>
          </p:nvSpPr>
          <p:spPr bwMode="auto">
            <a:xfrm>
              <a:off x="3653" y="7624"/>
              <a:ext cx="399" cy="3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sz="14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2r</a:t>
              </a:r>
              <a:r>
                <a:rPr kumimoji="0" lang="pl-PL" sz="1400" b="0" i="1" u="none" strike="noStrike" cap="none" normalizeH="0" baseline="-30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p</a:t>
              </a:r>
              <a:endParaRPr kumimoji="0" lang="pl-PL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6" name="AutoShape 408"/>
            <p:cNvSpPr>
              <a:spLocks noChangeShapeType="1"/>
            </p:cNvSpPr>
            <p:nvPr/>
          </p:nvSpPr>
          <p:spPr bwMode="auto">
            <a:xfrm>
              <a:off x="3954" y="7965"/>
              <a:ext cx="1" cy="285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grpSp>
        <p:nvGrpSpPr>
          <p:cNvPr id="27" name="h"/>
          <p:cNvGrpSpPr>
            <a:grpSpLocks/>
          </p:cNvGrpSpPr>
          <p:nvPr/>
        </p:nvGrpSpPr>
        <p:grpSpPr bwMode="auto">
          <a:xfrm>
            <a:off x="2709289" y="2014270"/>
            <a:ext cx="180989" cy="1990485"/>
            <a:chOff x="3442" y="8307"/>
            <a:chExt cx="285" cy="3135"/>
          </a:xfrm>
        </p:grpSpPr>
        <p:sp>
          <p:nvSpPr>
            <p:cNvPr id="28" name="AutoShape 406"/>
            <p:cNvSpPr>
              <a:spLocks noChangeShapeType="1"/>
            </p:cNvSpPr>
            <p:nvPr/>
          </p:nvSpPr>
          <p:spPr bwMode="auto">
            <a:xfrm>
              <a:off x="3442" y="8307"/>
              <a:ext cx="1" cy="3135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 type="arrow" w="sm" len="med"/>
              <a:tailEnd type="none" w="sm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9" name="Text Box 405"/>
            <p:cNvSpPr txBox="1">
              <a:spLocks noChangeArrowheads="1"/>
            </p:cNvSpPr>
            <p:nvPr/>
          </p:nvSpPr>
          <p:spPr bwMode="auto">
            <a:xfrm>
              <a:off x="3499" y="9675"/>
              <a:ext cx="228" cy="2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sz="12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h</a:t>
              </a:r>
              <a:endParaRPr kumimoji="0" 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grpSp>
        <p:nvGrpSpPr>
          <p:cNvPr id="30" name="n"/>
          <p:cNvGrpSpPr>
            <a:grpSpLocks/>
          </p:cNvGrpSpPr>
          <p:nvPr/>
        </p:nvGrpSpPr>
        <p:grpSpPr bwMode="auto">
          <a:xfrm>
            <a:off x="2600696" y="3814278"/>
            <a:ext cx="3764565" cy="226668"/>
            <a:chOff x="3271" y="11142"/>
            <a:chExt cx="5928" cy="357"/>
          </a:xfrm>
        </p:grpSpPr>
        <p:grpSp>
          <p:nvGrpSpPr>
            <p:cNvPr id="31" name="Group 424"/>
            <p:cNvGrpSpPr>
              <a:grpSpLocks/>
            </p:cNvGrpSpPr>
            <p:nvPr/>
          </p:nvGrpSpPr>
          <p:grpSpPr bwMode="auto">
            <a:xfrm>
              <a:off x="3271" y="11442"/>
              <a:ext cx="5928" cy="57"/>
              <a:chOff x="3271" y="11442"/>
              <a:chExt cx="5928" cy="57"/>
            </a:xfrm>
          </p:grpSpPr>
          <p:sp>
            <p:nvSpPr>
              <p:cNvPr id="33" name="AutoShape 451"/>
              <p:cNvSpPr>
                <a:spLocks noChangeShapeType="1"/>
              </p:cNvSpPr>
              <p:nvPr/>
            </p:nvSpPr>
            <p:spPr bwMode="auto">
              <a:xfrm>
                <a:off x="3271" y="11442"/>
                <a:ext cx="5928" cy="1"/>
              </a:xfrm>
              <a:prstGeom prst="straightConnector1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34" name="AutoShape 450"/>
              <p:cNvSpPr>
                <a:spLocks noChangeShapeType="1"/>
              </p:cNvSpPr>
              <p:nvPr/>
            </p:nvSpPr>
            <p:spPr bwMode="auto">
              <a:xfrm flipH="1">
                <a:off x="3328" y="11442"/>
                <a:ext cx="57" cy="57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35" name="AutoShape 449"/>
              <p:cNvSpPr>
                <a:spLocks noChangeShapeType="1"/>
              </p:cNvSpPr>
              <p:nvPr/>
            </p:nvSpPr>
            <p:spPr bwMode="auto">
              <a:xfrm flipH="1">
                <a:off x="3556" y="11442"/>
                <a:ext cx="57" cy="57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36" name="AutoShape 448"/>
              <p:cNvSpPr>
                <a:spLocks noChangeShapeType="1"/>
              </p:cNvSpPr>
              <p:nvPr/>
            </p:nvSpPr>
            <p:spPr bwMode="auto">
              <a:xfrm flipH="1">
                <a:off x="3796" y="11442"/>
                <a:ext cx="57" cy="57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37" name="AutoShape 447"/>
              <p:cNvSpPr>
                <a:spLocks noChangeShapeType="1"/>
              </p:cNvSpPr>
              <p:nvPr/>
            </p:nvSpPr>
            <p:spPr bwMode="auto">
              <a:xfrm flipH="1">
                <a:off x="4012" y="11442"/>
                <a:ext cx="57" cy="57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38" name="AutoShape 446"/>
              <p:cNvSpPr>
                <a:spLocks noChangeShapeType="1"/>
              </p:cNvSpPr>
              <p:nvPr/>
            </p:nvSpPr>
            <p:spPr bwMode="auto">
              <a:xfrm flipH="1">
                <a:off x="4240" y="11442"/>
                <a:ext cx="57" cy="57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39" name="AutoShape 445"/>
              <p:cNvSpPr>
                <a:spLocks noChangeShapeType="1"/>
              </p:cNvSpPr>
              <p:nvPr/>
            </p:nvSpPr>
            <p:spPr bwMode="auto">
              <a:xfrm flipH="1">
                <a:off x="4468" y="11442"/>
                <a:ext cx="57" cy="57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40" name="AutoShape 444"/>
              <p:cNvSpPr>
                <a:spLocks noChangeShapeType="1"/>
              </p:cNvSpPr>
              <p:nvPr/>
            </p:nvSpPr>
            <p:spPr bwMode="auto">
              <a:xfrm flipH="1">
                <a:off x="4696" y="11442"/>
                <a:ext cx="57" cy="57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41" name="AutoShape 443"/>
              <p:cNvSpPr>
                <a:spLocks noChangeShapeType="1"/>
              </p:cNvSpPr>
              <p:nvPr/>
            </p:nvSpPr>
            <p:spPr bwMode="auto">
              <a:xfrm flipH="1">
                <a:off x="4924" y="11442"/>
                <a:ext cx="57" cy="57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42" name="AutoShape 442"/>
              <p:cNvSpPr>
                <a:spLocks noChangeShapeType="1"/>
              </p:cNvSpPr>
              <p:nvPr/>
            </p:nvSpPr>
            <p:spPr bwMode="auto">
              <a:xfrm flipH="1">
                <a:off x="5152" y="11442"/>
                <a:ext cx="57" cy="57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43" name="AutoShape 441"/>
              <p:cNvSpPr>
                <a:spLocks noChangeShapeType="1"/>
              </p:cNvSpPr>
              <p:nvPr/>
            </p:nvSpPr>
            <p:spPr bwMode="auto">
              <a:xfrm flipH="1">
                <a:off x="5380" y="11442"/>
                <a:ext cx="57" cy="57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44" name="AutoShape 440"/>
              <p:cNvSpPr>
                <a:spLocks noChangeShapeType="1"/>
              </p:cNvSpPr>
              <p:nvPr/>
            </p:nvSpPr>
            <p:spPr bwMode="auto">
              <a:xfrm flipH="1">
                <a:off x="5608" y="11442"/>
                <a:ext cx="57" cy="57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45" name="AutoShape 439"/>
              <p:cNvSpPr>
                <a:spLocks noChangeShapeType="1"/>
              </p:cNvSpPr>
              <p:nvPr/>
            </p:nvSpPr>
            <p:spPr bwMode="auto">
              <a:xfrm flipH="1">
                <a:off x="5836" y="11442"/>
                <a:ext cx="57" cy="57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46" name="AutoShape 438"/>
              <p:cNvSpPr>
                <a:spLocks noChangeShapeType="1"/>
              </p:cNvSpPr>
              <p:nvPr/>
            </p:nvSpPr>
            <p:spPr bwMode="auto">
              <a:xfrm flipH="1">
                <a:off x="6064" y="11442"/>
                <a:ext cx="57" cy="57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47" name="AutoShape 437"/>
              <p:cNvSpPr>
                <a:spLocks noChangeShapeType="1"/>
              </p:cNvSpPr>
              <p:nvPr/>
            </p:nvSpPr>
            <p:spPr bwMode="auto">
              <a:xfrm flipH="1">
                <a:off x="6292" y="11442"/>
                <a:ext cx="57" cy="57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48" name="AutoShape 436"/>
              <p:cNvSpPr>
                <a:spLocks noChangeShapeType="1"/>
              </p:cNvSpPr>
              <p:nvPr/>
            </p:nvSpPr>
            <p:spPr bwMode="auto">
              <a:xfrm flipH="1">
                <a:off x="6520" y="11442"/>
                <a:ext cx="57" cy="57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49" name="AutoShape 435"/>
              <p:cNvSpPr>
                <a:spLocks noChangeShapeType="1"/>
              </p:cNvSpPr>
              <p:nvPr/>
            </p:nvSpPr>
            <p:spPr bwMode="auto">
              <a:xfrm flipH="1">
                <a:off x="6748" y="11442"/>
                <a:ext cx="57" cy="57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50" name="AutoShape 434"/>
              <p:cNvSpPr>
                <a:spLocks noChangeShapeType="1"/>
              </p:cNvSpPr>
              <p:nvPr/>
            </p:nvSpPr>
            <p:spPr bwMode="auto">
              <a:xfrm flipH="1">
                <a:off x="6976" y="11442"/>
                <a:ext cx="57" cy="57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51" name="AutoShape 433"/>
              <p:cNvSpPr>
                <a:spLocks noChangeShapeType="1"/>
              </p:cNvSpPr>
              <p:nvPr/>
            </p:nvSpPr>
            <p:spPr bwMode="auto">
              <a:xfrm flipH="1">
                <a:off x="7204" y="11442"/>
                <a:ext cx="57" cy="57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52" name="AutoShape 432"/>
              <p:cNvSpPr>
                <a:spLocks noChangeShapeType="1"/>
              </p:cNvSpPr>
              <p:nvPr/>
            </p:nvSpPr>
            <p:spPr bwMode="auto">
              <a:xfrm flipH="1">
                <a:off x="7432" y="11442"/>
                <a:ext cx="57" cy="57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53" name="AutoShape 431"/>
              <p:cNvSpPr>
                <a:spLocks noChangeShapeType="1"/>
              </p:cNvSpPr>
              <p:nvPr/>
            </p:nvSpPr>
            <p:spPr bwMode="auto">
              <a:xfrm flipH="1">
                <a:off x="7660" y="11442"/>
                <a:ext cx="57" cy="57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54" name="AutoShape 430"/>
              <p:cNvSpPr>
                <a:spLocks noChangeShapeType="1"/>
              </p:cNvSpPr>
              <p:nvPr/>
            </p:nvSpPr>
            <p:spPr bwMode="auto">
              <a:xfrm flipH="1">
                <a:off x="7888" y="11442"/>
                <a:ext cx="57" cy="57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55" name="AutoShape 429"/>
              <p:cNvSpPr>
                <a:spLocks noChangeShapeType="1"/>
              </p:cNvSpPr>
              <p:nvPr/>
            </p:nvSpPr>
            <p:spPr bwMode="auto">
              <a:xfrm flipH="1">
                <a:off x="8116" y="11442"/>
                <a:ext cx="57" cy="57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56" name="AutoShape 428"/>
              <p:cNvSpPr>
                <a:spLocks noChangeShapeType="1"/>
              </p:cNvSpPr>
              <p:nvPr/>
            </p:nvSpPr>
            <p:spPr bwMode="auto">
              <a:xfrm flipH="1">
                <a:off x="8344" y="11442"/>
                <a:ext cx="57" cy="57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57" name="AutoShape 427"/>
              <p:cNvSpPr>
                <a:spLocks noChangeShapeType="1"/>
              </p:cNvSpPr>
              <p:nvPr/>
            </p:nvSpPr>
            <p:spPr bwMode="auto">
              <a:xfrm flipH="1">
                <a:off x="8572" y="11442"/>
                <a:ext cx="57" cy="57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58" name="AutoShape 426"/>
              <p:cNvSpPr>
                <a:spLocks noChangeShapeType="1"/>
              </p:cNvSpPr>
              <p:nvPr/>
            </p:nvSpPr>
            <p:spPr bwMode="auto">
              <a:xfrm flipH="1">
                <a:off x="8800" y="11442"/>
                <a:ext cx="57" cy="57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59" name="AutoShape 425"/>
              <p:cNvSpPr>
                <a:spLocks noChangeShapeType="1"/>
              </p:cNvSpPr>
              <p:nvPr/>
            </p:nvSpPr>
            <p:spPr bwMode="auto">
              <a:xfrm flipH="1">
                <a:off x="9028" y="11442"/>
                <a:ext cx="57" cy="57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</p:grpSp>
        <p:sp>
          <p:nvSpPr>
            <p:cNvPr id="32" name="Text Box 423"/>
            <p:cNvSpPr txBox="1">
              <a:spLocks noChangeArrowheads="1"/>
            </p:cNvSpPr>
            <p:nvPr/>
          </p:nvSpPr>
          <p:spPr bwMode="auto">
            <a:xfrm>
              <a:off x="6226" y="11142"/>
              <a:ext cx="228" cy="2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sz="12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n</a:t>
              </a:r>
              <a:endParaRPr kumimoji="0" 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grpSp>
        <p:nvGrpSpPr>
          <p:cNvPr id="60" name="abc"/>
          <p:cNvGrpSpPr>
            <a:grpSpLocks/>
          </p:cNvGrpSpPr>
          <p:nvPr/>
        </p:nvGrpSpPr>
        <p:grpSpPr bwMode="auto">
          <a:xfrm>
            <a:off x="2817882" y="1905698"/>
            <a:ext cx="951302" cy="217144"/>
            <a:chOff x="3613" y="8136"/>
            <a:chExt cx="1498" cy="342"/>
          </a:xfrm>
        </p:grpSpPr>
        <p:grpSp>
          <p:nvGrpSpPr>
            <p:cNvPr id="61" name="Group 401"/>
            <p:cNvGrpSpPr>
              <a:grpSpLocks/>
            </p:cNvGrpSpPr>
            <p:nvPr/>
          </p:nvGrpSpPr>
          <p:grpSpPr bwMode="auto">
            <a:xfrm>
              <a:off x="4183" y="8136"/>
              <a:ext cx="358" cy="342"/>
              <a:chOff x="4183" y="8136"/>
              <a:chExt cx="358" cy="342"/>
            </a:xfrm>
          </p:grpSpPr>
          <p:sp>
            <p:nvSpPr>
              <p:cNvPr id="68" name="Text Box 403"/>
              <p:cNvSpPr txBox="1">
                <a:spLocks noChangeArrowheads="1"/>
              </p:cNvSpPr>
              <p:nvPr/>
            </p:nvSpPr>
            <p:spPr bwMode="auto">
              <a:xfrm>
                <a:off x="4313" y="8167"/>
                <a:ext cx="228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just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sz="1000" b="1" i="1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Times New Roman" pitchFamily="18" charset="0"/>
                  </a:rPr>
                  <a:t>b</a:t>
                </a:r>
                <a:endParaRPr kumimoji="0" lang="pl-PL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69" name="Oval 402"/>
              <p:cNvSpPr>
                <a:spLocks noChangeArrowheads="1"/>
              </p:cNvSpPr>
              <p:nvPr/>
            </p:nvSpPr>
            <p:spPr bwMode="auto">
              <a:xfrm>
                <a:off x="4183" y="8136"/>
                <a:ext cx="342" cy="342"/>
              </a:xfrm>
              <a:prstGeom prst="ellipse">
                <a:avLst/>
              </a:prstGeom>
              <a:solidFill>
                <a:srgbClr val="000000">
                  <a:alpha val="25000"/>
                </a:srgbClr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</p:grpSp>
        <p:grpSp>
          <p:nvGrpSpPr>
            <p:cNvPr id="62" name="Group 398"/>
            <p:cNvGrpSpPr>
              <a:grpSpLocks/>
            </p:cNvGrpSpPr>
            <p:nvPr/>
          </p:nvGrpSpPr>
          <p:grpSpPr bwMode="auto">
            <a:xfrm>
              <a:off x="4753" y="8136"/>
              <a:ext cx="358" cy="342"/>
              <a:chOff x="4753" y="8136"/>
              <a:chExt cx="358" cy="342"/>
            </a:xfrm>
          </p:grpSpPr>
          <p:sp>
            <p:nvSpPr>
              <p:cNvPr id="66" name="Text Box 400"/>
              <p:cNvSpPr txBox="1">
                <a:spLocks noChangeArrowheads="1"/>
              </p:cNvSpPr>
              <p:nvPr/>
            </p:nvSpPr>
            <p:spPr bwMode="auto">
              <a:xfrm>
                <a:off x="4883" y="8159"/>
                <a:ext cx="228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just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sz="1000" b="1" i="1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Times New Roman" pitchFamily="18" charset="0"/>
                  </a:rPr>
                  <a:t>c</a:t>
                </a:r>
                <a:endParaRPr kumimoji="0" lang="pl-PL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67" name="Oval 399"/>
              <p:cNvSpPr>
                <a:spLocks noChangeArrowheads="1"/>
              </p:cNvSpPr>
              <p:nvPr/>
            </p:nvSpPr>
            <p:spPr bwMode="auto">
              <a:xfrm>
                <a:off x="4753" y="8136"/>
                <a:ext cx="342" cy="342"/>
              </a:xfrm>
              <a:prstGeom prst="ellipse">
                <a:avLst/>
              </a:prstGeom>
              <a:solidFill>
                <a:srgbClr val="000000">
                  <a:alpha val="25000"/>
                </a:srgbClr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</p:grpSp>
        <p:grpSp>
          <p:nvGrpSpPr>
            <p:cNvPr id="63" name="Group 395"/>
            <p:cNvGrpSpPr>
              <a:grpSpLocks/>
            </p:cNvGrpSpPr>
            <p:nvPr/>
          </p:nvGrpSpPr>
          <p:grpSpPr bwMode="auto">
            <a:xfrm>
              <a:off x="3613" y="8136"/>
              <a:ext cx="342" cy="342"/>
              <a:chOff x="3613" y="8136"/>
              <a:chExt cx="342" cy="342"/>
            </a:xfrm>
          </p:grpSpPr>
          <p:sp>
            <p:nvSpPr>
              <p:cNvPr id="64" name="Text Box 397"/>
              <p:cNvSpPr txBox="1">
                <a:spLocks noChangeArrowheads="1"/>
              </p:cNvSpPr>
              <p:nvPr/>
            </p:nvSpPr>
            <p:spPr bwMode="auto">
              <a:xfrm>
                <a:off x="3727" y="8164"/>
                <a:ext cx="228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just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sz="1000" b="1" i="1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Times New Roman" pitchFamily="18" charset="0"/>
                  </a:rPr>
                  <a:t>a</a:t>
                </a:r>
                <a:endParaRPr kumimoji="0" lang="pl-PL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65" name="Oval 396"/>
              <p:cNvSpPr>
                <a:spLocks noChangeArrowheads="1"/>
              </p:cNvSpPr>
              <p:nvPr/>
            </p:nvSpPr>
            <p:spPr bwMode="auto">
              <a:xfrm>
                <a:off x="3613" y="8136"/>
                <a:ext cx="342" cy="342"/>
              </a:xfrm>
              <a:prstGeom prst="ellipse">
                <a:avLst/>
              </a:prstGeom>
              <a:solidFill>
                <a:srgbClr val="000000">
                  <a:alpha val="25000"/>
                </a:srgbClr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Przewód"/>
          <p:cNvGrpSpPr/>
          <p:nvPr/>
        </p:nvGrpSpPr>
        <p:grpSpPr>
          <a:xfrm>
            <a:off x="1965960" y="1800225"/>
            <a:ext cx="2425065" cy="2714625"/>
            <a:chOff x="1965960" y="1800225"/>
            <a:chExt cx="2425065" cy="2714625"/>
          </a:xfrm>
        </p:grpSpPr>
        <p:sp>
          <p:nvSpPr>
            <p:cNvPr id="41" name="Arc 1506"/>
            <p:cNvSpPr>
              <a:spLocks/>
            </p:cNvSpPr>
            <p:nvPr/>
          </p:nvSpPr>
          <p:spPr bwMode="auto">
            <a:xfrm>
              <a:off x="2943225" y="3067050"/>
              <a:ext cx="1447800" cy="1447800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21600 w 43200"/>
                <a:gd name="T1" fmla="*/ 0 h 43200"/>
                <a:gd name="T2" fmla="*/ 21567 w 43200"/>
                <a:gd name="T3" fmla="*/ 0 h 43200"/>
                <a:gd name="T4" fmla="*/ 21600 w 43200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43200" fill="none" extrusionOk="0">
                  <a:moveTo>
                    <a:pt x="21599" y="0"/>
                  </a:move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-1" y="9683"/>
                    <a:pt x="9650" y="18"/>
                    <a:pt x="21567" y="0"/>
                  </a:cubicBezTo>
                </a:path>
                <a:path w="43200" h="43200" stroke="0" extrusionOk="0">
                  <a:moveTo>
                    <a:pt x="21599" y="0"/>
                  </a:move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-1" y="9683"/>
                    <a:pt x="9650" y="18"/>
                    <a:pt x="21567" y="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rgbClr val="DDD8C2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pl-PL"/>
            </a:p>
          </p:txBody>
        </p:sp>
        <p:cxnSp>
          <p:nvCxnSpPr>
            <p:cNvPr id="46" name="Line 1511"/>
            <p:cNvCxnSpPr/>
            <p:nvPr/>
          </p:nvCxnSpPr>
          <p:spPr bwMode="auto">
            <a:xfrm flipH="1" flipV="1">
              <a:off x="1965960" y="2487930"/>
              <a:ext cx="1013460" cy="156083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7" name="Line 1512"/>
            <p:cNvCxnSpPr/>
            <p:nvPr/>
          </p:nvCxnSpPr>
          <p:spPr bwMode="auto">
            <a:xfrm flipH="1" flipV="1">
              <a:off x="3196590" y="1800225"/>
              <a:ext cx="1049655" cy="1550035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62" name="Promień"/>
          <p:cNvGrpSpPr/>
          <p:nvPr/>
        </p:nvGrpSpPr>
        <p:grpSpPr>
          <a:xfrm>
            <a:off x="3160395" y="3248025"/>
            <a:ext cx="506730" cy="542925"/>
            <a:chOff x="3160395" y="3248025"/>
            <a:chExt cx="506730" cy="542925"/>
          </a:xfrm>
        </p:grpSpPr>
        <p:sp>
          <p:nvSpPr>
            <p:cNvPr id="50" name="Text Box 1515"/>
            <p:cNvSpPr txBox="1">
              <a:spLocks noChangeArrowheads="1"/>
            </p:cNvSpPr>
            <p:nvPr/>
          </p:nvSpPr>
          <p:spPr bwMode="auto">
            <a:xfrm flipV="1">
              <a:off x="3217545" y="3356610"/>
              <a:ext cx="134620" cy="303530"/>
            </a:xfrm>
            <a:prstGeom prst="rect">
              <a:avLst/>
            </a:prstGeom>
            <a:solidFill>
              <a:srgbClr val="DDD8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 upright="1">
              <a:spAutoFit/>
            </a:bodyPr>
            <a:lstStyle/>
            <a:p>
              <a:pPr>
                <a:lnSpc>
                  <a:spcPct val="130000"/>
                </a:lnSpc>
                <a:spcAft>
                  <a:spcPts val="0"/>
                </a:spcAft>
              </a:pPr>
              <a:r>
                <a:rPr lang="pl-PL" sz="1600">
                  <a:effectLst/>
                  <a:latin typeface="Times New Roman"/>
                  <a:ea typeface="Times New Roman"/>
                </a:rPr>
                <a:t>r</a:t>
              </a:r>
              <a:r>
                <a:rPr lang="pl-PL" sz="1600" baseline="-25000">
                  <a:effectLst/>
                  <a:latin typeface="Times New Roman"/>
                  <a:ea typeface="Times New Roman"/>
                </a:rPr>
                <a:t>p</a:t>
              </a:r>
              <a:endParaRPr lang="pl-PL" sz="1200">
                <a:effectLst/>
                <a:latin typeface="Times New Roman"/>
                <a:ea typeface="Times New Roman"/>
              </a:endParaRPr>
            </a:p>
          </p:txBody>
        </p:sp>
        <p:cxnSp>
          <p:nvCxnSpPr>
            <p:cNvPr id="51" name="Line 1516"/>
            <p:cNvCxnSpPr/>
            <p:nvPr/>
          </p:nvCxnSpPr>
          <p:spPr bwMode="auto">
            <a:xfrm flipH="1" flipV="1">
              <a:off x="3160395" y="3248025"/>
              <a:ext cx="506730" cy="5429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43" name="R_wewn."/>
          <p:cNvSpPr>
            <a:spLocks/>
          </p:cNvSpPr>
          <p:nvPr/>
        </p:nvSpPr>
        <p:spPr bwMode="auto">
          <a:xfrm>
            <a:off x="3305175" y="3429000"/>
            <a:ext cx="724535" cy="723900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21600 w 43200"/>
              <a:gd name="T1" fmla="*/ 0 h 43200"/>
              <a:gd name="T2" fmla="*/ 21567 w 43200"/>
              <a:gd name="T3" fmla="*/ 0 h 43200"/>
              <a:gd name="T4" fmla="*/ 21600 w 43200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200" h="43200" fill="none" extrusionOk="0">
                <a:moveTo>
                  <a:pt x="21599" y="0"/>
                </a:moveTo>
                <a:cubicBezTo>
                  <a:pt x="33529" y="0"/>
                  <a:pt x="43200" y="9670"/>
                  <a:pt x="43200" y="21600"/>
                </a:cubicBezTo>
                <a:cubicBezTo>
                  <a:pt x="43200" y="33529"/>
                  <a:pt x="33529" y="43200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-1" y="9683"/>
                  <a:pt x="9650" y="18"/>
                  <a:pt x="21567" y="0"/>
                </a:cubicBezTo>
              </a:path>
              <a:path w="43200" h="43200" stroke="0" extrusionOk="0">
                <a:moveTo>
                  <a:pt x="21599" y="0"/>
                </a:moveTo>
                <a:cubicBezTo>
                  <a:pt x="33529" y="0"/>
                  <a:pt x="43200" y="9670"/>
                  <a:pt x="43200" y="21600"/>
                </a:cubicBezTo>
                <a:cubicBezTo>
                  <a:pt x="43200" y="33529"/>
                  <a:pt x="33529" y="43200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-1" y="9683"/>
                  <a:pt x="9650" y="18"/>
                  <a:pt x="21567" y="0"/>
                </a:cubicBezTo>
                <a:lnTo>
                  <a:pt x="21600" y="21600"/>
                </a:lnTo>
                <a:close/>
              </a:path>
            </a:pathLst>
          </a:custGeom>
          <a:noFill/>
          <a:ln w="9525" cap="rnd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pl-PL"/>
          </a:p>
        </p:txBody>
      </p:sp>
      <p:sp>
        <p:nvSpPr>
          <p:cNvPr id="45" name="R_zewn."/>
          <p:cNvSpPr>
            <a:spLocks/>
          </p:cNvSpPr>
          <p:nvPr/>
        </p:nvSpPr>
        <p:spPr bwMode="auto">
          <a:xfrm>
            <a:off x="2581275" y="2705100"/>
            <a:ext cx="2171700" cy="2171700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21600 w 43200"/>
              <a:gd name="T1" fmla="*/ 0 h 43200"/>
              <a:gd name="T2" fmla="*/ 21567 w 43200"/>
              <a:gd name="T3" fmla="*/ 0 h 43200"/>
              <a:gd name="T4" fmla="*/ 21600 w 43200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200" h="43200" fill="none" extrusionOk="0">
                <a:moveTo>
                  <a:pt x="21599" y="0"/>
                </a:moveTo>
                <a:cubicBezTo>
                  <a:pt x="33529" y="0"/>
                  <a:pt x="43200" y="9670"/>
                  <a:pt x="43200" y="21600"/>
                </a:cubicBezTo>
                <a:cubicBezTo>
                  <a:pt x="43200" y="33529"/>
                  <a:pt x="33529" y="43200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-1" y="9683"/>
                  <a:pt x="9650" y="18"/>
                  <a:pt x="21567" y="0"/>
                </a:cubicBezTo>
              </a:path>
              <a:path w="43200" h="43200" stroke="0" extrusionOk="0">
                <a:moveTo>
                  <a:pt x="21599" y="0"/>
                </a:moveTo>
                <a:cubicBezTo>
                  <a:pt x="33529" y="0"/>
                  <a:pt x="43200" y="9670"/>
                  <a:pt x="43200" y="21600"/>
                </a:cubicBezTo>
                <a:cubicBezTo>
                  <a:pt x="43200" y="33529"/>
                  <a:pt x="33529" y="43200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-1" y="9683"/>
                  <a:pt x="9650" y="18"/>
                  <a:pt x="21567" y="0"/>
                </a:cubicBezTo>
                <a:lnTo>
                  <a:pt x="21600" y="21600"/>
                </a:lnTo>
                <a:close/>
              </a:path>
            </a:pathLst>
          </a:custGeom>
          <a:noFill/>
          <a:ln w="9525" cap="rnd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pl-PL"/>
          </a:p>
        </p:txBody>
      </p:sp>
      <p:grpSp>
        <p:nvGrpSpPr>
          <p:cNvPr id="64" name="Prąd"/>
          <p:cNvGrpSpPr/>
          <p:nvPr/>
        </p:nvGrpSpPr>
        <p:grpSpPr>
          <a:xfrm>
            <a:off x="2726055" y="2476500"/>
            <a:ext cx="308610" cy="337185"/>
            <a:chOff x="2726055" y="2476500"/>
            <a:chExt cx="308610" cy="337185"/>
          </a:xfrm>
        </p:grpSpPr>
        <p:sp>
          <p:nvSpPr>
            <p:cNvPr id="48" name="Text Box 1513"/>
            <p:cNvSpPr txBox="1">
              <a:spLocks noChangeArrowheads="1"/>
            </p:cNvSpPr>
            <p:nvPr/>
          </p:nvSpPr>
          <p:spPr bwMode="auto">
            <a:xfrm flipV="1">
              <a:off x="2726055" y="2607945"/>
              <a:ext cx="205740" cy="20574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>
                <a:lnSpc>
                  <a:spcPct val="130000"/>
                </a:lnSpc>
                <a:spcAft>
                  <a:spcPts val="0"/>
                </a:spcAft>
              </a:pPr>
              <a:r>
                <a:rPr lang="pl-PL" sz="1200">
                  <a:solidFill>
                    <a:srgbClr val="FF0000"/>
                  </a:solidFill>
                  <a:effectLst/>
                  <a:latin typeface="Times New Roman"/>
                  <a:ea typeface="Times New Roman"/>
                </a:rPr>
                <a:t>I</a:t>
              </a:r>
              <a:endParaRPr lang="pl-PL" sz="1200">
                <a:effectLst/>
                <a:latin typeface="Times New Roman"/>
                <a:ea typeface="Times New Roman"/>
              </a:endParaRPr>
            </a:p>
          </p:txBody>
        </p:sp>
        <p:cxnSp>
          <p:nvCxnSpPr>
            <p:cNvPr id="49" name="Line 1514"/>
            <p:cNvCxnSpPr/>
            <p:nvPr/>
          </p:nvCxnSpPr>
          <p:spPr bwMode="auto">
            <a:xfrm flipH="1" flipV="1">
              <a:off x="2781300" y="2476500"/>
              <a:ext cx="253365" cy="325755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52" name="Wykr_H_wewn"/>
          <p:cNvCxnSpPr/>
          <p:nvPr/>
        </p:nvCxnSpPr>
        <p:spPr bwMode="auto">
          <a:xfrm flipV="1">
            <a:off x="3667125" y="2343150"/>
            <a:ext cx="723900" cy="1447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3" name="Wykr_H_zewn"/>
          <p:cNvSpPr>
            <a:spLocks/>
          </p:cNvSpPr>
          <p:nvPr/>
        </p:nvSpPr>
        <p:spPr bwMode="auto">
          <a:xfrm>
            <a:off x="4391025" y="2343150"/>
            <a:ext cx="2533650" cy="1411605"/>
          </a:xfrm>
          <a:custGeom>
            <a:avLst/>
            <a:gdLst>
              <a:gd name="T0" fmla="*/ 0 w 3990"/>
              <a:gd name="T1" fmla="*/ 0 h 2280"/>
              <a:gd name="T2" fmla="*/ 114 w 3990"/>
              <a:gd name="T3" fmla="*/ 684 h 2280"/>
              <a:gd name="T4" fmla="*/ 456 w 3990"/>
              <a:gd name="T5" fmla="*/ 1368 h 2280"/>
              <a:gd name="T6" fmla="*/ 1083 w 3990"/>
              <a:gd name="T7" fmla="*/ 1767 h 2280"/>
              <a:gd name="T8" fmla="*/ 1995 w 3990"/>
              <a:gd name="T9" fmla="*/ 2052 h 2280"/>
              <a:gd name="T10" fmla="*/ 3135 w 3990"/>
              <a:gd name="T11" fmla="*/ 2223 h 2280"/>
              <a:gd name="T12" fmla="*/ 3990 w 3990"/>
              <a:gd name="T13" fmla="*/ 2280 h 2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990" h="2280">
                <a:moveTo>
                  <a:pt x="0" y="0"/>
                </a:moveTo>
                <a:cubicBezTo>
                  <a:pt x="19" y="228"/>
                  <a:pt x="38" y="456"/>
                  <a:pt x="114" y="684"/>
                </a:cubicBezTo>
                <a:cubicBezTo>
                  <a:pt x="190" y="912"/>
                  <a:pt x="295" y="1188"/>
                  <a:pt x="456" y="1368"/>
                </a:cubicBezTo>
                <a:cubicBezTo>
                  <a:pt x="617" y="1548"/>
                  <a:pt x="827" y="1653"/>
                  <a:pt x="1083" y="1767"/>
                </a:cubicBezTo>
                <a:cubicBezTo>
                  <a:pt x="1339" y="1881"/>
                  <a:pt x="1653" y="1976"/>
                  <a:pt x="1995" y="2052"/>
                </a:cubicBezTo>
                <a:cubicBezTo>
                  <a:pt x="2337" y="2128"/>
                  <a:pt x="2803" y="2185"/>
                  <a:pt x="3135" y="2223"/>
                </a:cubicBezTo>
                <a:cubicBezTo>
                  <a:pt x="3467" y="2261"/>
                  <a:pt x="3848" y="2271"/>
                  <a:pt x="3990" y="2280"/>
                </a:cubicBez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pl-PL"/>
          </a:p>
        </p:txBody>
      </p:sp>
      <p:cxnSp>
        <p:nvCxnSpPr>
          <p:cNvPr id="56" name="H_wewn"/>
          <p:cNvCxnSpPr/>
          <p:nvPr/>
        </p:nvCxnSpPr>
        <p:spPr bwMode="auto">
          <a:xfrm flipV="1">
            <a:off x="4029075" y="3067050"/>
            <a:ext cx="635" cy="723900"/>
          </a:xfrm>
          <a:prstGeom prst="line">
            <a:avLst/>
          </a:prstGeom>
          <a:noFill/>
          <a:ln w="19050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7" name="Równ_H_wewn"/>
          <p:cNvSpPr>
            <a:spLocks/>
          </p:cNvSpPr>
          <p:nvPr/>
        </p:nvSpPr>
        <p:spPr bwMode="auto">
          <a:xfrm>
            <a:off x="5624830" y="1971040"/>
            <a:ext cx="1035402" cy="433704"/>
          </a:xfrm>
          <a:prstGeom prst="borderCallout2">
            <a:avLst>
              <a:gd name="adj1" fmla="val 51305"/>
              <a:gd name="adj2" fmla="val -318"/>
              <a:gd name="adj3" fmla="val 52524"/>
              <a:gd name="adj4" fmla="val -74267"/>
              <a:gd name="adj5" fmla="val 340716"/>
              <a:gd name="adj6" fmla="val -154891"/>
            </a:avLst>
          </a:prstGeom>
          <a:solidFill>
            <a:srgbClr val="FFFFFF"/>
          </a:solidFill>
          <a:ln w="15875">
            <a:solidFill>
              <a:srgbClr val="0070C0"/>
            </a:solidFill>
            <a:miter lim="800000"/>
            <a:headEnd/>
            <a:tailEnd type="triangle" w="sm" len="sm"/>
          </a:ln>
        </p:spPr>
        <p:txBody>
          <a:bodyPr rot="0" vert="horz" wrap="square" lIns="0" tIns="0" rIns="0" bIns="0" anchor="t" anchorCtr="0" upright="1">
            <a:spAutoFit/>
          </a:bodyPr>
          <a:lstStyle/>
          <a:p>
            <a:pPr algn="just">
              <a:lnSpc>
                <a:spcPct val="130000"/>
              </a:lnSpc>
              <a:spcAft>
                <a:spcPts val="0"/>
              </a:spcAft>
            </a:pPr>
            <a:endParaRPr lang="pl-PL" sz="1200">
              <a:effectLst/>
              <a:latin typeface="Times New Roman"/>
              <a:ea typeface="Times New Roman"/>
            </a:endParaRPr>
          </a:p>
        </p:txBody>
      </p:sp>
      <p:sp>
        <p:nvSpPr>
          <p:cNvPr id="58" name="Równ_H_zewn"/>
          <p:cNvSpPr>
            <a:spLocks/>
          </p:cNvSpPr>
          <p:nvPr/>
        </p:nvSpPr>
        <p:spPr bwMode="auto">
          <a:xfrm>
            <a:off x="5652120" y="2564904"/>
            <a:ext cx="864096" cy="480131"/>
          </a:xfrm>
          <a:prstGeom prst="borderCallout2">
            <a:avLst>
              <a:gd name="adj1" fmla="val 45336"/>
              <a:gd name="adj2" fmla="val 775"/>
              <a:gd name="adj3" fmla="val 46562"/>
              <a:gd name="adj4" fmla="val -58380"/>
              <a:gd name="adj5" fmla="val 206382"/>
              <a:gd name="adj6" fmla="val -102401"/>
            </a:avLst>
          </a:prstGeom>
          <a:solidFill>
            <a:srgbClr val="FFFFFF"/>
          </a:solidFill>
          <a:ln w="15875">
            <a:solidFill>
              <a:srgbClr val="00B050"/>
            </a:solidFill>
            <a:miter lim="800000"/>
            <a:headEnd/>
            <a:tailEnd type="triangle" w="sm" len="sm"/>
          </a:ln>
        </p:spPr>
        <p:txBody>
          <a:bodyPr rot="0" vert="horz" wrap="square" lIns="0" tIns="0" rIns="0" bIns="0" anchor="t" anchorCtr="0" upright="1">
            <a:spAutoFit/>
          </a:bodyPr>
          <a:lstStyle/>
          <a:p>
            <a:pPr algn="just">
              <a:lnSpc>
                <a:spcPct val="130000"/>
              </a:lnSpc>
              <a:spcAft>
                <a:spcPts val="0"/>
              </a:spcAft>
            </a:pPr>
            <a:r>
              <a:rPr lang="pl-PL" sz="1200">
                <a:latin typeface="Times New Roman"/>
                <a:ea typeface="Times New Roman"/>
              </a:rPr>
              <a:t> </a:t>
            </a:r>
            <a:r>
              <a:rPr lang="pl-PL" sz="1200" smtClean="0">
                <a:latin typeface="Times New Roman"/>
                <a:ea typeface="Times New Roman"/>
              </a:rPr>
              <a:t>                     </a:t>
            </a:r>
          </a:p>
          <a:p>
            <a:pPr algn="just">
              <a:lnSpc>
                <a:spcPct val="130000"/>
              </a:lnSpc>
              <a:spcAft>
                <a:spcPts val="0"/>
              </a:spcAft>
            </a:pPr>
            <a:r>
              <a:rPr lang="pl-PL" sz="1200" smtClean="0">
                <a:effectLst/>
                <a:latin typeface="Times New Roman"/>
                <a:ea typeface="Times New Roman"/>
              </a:rPr>
              <a:t>   </a:t>
            </a:r>
          </a:p>
        </p:txBody>
      </p:sp>
      <p:cxnSp>
        <p:nvCxnSpPr>
          <p:cNvPr id="59" name="H_zewn"/>
          <p:cNvCxnSpPr/>
          <p:nvPr/>
        </p:nvCxnSpPr>
        <p:spPr bwMode="auto">
          <a:xfrm flipV="1">
            <a:off x="4752975" y="3248025"/>
            <a:ext cx="635" cy="542925"/>
          </a:xfrm>
          <a:prstGeom prst="line">
            <a:avLst/>
          </a:prstGeom>
          <a:noFill/>
          <a:ln w="19050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aphicFrame>
        <p:nvGraphicFramePr>
          <p:cNvPr id="3" name="H(x)_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1746449"/>
              </p:ext>
            </p:extLst>
          </p:nvPr>
        </p:nvGraphicFramePr>
        <p:xfrm>
          <a:off x="5652120" y="1988840"/>
          <a:ext cx="952500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18" name="Równanie" r:id="rId3" imgW="1028254" imgH="393529" progId="Equation.3">
                  <p:embed/>
                </p:oleObj>
              </mc:Choice>
              <mc:Fallback>
                <p:oleObj name="Równanie" r:id="rId3" imgW="1028254" imgH="393529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2120" y="1988840"/>
                        <a:ext cx="952500" cy="371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H(x)_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7052523"/>
              </p:ext>
            </p:extLst>
          </p:nvPr>
        </p:nvGraphicFramePr>
        <p:xfrm>
          <a:off x="5652120" y="2636912"/>
          <a:ext cx="800100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19" name="Równanie" r:id="rId5" imgW="850531" imgH="393529" progId="Equation.3">
                  <p:embed/>
                </p:oleObj>
              </mc:Choice>
              <mc:Fallback>
                <p:oleObj name="Równanie" r:id="rId5" imgW="850531" imgH="393529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2120" y="2636912"/>
                        <a:ext cx="800100" cy="371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3" name="Osie"/>
          <p:cNvGrpSpPr/>
          <p:nvPr/>
        </p:nvGrpSpPr>
        <p:grpSpPr>
          <a:xfrm>
            <a:off x="3667125" y="1945005"/>
            <a:ext cx="3583305" cy="2135505"/>
            <a:chOff x="3667125" y="1945005"/>
            <a:chExt cx="3583305" cy="2135505"/>
          </a:xfrm>
        </p:grpSpPr>
        <p:sp>
          <p:nvSpPr>
            <p:cNvPr id="54" name="Text Box 1519"/>
            <p:cNvSpPr txBox="1">
              <a:spLocks noChangeArrowheads="1"/>
            </p:cNvSpPr>
            <p:nvPr/>
          </p:nvSpPr>
          <p:spPr bwMode="auto">
            <a:xfrm flipV="1">
              <a:off x="3739515" y="1945005"/>
              <a:ext cx="196215" cy="21526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>
                <a:lnSpc>
                  <a:spcPct val="130000"/>
                </a:lnSpc>
                <a:spcAft>
                  <a:spcPts val="0"/>
                </a:spcAft>
              </a:pPr>
              <a:r>
                <a:rPr lang="pl-PL" sz="1200">
                  <a:effectLst/>
                  <a:latin typeface="Times New Roman"/>
                  <a:ea typeface="Times New Roman"/>
                </a:rPr>
                <a:t>H</a:t>
              </a:r>
            </a:p>
          </p:txBody>
        </p:sp>
        <p:sp>
          <p:nvSpPr>
            <p:cNvPr id="55" name="Text Box 1520"/>
            <p:cNvSpPr txBox="1">
              <a:spLocks noChangeArrowheads="1"/>
            </p:cNvSpPr>
            <p:nvPr/>
          </p:nvSpPr>
          <p:spPr bwMode="auto">
            <a:xfrm flipV="1">
              <a:off x="7025640" y="3865245"/>
              <a:ext cx="224790" cy="21526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>
                <a:lnSpc>
                  <a:spcPct val="130000"/>
                </a:lnSpc>
                <a:spcAft>
                  <a:spcPts val="0"/>
                </a:spcAft>
              </a:pPr>
              <a:r>
                <a:rPr lang="pl-PL" sz="1200">
                  <a:effectLst/>
                  <a:latin typeface="Times New Roman"/>
                  <a:ea typeface="Times New Roman"/>
                </a:rPr>
                <a:t>x</a:t>
              </a:r>
            </a:p>
          </p:txBody>
        </p:sp>
        <p:cxnSp>
          <p:nvCxnSpPr>
            <p:cNvPr id="42" name="Line 1507"/>
            <p:cNvCxnSpPr/>
            <p:nvPr/>
          </p:nvCxnSpPr>
          <p:spPr bwMode="auto">
            <a:xfrm>
              <a:off x="3667125" y="3790950"/>
              <a:ext cx="3438525" cy="63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4" name="AutoShape 1509"/>
            <p:cNvCxnSpPr>
              <a:cxnSpLocks noChangeShapeType="1"/>
              <a:stCxn id="42" idx="0"/>
            </p:cNvCxnSpPr>
            <p:nvPr/>
          </p:nvCxnSpPr>
          <p:spPr bwMode="auto">
            <a:xfrm flipV="1">
              <a:off x="3667125" y="1981200"/>
              <a:ext cx="635" cy="180975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</p:grpSp>
      <p:sp>
        <p:nvSpPr>
          <p:cNvPr id="6" name="Tytuł"/>
          <p:cNvSpPr txBox="1">
            <a:spLocks noChangeArrowheads="1"/>
          </p:cNvSpPr>
          <p:nvPr/>
        </p:nvSpPr>
        <p:spPr bwMode="auto">
          <a:xfrm>
            <a:off x="1874146" y="476706"/>
            <a:ext cx="5395708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defTabSz="912813" eaLnBrk="0" hangingPunct="0">
              <a:defRPr/>
            </a:pPr>
            <a:r>
              <a:rPr kumimoji="1" lang="pl-PL" sz="1400" b="1" i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Rozkład natężenia pola elektromagnetycznego wokół </a:t>
            </a:r>
            <a:r>
              <a:rPr kumimoji="1" lang="pl-PL" sz="1400" b="1" i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przewodu</a:t>
            </a:r>
            <a:endParaRPr kumimoji="1" lang="pl-PL" sz="1400" b="1" i="1" kern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5" grpId="0" animBg="1"/>
      <p:bldP spid="53" grpId="0" animBg="1"/>
      <p:bldP spid="57" grpId="0" animBg="1"/>
      <p:bldP spid="5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I"/>
          <p:cNvGrpSpPr/>
          <p:nvPr/>
        </p:nvGrpSpPr>
        <p:grpSpPr>
          <a:xfrm>
            <a:off x="2210052" y="2565580"/>
            <a:ext cx="440186" cy="508956"/>
            <a:chOff x="1476375" y="2566548"/>
            <a:chExt cx="440186" cy="502090"/>
          </a:xfrm>
        </p:grpSpPr>
        <p:cxnSp>
          <p:nvCxnSpPr>
            <p:cNvPr id="8" name="Łącznik prosty ze strzałką 16"/>
            <p:cNvCxnSpPr>
              <a:cxnSpLocks noChangeShapeType="1"/>
            </p:cNvCxnSpPr>
            <p:nvPr/>
          </p:nvCxnSpPr>
          <p:spPr bwMode="auto">
            <a:xfrm flipH="1" flipV="1">
              <a:off x="1476375" y="2780771"/>
              <a:ext cx="323791" cy="287867"/>
            </a:xfrm>
            <a:prstGeom prst="straightConnector1">
              <a:avLst/>
            </a:prstGeom>
            <a:noFill/>
            <a:ln w="31750" algn="ctr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" name="pole tekstowe 20"/>
            <p:cNvSpPr txBox="1">
              <a:spLocks noChangeArrowheads="1"/>
            </p:cNvSpPr>
            <p:nvPr/>
          </p:nvSpPr>
          <p:spPr bwMode="auto">
            <a:xfrm>
              <a:off x="1632509" y="2566548"/>
              <a:ext cx="284052" cy="3947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kumimoji="0" lang="pl-PL" altLang="pl-PL" sz="2000" b="1" i="1" dirty="0">
                  <a:solidFill>
                    <a:srgbClr val="FF0000"/>
                  </a:solidFill>
                  <a:latin typeface="Times New Roman" pitchFamily="18" charset="0"/>
                </a:rPr>
                <a:t>I</a:t>
              </a:r>
            </a:p>
          </p:txBody>
        </p:sp>
      </p:grpSp>
      <p:grpSp>
        <p:nvGrpSpPr>
          <p:cNvPr id="10" name="Osie"/>
          <p:cNvGrpSpPr>
            <a:grpSpLocks/>
          </p:cNvGrpSpPr>
          <p:nvPr/>
        </p:nvGrpSpPr>
        <p:grpSpPr bwMode="auto">
          <a:xfrm>
            <a:off x="3618165" y="1757363"/>
            <a:ext cx="5000625" cy="2555875"/>
            <a:chOff x="2883792" y="892968"/>
            <a:chExt cx="5000576" cy="2556284"/>
          </a:xfrm>
        </p:grpSpPr>
        <p:cxnSp>
          <p:nvCxnSpPr>
            <p:cNvPr id="11" name="Łącznik prosty ze strzałką 34"/>
            <p:cNvCxnSpPr>
              <a:cxnSpLocks noChangeShapeType="1"/>
            </p:cNvCxnSpPr>
            <p:nvPr/>
          </p:nvCxnSpPr>
          <p:spPr bwMode="auto">
            <a:xfrm flipV="1">
              <a:off x="3131840" y="3417374"/>
              <a:ext cx="4677350" cy="11626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12" name="Grupa 147"/>
            <p:cNvGrpSpPr>
              <a:grpSpLocks/>
            </p:cNvGrpSpPr>
            <p:nvPr/>
          </p:nvGrpSpPr>
          <p:grpSpPr bwMode="auto">
            <a:xfrm>
              <a:off x="2883792" y="892968"/>
              <a:ext cx="5000576" cy="2556284"/>
              <a:chOff x="2883792" y="892968"/>
              <a:chExt cx="5000576" cy="2556284"/>
            </a:xfrm>
          </p:grpSpPr>
          <p:cxnSp>
            <p:nvCxnSpPr>
              <p:cNvPr id="13" name="Łącznik prosty ze strzałką 31"/>
              <p:cNvCxnSpPr>
                <a:cxnSpLocks noChangeShapeType="1"/>
              </p:cNvCxnSpPr>
              <p:nvPr/>
            </p:nvCxnSpPr>
            <p:spPr bwMode="auto">
              <a:xfrm flipV="1">
                <a:off x="3127170" y="892968"/>
                <a:ext cx="0" cy="2556284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4" name="pole tekstowe 36"/>
              <p:cNvSpPr txBox="1">
                <a:spLocks noChangeArrowheads="1"/>
              </p:cNvSpPr>
              <p:nvPr/>
            </p:nvSpPr>
            <p:spPr bwMode="auto">
              <a:xfrm>
                <a:off x="2883792" y="950531"/>
                <a:ext cx="284052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z"/>
                  <a:defRPr kumimoji="1" sz="27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y"/>
                  <a:defRPr kumimoji="1" sz="23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x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kumimoji="0" lang="pl-PL" altLang="pl-PL" sz="1000" b="1" i="1">
                    <a:latin typeface="Times New Roman" pitchFamily="18" charset="0"/>
                  </a:rPr>
                  <a:t>H</a:t>
                </a:r>
              </a:p>
            </p:txBody>
          </p:sp>
          <p:sp>
            <p:nvSpPr>
              <p:cNvPr id="15" name="pole tekstowe 37"/>
              <p:cNvSpPr txBox="1">
                <a:spLocks noChangeArrowheads="1"/>
              </p:cNvSpPr>
              <p:nvPr/>
            </p:nvSpPr>
            <p:spPr bwMode="auto">
              <a:xfrm>
                <a:off x="7597110" y="3104964"/>
                <a:ext cx="287258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z"/>
                  <a:defRPr kumimoji="1" sz="27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y"/>
                  <a:defRPr kumimoji="1" sz="23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/>
                  <a:buChar char="x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kumimoji="1" sz="21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kumimoji="0" lang="pl-PL" altLang="pl-PL" sz="1600" b="1" i="1">
                    <a:latin typeface="Times New Roman" pitchFamily="18" charset="0"/>
                  </a:rPr>
                  <a:t>x</a:t>
                </a:r>
              </a:p>
            </p:txBody>
          </p:sp>
        </p:grpSp>
      </p:grpSp>
      <p:grpSp>
        <p:nvGrpSpPr>
          <p:cNvPr id="16" name="H(x) przew."/>
          <p:cNvGrpSpPr>
            <a:grpSpLocks/>
          </p:cNvGrpSpPr>
          <p:nvPr/>
        </p:nvGrpSpPr>
        <p:grpSpPr bwMode="auto">
          <a:xfrm>
            <a:off x="3865815" y="3105150"/>
            <a:ext cx="4284662" cy="1206500"/>
            <a:chOff x="3131840" y="2240868"/>
            <a:chExt cx="4284337" cy="1206134"/>
          </a:xfrm>
        </p:grpSpPr>
        <p:cxnSp>
          <p:nvCxnSpPr>
            <p:cNvPr id="17" name="Łącznik prosty 43"/>
            <p:cNvCxnSpPr>
              <a:cxnSpLocks noChangeShapeType="1"/>
            </p:cNvCxnSpPr>
            <p:nvPr/>
          </p:nvCxnSpPr>
          <p:spPr bwMode="auto">
            <a:xfrm flipV="1">
              <a:off x="3851920" y="2240868"/>
              <a:ext cx="0" cy="117013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18" name="Grupa 86"/>
            <p:cNvGrpSpPr>
              <a:grpSpLocks/>
            </p:cNvGrpSpPr>
            <p:nvPr/>
          </p:nvGrpSpPr>
          <p:grpSpPr bwMode="auto">
            <a:xfrm>
              <a:off x="3131840" y="2258870"/>
              <a:ext cx="4284337" cy="1188132"/>
              <a:chOff x="3131840" y="2240868"/>
              <a:chExt cx="4284337" cy="1188132"/>
            </a:xfrm>
          </p:grpSpPr>
          <p:cxnSp>
            <p:nvCxnSpPr>
              <p:cNvPr id="19" name="Łącznik prosty 46"/>
              <p:cNvCxnSpPr>
                <a:cxnSpLocks noChangeShapeType="1"/>
              </p:cNvCxnSpPr>
              <p:nvPr/>
            </p:nvCxnSpPr>
            <p:spPr bwMode="auto">
              <a:xfrm flipV="1">
                <a:off x="3131840" y="2240868"/>
                <a:ext cx="720080" cy="1188132"/>
              </a:xfrm>
              <a:prstGeom prst="line">
                <a:avLst/>
              </a:prstGeom>
              <a:noFill/>
              <a:ln w="19050" algn="ctr">
                <a:solidFill>
                  <a:srgbClr val="7030A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0" name="Dowolny kształt 56"/>
              <p:cNvSpPr>
                <a:spLocks/>
              </p:cNvSpPr>
              <p:nvPr/>
            </p:nvSpPr>
            <p:spPr bwMode="auto">
              <a:xfrm>
                <a:off x="3848334" y="2240868"/>
                <a:ext cx="3567843" cy="1116354"/>
              </a:xfrm>
              <a:custGeom>
                <a:avLst/>
                <a:gdLst>
                  <a:gd name="T0" fmla="*/ 0 w 3567843"/>
                  <a:gd name="T1" fmla="*/ 0 h 1116354"/>
                  <a:gd name="T2" fmla="*/ 44878 w 3567843"/>
                  <a:gd name="T3" fmla="*/ 145855 h 1116354"/>
                  <a:gd name="T4" fmla="*/ 84147 w 3567843"/>
                  <a:gd name="T5" fmla="*/ 246832 h 1116354"/>
                  <a:gd name="T6" fmla="*/ 145855 w 3567843"/>
                  <a:gd name="T7" fmla="*/ 364638 h 1116354"/>
                  <a:gd name="T8" fmla="*/ 210736 w 3567843"/>
                  <a:gd name="T9" fmla="*/ 462143 h 1116354"/>
                  <a:gd name="T10" fmla="*/ 353418 w 3567843"/>
                  <a:gd name="T11" fmla="*/ 600251 h 1116354"/>
                  <a:gd name="T12" fmla="*/ 476834 w 3567843"/>
                  <a:gd name="T13" fmla="*/ 684398 h 1116354"/>
                  <a:gd name="T14" fmla="*/ 617079 w 3567843"/>
                  <a:gd name="T15" fmla="*/ 751716 h 1116354"/>
                  <a:gd name="T16" fmla="*/ 785374 w 3567843"/>
                  <a:gd name="T17" fmla="*/ 813424 h 1116354"/>
                  <a:gd name="T18" fmla="*/ 959278 w 3567843"/>
                  <a:gd name="T19" fmla="*/ 858302 h 1116354"/>
                  <a:gd name="T20" fmla="*/ 1183693 w 3567843"/>
                  <a:gd name="T21" fmla="*/ 914400 h 1116354"/>
                  <a:gd name="T22" fmla="*/ 1441744 w 3567843"/>
                  <a:gd name="T23" fmla="*/ 959279 h 1116354"/>
                  <a:gd name="T24" fmla="*/ 1666137 w 3567843"/>
                  <a:gd name="T25" fmla="*/ 992938 h 1116354"/>
                  <a:gd name="T26" fmla="*/ 1954958 w 3567843"/>
                  <a:gd name="T27" fmla="*/ 1032206 h 1116354"/>
                  <a:gd name="T28" fmla="*/ 2399789 w 3567843"/>
                  <a:gd name="T29" fmla="*/ 1073903 h 1116354"/>
                  <a:gd name="T30" fmla="*/ 2892699 w 3567843"/>
                  <a:gd name="T31" fmla="*/ 1095129 h 1116354"/>
                  <a:gd name="T32" fmla="*/ 3158327 w 3567843"/>
                  <a:gd name="T33" fmla="*/ 1110744 h 1116354"/>
                  <a:gd name="T34" fmla="*/ 3567843 w 3567843"/>
                  <a:gd name="T35" fmla="*/ 1116354 h 111635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567843"/>
                  <a:gd name="T55" fmla="*/ 0 h 1116354"/>
                  <a:gd name="T56" fmla="*/ 3567843 w 3567843"/>
                  <a:gd name="T57" fmla="*/ 1116354 h 111635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567843" h="1116354">
                    <a:moveTo>
                      <a:pt x="0" y="0"/>
                    </a:moveTo>
                    <a:cubicBezTo>
                      <a:pt x="15427" y="52358"/>
                      <a:pt x="30854" y="104716"/>
                      <a:pt x="44878" y="145855"/>
                    </a:cubicBezTo>
                    <a:cubicBezTo>
                      <a:pt x="58902" y="186994"/>
                      <a:pt x="67318" y="210368"/>
                      <a:pt x="84147" y="246832"/>
                    </a:cubicBezTo>
                    <a:cubicBezTo>
                      <a:pt x="100976" y="283296"/>
                      <a:pt x="124757" y="328753"/>
                      <a:pt x="145855" y="364638"/>
                    </a:cubicBezTo>
                    <a:cubicBezTo>
                      <a:pt x="166953" y="400523"/>
                      <a:pt x="176142" y="422874"/>
                      <a:pt x="210736" y="462143"/>
                    </a:cubicBezTo>
                    <a:cubicBezTo>
                      <a:pt x="245330" y="501412"/>
                      <a:pt x="309068" y="563209"/>
                      <a:pt x="353418" y="600251"/>
                    </a:cubicBezTo>
                    <a:cubicBezTo>
                      <a:pt x="397768" y="637293"/>
                      <a:pt x="432891" y="659154"/>
                      <a:pt x="476834" y="684398"/>
                    </a:cubicBezTo>
                    <a:cubicBezTo>
                      <a:pt x="520778" y="709642"/>
                      <a:pt x="565656" y="730212"/>
                      <a:pt x="617079" y="751716"/>
                    </a:cubicBezTo>
                    <a:cubicBezTo>
                      <a:pt x="668502" y="773220"/>
                      <a:pt x="728341" y="795660"/>
                      <a:pt x="785374" y="813424"/>
                    </a:cubicBezTo>
                    <a:cubicBezTo>
                      <a:pt x="842407" y="831188"/>
                      <a:pt x="959278" y="858302"/>
                      <a:pt x="959278" y="858302"/>
                    </a:cubicBezTo>
                    <a:cubicBezTo>
                      <a:pt x="1025661" y="875131"/>
                      <a:pt x="1103264" y="897571"/>
                      <a:pt x="1183671" y="914400"/>
                    </a:cubicBezTo>
                    <a:cubicBezTo>
                      <a:pt x="1264078" y="931229"/>
                      <a:pt x="1361315" y="946189"/>
                      <a:pt x="1441722" y="959279"/>
                    </a:cubicBezTo>
                    <a:cubicBezTo>
                      <a:pt x="1522129" y="972369"/>
                      <a:pt x="1580579" y="980784"/>
                      <a:pt x="1666115" y="992938"/>
                    </a:cubicBezTo>
                    <a:cubicBezTo>
                      <a:pt x="1751651" y="1005092"/>
                      <a:pt x="1832657" y="1018712"/>
                      <a:pt x="1954936" y="1032206"/>
                    </a:cubicBezTo>
                    <a:lnTo>
                      <a:pt x="2399788" y="1073903"/>
                    </a:lnTo>
                    <a:lnTo>
                      <a:pt x="2892698" y="1095129"/>
                    </a:lnTo>
                    <a:cubicBezTo>
                      <a:pt x="3017984" y="1103544"/>
                      <a:pt x="3042390" y="1108344"/>
                      <a:pt x="3158326" y="1110744"/>
                    </a:cubicBezTo>
                    <a:lnTo>
                      <a:pt x="3567843" y="1116354"/>
                    </a:lnTo>
                  </a:path>
                </a:pathLst>
              </a:custGeom>
              <a:noFill/>
              <a:ln w="19050" cap="flat" cmpd="sng" algn="ctr">
                <a:solidFill>
                  <a:srgbClr val="7030A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</p:grpSp>
      </p:grpSp>
      <p:grpSp>
        <p:nvGrpSpPr>
          <p:cNvPr id="21" name="H(x) góra"/>
          <p:cNvGrpSpPr>
            <a:grpSpLocks/>
          </p:cNvGrpSpPr>
          <p:nvPr/>
        </p:nvGrpSpPr>
        <p:grpSpPr bwMode="auto">
          <a:xfrm>
            <a:off x="6421690" y="2312988"/>
            <a:ext cx="1193800" cy="614362"/>
            <a:chOff x="5688124" y="1428483"/>
            <a:chExt cx="1193800" cy="614363"/>
          </a:xfrm>
        </p:grpSpPr>
        <p:sp>
          <p:nvSpPr>
            <p:cNvPr id="22" name="AutoShape 2"/>
            <p:cNvSpPr>
              <a:spLocks/>
            </p:cNvSpPr>
            <p:nvPr/>
          </p:nvSpPr>
          <p:spPr bwMode="auto">
            <a:xfrm>
              <a:off x="5688124" y="1428483"/>
              <a:ext cx="1193800" cy="614363"/>
            </a:xfrm>
            <a:prstGeom prst="borderCallout2">
              <a:avLst>
                <a:gd name="adj1" fmla="val 46801"/>
                <a:gd name="adj2" fmla="val 222"/>
                <a:gd name="adj3" fmla="val 44236"/>
                <a:gd name="adj4" fmla="val -75736"/>
                <a:gd name="adj5" fmla="val 275079"/>
                <a:gd name="adj6" fmla="val -196931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 type="arrow" w="sm" len="sm"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kumimoji="0" lang="pl-PL" altLang="pl-PL" sz="2400">
                <a:latin typeface="Times New Roman" pitchFamily="18" charset="0"/>
              </a:endParaRPr>
            </a:p>
          </p:txBody>
        </p:sp>
        <p:graphicFrame>
          <p:nvGraphicFramePr>
            <p:cNvPr id="23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66279674"/>
                </p:ext>
              </p:extLst>
            </p:nvPr>
          </p:nvGraphicFramePr>
          <p:xfrm>
            <a:off x="5720943" y="1523726"/>
            <a:ext cx="1117512" cy="43282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761" name="Równanie" r:id="rId3" imgW="1015920" imgH="393480" progId="Equation.3">
                    <p:embed/>
                  </p:oleObj>
                </mc:Choice>
                <mc:Fallback>
                  <p:oleObj name="Równanie" r:id="rId3" imgW="1015920" imgH="393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720943" y="1523726"/>
                          <a:ext cx="1117512" cy="43282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4" name="H(x) dół"/>
          <p:cNvGrpSpPr>
            <a:grpSpLocks/>
          </p:cNvGrpSpPr>
          <p:nvPr/>
        </p:nvGrpSpPr>
        <p:grpSpPr bwMode="auto">
          <a:xfrm>
            <a:off x="6458202" y="3213100"/>
            <a:ext cx="1176338" cy="650875"/>
            <a:chOff x="5724128" y="2328075"/>
            <a:chExt cx="1176338" cy="650875"/>
          </a:xfrm>
        </p:grpSpPr>
        <p:sp>
          <p:nvSpPr>
            <p:cNvPr id="25" name="AutoShape 5"/>
            <p:cNvSpPr>
              <a:spLocks/>
            </p:cNvSpPr>
            <p:nvPr/>
          </p:nvSpPr>
          <p:spPr bwMode="auto">
            <a:xfrm>
              <a:off x="5724128" y="2328075"/>
              <a:ext cx="1176338" cy="650875"/>
            </a:xfrm>
            <a:prstGeom prst="borderCallout2">
              <a:avLst>
                <a:gd name="adj1" fmla="val 53875"/>
                <a:gd name="adj2" fmla="val 227"/>
                <a:gd name="adj3" fmla="val 51454"/>
                <a:gd name="adj4" fmla="val -76565"/>
                <a:gd name="adj5" fmla="val 105352"/>
                <a:gd name="adj6" fmla="val -106699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 type="arrow" w="sm" len="sm"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kumimoji="0" lang="pl-PL" altLang="pl-PL" sz="2400">
                <a:latin typeface="Times New Roman" pitchFamily="18" charset="0"/>
              </a:endParaRPr>
            </a:p>
          </p:txBody>
        </p:sp>
        <p:graphicFrame>
          <p:nvGraphicFramePr>
            <p:cNvPr id="26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30241600"/>
                </p:ext>
              </p:extLst>
            </p:nvPr>
          </p:nvGraphicFramePr>
          <p:xfrm>
            <a:off x="5814854" y="2426612"/>
            <a:ext cx="1031850" cy="4918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762" name="Równanie" r:id="rId5" imgW="825480" imgH="393480" progId="Equation.3">
                    <p:embed/>
                  </p:oleObj>
                </mc:Choice>
                <mc:Fallback>
                  <p:oleObj name="Równanie" r:id="rId5" imgW="825480" imgH="393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814854" y="2426612"/>
                          <a:ext cx="1031850" cy="4918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7" name="Przewód"/>
          <p:cNvGrpSpPr>
            <a:grpSpLocks/>
          </p:cNvGrpSpPr>
          <p:nvPr/>
        </p:nvGrpSpPr>
        <p:grpSpPr bwMode="auto">
          <a:xfrm>
            <a:off x="1381377" y="1700213"/>
            <a:ext cx="3203575" cy="3349625"/>
            <a:chOff x="647566" y="836712"/>
            <a:chExt cx="3204354" cy="3348372"/>
          </a:xfrm>
        </p:grpSpPr>
        <p:sp>
          <p:nvSpPr>
            <p:cNvPr id="28" name="Elipsa 10"/>
            <p:cNvSpPr>
              <a:spLocks noChangeArrowheads="1"/>
            </p:cNvSpPr>
            <p:nvPr/>
          </p:nvSpPr>
          <p:spPr bwMode="auto">
            <a:xfrm>
              <a:off x="2447764" y="2708920"/>
              <a:ext cx="1404156" cy="1476164"/>
            </a:xfrm>
            <a:prstGeom prst="ellips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kumimoji="0" lang="pl-PL" altLang="pl-PL" sz="2400">
                <a:latin typeface="Times New Roman" pitchFamily="18" charset="0"/>
              </a:endParaRPr>
            </a:p>
          </p:txBody>
        </p:sp>
        <p:cxnSp>
          <p:nvCxnSpPr>
            <p:cNvPr id="29" name="Łącznik prosty 12"/>
            <p:cNvCxnSpPr>
              <a:cxnSpLocks noChangeShapeType="1"/>
              <a:stCxn id="28" idx="3"/>
            </p:cNvCxnSpPr>
            <p:nvPr/>
          </p:nvCxnSpPr>
          <p:spPr bwMode="auto">
            <a:xfrm flipH="1" flipV="1">
              <a:off x="647566" y="1916832"/>
              <a:ext cx="2005832" cy="2052073"/>
            </a:xfrm>
            <a:prstGeom prst="lin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" name="Łącznik prosty 14"/>
            <p:cNvCxnSpPr>
              <a:cxnSpLocks noChangeShapeType="1"/>
            </p:cNvCxnSpPr>
            <p:nvPr/>
          </p:nvCxnSpPr>
          <p:spPr bwMode="auto">
            <a:xfrm flipH="1" flipV="1">
              <a:off x="1403648" y="836712"/>
              <a:ext cx="2124237" cy="1980221"/>
            </a:xfrm>
            <a:prstGeom prst="lin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1" name="Łącznik prosty ze strzałką 81"/>
            <p:cNvCxnSpPr>
              <a:cxnSpLocks noChangeShapeType="1"/>
            </p:cNvCxnSpPr>
            <p:nvPr/>
          </p:nvCxnSpPr>
          <p:spPr bwMode="auto">
            <a:xfrm flipH="1" flipV="1">
              <a:off x="2807804" y="2816932"/>
              <a:ext cx="324036" cy="612068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2" name="pole tekstowe 84"/>
            <p:cNvSpPr txBox="1">
              <a:spLocks noChangeArrowheads="1"/>
            </p:cNvSpPr>
            <p:nvPr/>
          </p:nvSpPr>
          <p:spPr bwMode="auto">
            <a:xfrm>
              <a:off x="2697362" y="2977207"/>
              <a:ext cx="212611" cy="369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bIns="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kumimoji="0" lang="pl-PL" altLang="pl-PL" sz="2400" b="1" i="1" smtClean="0">
                  <a:latin typeface="Times New Roman" pitchFamily="18" charset="0"/>
                </a:rPr>
                <a:t>r</a:t>
              </a:r>
              <a:endParaRPr kumimoji="0" lang="pl-PL" altLang="pl-PL" sz="2400" b="1" i="1">
                <a:latin typeface="Times New Roman" pitchFamily="18" charset="0"/>
              </a:endParaRPr>
            </a:p>
          </p:txBody>
        </p:sp>
      </p:grpSp>
      <p:grpSp>
        <p:nvGrpSpPr>
          <p:cNvPr id="33" name="r obl."/>
          <p:cNvGrpSpPr>
            <a:grpSpLocks/>
          </p:cNvGrpSpPr>
          <p:nvPr/>
        </p:nvGrpSpPr>
        <p:grpSpPr bwMode="auto">
          <a:xfrm>
            <a:off x="3865815" y="4292595"/>
            <a:ext cx="432165" cy="369332"/>
            <a:chOff x="3131840" y="4293096"/>
            <a:chExt cx="432048" cy="369095"/>
          </a:xfrm>
        </p:grpSpPr>
        <p:cxnSp>
          <p:nvCxnSpPr>
            <p:cNvPr id="34" name="Łącznik prosty ze strzałką 78"/>
            <p:cNvCxnSpPr>
              <a:cxnSpLocks noChangeShapeType="1"/>
            </p:cNvCxnSpPr>
            <p:nvPr/>
          </p:nvCxnSpPr>
          <p:spPr bwMode="auto">
            <a:xfrm>
              <a:off x="3131840" y="4293096"/>
              <a:ext cx="432048" cy="0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5" name="pole tekstowe 85"/>
            <p:cNvSpPr txBox="1">
              <a:spLocks noChangeArrowheads="1"/>
            </p:cNvSpPr>
            <p:nvPr/>
          </p:nvSpPr>
          <p:spPr bwMode="auto">
            <a:xfrm>
              <a:off x="3239852" y="4293096"/>
              <a:ext cx="222758" cy="3690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kumimoji="0" lang="pl-PL" altLang="pl-PL" sz="2400" b="1" i="1" dirty="0" smtClean="0">
                  <a:latin typeface="Times New Roman" pitchFamily="18" charset="0"/>
                </a:rPr>
                <a:t>r</a:t>
              </a:r>
              <a:r>
                <a:rPr kumimoji="0" lang="pl-PL" altLang="pl-PL" sz="2400" b="1" i="1" baseline="-25000" dirty="0" smtClean="0">
                  <a:latin typeface="Times New Roman" pitchFamily="18" charset="0"/>
                </a:rPr>
                <a:t>o</a:t>
              </a:r>
              <a:endParaRPr kumimoji="0" lang="pl-PL" altLang="pl-PL" sz="2400" b="1" i="1" dirty="0">
                <a:latin typeface="Times New Roman" pitchFamily="18" charset="0"/>
              </a:endParaRPr>
            </a:p>
          </p:txBody>
        </p:sp>
      </p:grpSp>
      <p:grpSp>
        <p:nvGrpSpPr>
          <p:cNvPr id="36" name="H(x) zast."/>
          <p:cNvGrpSpPr>
            <a:grpSpLocks/>
          </p:cNvGrpSpPr>
          <p:nvPr/>
        </p:nvGrpSpPr>
        <p:grpSpPr bwMode="auto">
          <a:xfrm>
            <a:off x="4296027" y="2327275"/>
            <a:ext cx="3832225" cy="1965325"/>
            <a:chOff x="3562184" y="1463041"/>
            <a:chExt cx="3832529" cy="1965959"/>
          </a:xfrm>
        </p:grpSpPr>
        <p:cxnSp>
          <p:nvCxnSpPr>
            <p:cNvPr id="37" name="Łącznik prosty 58"/>
            <p:cNvCxnSpPr>
              <a:cxnSpLocks noChangeShapeType="1"/>
            </p:cNvCxnSpPr>
            <p:nvPr/>
          </p:nvCxnSpPr>
          <p:spPr bwMode="auto">
            <a:xfrm flipV="1">
              <a:off x="3562184" y="1463041"/>
              <a:ext cx="0" cy="1965959"/>
            </a:xfrm>
            <a:prstGeom prst="line">
              <a:avLst/>
            </a:prstGeom>
            <a:noFill/>
            <a:ln w="1905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8" name="Dowolny kształt 37"/>
            <p:cNvSpPr/>
            <p:nvPr/>
          </p:nvSpPr>
          <p:spPr bwMode="auto">
            <a:xfrm>
              <a:off x="3562184" y="1485273"/>
              <a:ext cx="3832529" cy="1910379"/>
            </a:xfrm>
            <a:custGeom>
              <a:avLst/>
              <a:gdLst>
                <a:gd name="connsiteX0" fmla="*/ 3832529 w 3832529"/>
                <a:gd name="connsiteY0" fmla="*/ 1908313 h 1910964"/>
                <a:gd name="connsiteX1" fmla="*/ 3546282 w 3832529"/>
                <a:gd name="connsiteY1" fmla="*/ 1908313 h 1910964"/>
                <a:gd name="connsiteX2" fmla="*/ 3236181 w 3832529"/>
                <a:gd name="connsiteY2" fmla="*/ 1892410 h 1910964"/>
                <a:gd name="connsiteX3" fmla="*/ 2957886 w 3832529"/>
                <a:gd name="connsiteY3" fmla="*/ 1884459 h 1910964"/>
                <a:gd name="connsiteX4" fmla="*/ 2584174 w 3832529"/>
                <a:gd name="connsiteY4" fmla="*/ 1860605 h 1910964"/>
                <a:gd name="connsiteX5" fmla="*/ 2289976 w 3832529"/>
                <a:gd name="connsiteY5" fmla="*/ 1836751 h 1910964"/>
                <a:gd name="connsiteX6" fmla="*/ 2043486 w 3832529"/>
                <a:gd name="connsiteY6" fmla="*/ 1796995 h 1910964"/>
                <a:gd name="connsiteX7" fmla="*/ 1796995 w 3832529"/>
                <a:gd name="connsiteY7" fmla="*/ 1765190 h 1910964"/>
                <a:gd name="connsiteX8" fmla="*/ 1502797 w 3832529"/>
                <a:gd name="connsiteY8" fmla="*/ 1709530 h 1910964"/>
                <a:gd name="connsiteX9" fmla="*/ 1168842 w 3832529"/>
                <a:gd name="connsiteY9" fmla="*/ 1637969 h 1910964"/>
                <a:gd name="connsiteX10" fmla="*/ 954157 w 3832529"/>
                <a:gd name="connsiteY10" fmla="*/ 1566407 h 1910964"/>
                <a:gd name="connsiteX11" fmla="*/ 763326 w 3832529"/>
                <a:gd name="connsiteY11" fmla="*/ 1478943 h 1910964"/>
                <a:gd name="connsiteX12" fmla="*/ 636105 w 3832529"/>
                <a:gd name="connsiteY12" fmla="*/ 1383527 h 1910964"/>
                <a:gd name="connsiteX13" fmla="*/ 500933 w 3832529"/>
                <a:gd name="connsiteY13" fmla="*/ 1256306 h 1910964"/>
                <a:gd name="connsiteX14" fmla="*/ 405517 w 3832529"/>
                <a:gd name="connsiteY14" fmla="*/ 1129085 h 1910964"/>
                <a:gd name="connsiteX15" fmla="*/ 326004 w 3832529"/>
                <a:gd name="connsiteY15" fmla="*/ 906449 h 1910964"/>
                <a:gd name="connsiteX16" fmla="*/ 254442 w 3832529"/>
                <a:gd name="connsiteY16" fmla="*/ 707666 h 1910964"/>
                <a:gd name="connsiteX17" fmla="*/ 182880 w 3832529"/>
                <a:gd name="connsiteY17" fmla="*/ 508883 h 1910964"/>
                <a:gd name="connsiteX18" fmla="*/ 95416 w 3832529"/>
                <a:gd name="connsiteY18" fmla="*/ 262393 h 1910964"/>
                <a:gd name="connsiteX19" fmla="*/ 0 w 3832529"/>
                <a:gd name="connsiteY19" fmla="*/ 0 h 1910964"/>
                <a:gd name="connsiteX20" fmla="*/ 0 w 3832529"/>
                <a:gd name="connsiteY20" fmla="*/ 0 h 1910964"/>
                <a:gd name="connsiteX0" fmla="*/ 3832529 w 3832529"/>
                <a:gd name="connsiteY0" fmla="*/ 1908313 h 1910964"/>
                <a:gd name="connsiteX1" fmla="*/ 3546282 w 3832529"/>
                <a:gd name="connsiteY1" fmla="*/ 1908313 h 1910964"/>
                <a:gd name="connsiteX2" fmla="*/ 3236181 w 3832529"/>
                <a:gd name="connsiteY2" fmla="*/ 1892410 h 1910964"/>
                <a:gd name="connsiteX3" fmla="*/ 2957886 w 3832529"/>
                <a:gd name="connsiteY3" fmla="*/ 1884459 h 1910964"/>
                <a:gd name="connsiteX4" fmla="*/ 2584174 w 3832529"/>
                <a:gd name="connsiteY4" fmla="*/ 1860605 h 1910964"/>
                <a:gd name="connsiteX5" fmla="*/ 2289976 w 3832529"/>
                <a:gd name="connsiteY5" fmla="*/ 1836751 h 1910964"/>
                <a:gd name="connsiteX6" fmla="*/ 2043486 w 3832529"/>
                <a:gd name="connsiteY6" fmla="*/ 1796995 h 1910964"/>
                <a:gd name="connsiteX7" fmla="*/ 1796995 w 3832529"/>
                <a:gd name="connsiteY7" fmla="*/ 1765190 h 1910964"/>
                <a:gd name="connsiteX8" fmla="*/ 1502797 w 3832529"/>
                <a:gd name="connsiteY8" fmla="*/ 1709530 h 1910964"/>
                <a:gd name="connsiteX9" fmla="*/ 1168842 w 3832529"/>
                <a:gd name="connsiteY9" fmla="*/ 1637969 h 1910964"/>
                <a:gd name="connsiteX10" fmla="*/ 954157 w 3832529"/>
                <a:gd name="connsiteY10" fmla="*/ 1566407 h 1910964"/>
                <a:gd name="connsiteX11" fmla="*/ 763326 w 3832529"/>
                <a:gd name="connsiteY11" fmla="*/ 1478943 h 1910964"/>
                <a:gd name="connsiteX12" fmla="*/ 636105 w 3832529"/>
                <a:gd name="connsiteY12" fmla="*/ 1383527 h 1910964"/>
                <a:gd name="connsiteX13" fmla="*/ 500933 w 3832529"/>
                <a:gd name="connsiteY13" fmla="*/ 1256306 h 1910964"/>
                <a:gd name="connsiteX14" fmla="*/ 469756 w 3832529"/>
                <a:gd name="connsiteY14" fmla="*/ 1044170 h 1910964"/>
                <a:gd name="connsiteX15" fmla="*/ 326004 w 3832529"/>
                <a:gd name="connsiteY15" fmla="*/ 906449 h 1910964"/>
                <a:gd name="connsiteX16" fmla="*/ 254442 w 3832529"/>
                <a:gd name="connsiteY16" fmla="*/ 707666 h 1910964"/>
                <a:gd name="connsiteX17" fmla="*/ 182880 w 3832529"/>
                <a:gd name="connsiteY17" fmla="*/ 508883 h 1910964"/>
                <a:gd name="connsiteX18" fmla="*/ 95416 w 3832529"/>
                <a:gd name="connsiteY18" fmla="*/ 262393 h 1910964"/>
                <a:gd name="connsiteX19" fmla="*/ 0 w 3832529"/>
                <a:gd name="connsiteY19" fmla="*/ 0 h 1910964"/>
                <a:gd name="connsiteX20" fmla="*/ 0 w 3832529"/>
                <a:gd name="connsiteY20" fmla="*/ 0 h 1910964"/>
                <a:gd name="connsiteX0" fmla="*/ 3832529 w 3832529"/>
                <a:gd name="connsiteY0" fmla="*/ 1908313 h 1910964"/>
                <a:gd name="connsiteX1" fmla="*/ 3546282 w 3832529"/>
                <a:gd name="connsiteY1" fmla="*/ 1908313 h 1910964"/>
                <a:gd name="connsiteX2" fmla="*/ 3236181 w 3832529"/>
                <a:gd name="connsiteY2" fmla="*/ 1892410 h 1910964"/>
                <a:gd name="connsiteX3" fmla="*/ 2957886 w 3832529"/>
                <a:gd name="connsiteY3" fmla="*/ 1884459 h 1910964"/>
                <a:gd name="connsiteX4" fmla="*/ 2584174 w 3832529"/>
                <a:gd name="connsiteY4" fmla="*/ 1860605 h 1910964"/>
                <a:gd name="connsiteX5" fmla="*/ 2289976 w 3832529"/>
                <a:gd name="connsiteY5" fmla="*/ 1836751 h 1910964"/>
                <a:gd name="connsiteX6" fmla="*/ 2043486 w 3832529"/>
                <a:gd name="connsiteY6" fmla="*/ 1796995 h 1910964"/>
                <a:gd name="connsiteX7" fmla="*/ 1796995 w 3832529"/>
                <a:gd name="connsiteY7" fmla="*/ 1765190 h 1910964"/>
                <a:gd name="connsiteX8" fmla="*/ 1502797 w 3832529"/>
                <a:gd name="connsiteY8" fmla="*/ 1709530 h 1910964"/>
                <a:gd name="connsiteX9" fmla="*/ 1168842 w 3832529"/>
                <a:gd name="connsiteY9" fmla="*/ 1637969 h 1910964"/>
                <a:gd name="connsiteX10" fmla="*/ 954157 w 3832529"/>
                <a:gd name="connsiteY10" fmla="*/ 1566407 h 1910964"/>
                <a:gd name="connsiteX11" fmla="*/ 763326 w 3832529"/>
                <a:gd name="connsiteY11" fmla="*/ 1478943 h 1910964"/>
                <a:gd name="connsiteX12" fmla="*/ 636105 w 3832529"/>
                <a:gd name="connsiteY12" fmla="*/ 1383527 h 1910964"/>
                <a:gd name="connsiteX13" fmla="*/ 500933 w 3832529"/>
                <a:gd name="connsiteY13" fmla="*/ 1256306 h 1910964"/>
                <a:gd name="connsiteX14" fmla="*/ 397748 w 3832529"/>
                <a:gd name="connsiteY14" fmla="*/ 1044170 h 1910964"/>
                <a:gd name="connsiteX15" fmla="*/ 326004 w 3832529"/>
                <a:gd name="connsiteY15" fmla="*/ 906449 h 1910964"/>
                <a:gd name="connsiteX16" fmla="*/ 254442 w 3832529"/>
                <a:gd name="connsiteY16" fmla="*/ 707666 h 1910964"/>
                <a:gd name="connsiteX17" fmla="*/ 182880 w 3832529"/>
                <a:gd name="connsiteY17" fmla="*/ 508883 h 1910964"/>
                <a:gd name="connsiteX18" fmla="*/ 95416 w 3832529"/>
                <a:gd name="connsiteY18" fmla="*/ 262393 h 1910964"/>
                <a:gd name="connsiteX19" fmla="*/ 0 w 3832529"/>
                <a:gd name="connsiteY19" fmla="*/ 0 h 1910964"/>
                <a:gd name="connsiteX20" fmla="*/ 0 w 3832529"/>
                <a:gd name="connsiteY20" fmla="*/ 0 h 1910964"/>
                <a:gd name="connsiteX0" fmla="*/ 3832529 w 3832529"/>
                <a:gd name="connsiteY0" fmla="*/ 1908313 h 1910964"/>
                <a:gd name="connsiteX1" fmla="*/ 3546282 w 3832529"/>
                <a:gd name="connsiteY1" fmla="*/ 1908313 h 1910964"/>
                <a:gd name="connsiteX2" fmla="*/ 3236181 w 3832529"/>
                <a:gd name="connsiteY2" fmla="*/ 1892410 h 1910964"/>
                <a:gd name="connsiteX3" fmla="*/ 2957886 w 3832529"/>
                <a:gd name="connsiteY3" fmla="*/ 1884459 h 1910964"/>
                <a:gd name="connsiteX4" fmla="*/ 2584174 w 3832529"/>
                <a:gd name="connsiteY4" fmla="*/ 1860605 h 1910964"/>
                <a:gd name="connsiteX5" fmla="*/ 2289976 w 3832529"/>
                <a:gd name="connsiteY5" fmla="*/ 1836751 h 1910964"/>
                <a:gd name="connsiteX6" fmla="*/ 2043486 w 3832529"/>
                <a:gd name="connsiteY6" fmla="*/ 1796995 h 1910964"/>
                <a:gd name="connsiteX7" fmla="*/ 1796995 w 3832529"/>
                <a:gd name="connsiteY7" fmla="*/ 1765190 h 1910964"/>
                <a:gd name="connsiteX8" fmla="*/ 1502797 w 3832529"/>
                <a:gd name="connsiteY8" fmla="*/ 1709530 h 1910964"/>
                <a:gd name="connsiteX9" fmla="*/ 1168842 w 3832529"/>
                <a:gd name="connsiteY9" fmla="*/ 1637969 h 1910964"/>
                <a:gd name="connsiteX10" fmla="*/ 954157 w 3832529"/>
                <a:gd name="connsiteY10" fmla="*/ 1566407 h 1910964"/>
                <a:gd name="connsiteX11" fmla="*/ 763326 w 3832529"/>
                <a:gd name="connsiteY11" fmla="*/ 1478943 h 1910964"/>
                <a:gd name="connsiteX12" fmla="*/ 636105 w 3832529"/>
                <a:gd name="connsiteY12" fmla="*/ 1383527 h 1910964"/>
                <a:gd name="connsiteX13" fmla="*/ 500933 w 3832529"/>
                <a:gd name="connsiteY13" fmla="*/ 1256306 h 1910964"/>
                <a:gd name="connsiteX14" fmla="*/ 397748 w 3832529"/>
                <a:gd name="connsiteY14" fmla="*/ 1080174 h 1910964"/>
                <a:gd name="connsiteX15" fmla="*/ 326004 w 3832529"/>
                <a:gd name="connsiteY15" fmla="*/ 906449 h 1910964"/>
                <a:gd name="connsiteX16" fmla="*/ 254442 w 3832529"/>
                <a:gd name="connsiteY16" fmla="*/ 707666 h 1910964"/>
                <a:gd name="connsiteX17" fmla="*/ 182880 w 3832529"/>
                <a:gd name="connsiteY17" fmla="*/ 508883 h 1910964"/>
                <a:gd name="connsiteX18" fmla="*/ 95416 w 3832529"/>
                <a:gd name="connsiteY18" fmla="*/ 262393 h 1910964"/>
                <a:gd name="connsiteX19" fmla="*/ 0 w 3832529"/>
                <a:gd name="connsiteY19" fmla="*/ 0 h 1910964"/>
                <a:gd name="connsiteX20" fmla="*/ 0 w 3832529"/>
                <a:gd name="connsiteY20" fmla="*/ 0 h 1910964"/>
                <a:gd name="connsiteX0" fmla="*/ 3832529 w 3832529"/>
                <a:gd name="connsiteY0" fmla="*/ 1908313 h 1910964"/>
                <a:gd name="connsiteX1" fmla="*/ 3546282 w 3832529"/>
                <a:gd name="connsiteY1" fmla="*/ 1908313 h 1910964"/>
                <a:gd name="connsiteX2" fmla="*/ 3236181 w 3832529"/>
                <a:gd name="connsiteY2" fmla="*/ 1892410 h 1910964"/>
                <a:gd name="connsiteX3" fmla="*/ 2957886 w 3832529"/>
                <a:gd name="connsiteY3" fmla="*/ 1884459 h 1910964"/>
                <a:gd name="connsiteX4" fmla="*/ 2584174 w 3832529"/>
                <a:gd name="connsiteY4" fmla="*/ 1860605 h 1910964"/>
                <a:gd name="connsiteX5" fmla="*/ 2289976 w 3832529"/>
                <a:gd name="connsiteY5" fmla="*/ 1836751 h 1910964"/>
                <a:gd name="connsiteX6" fmla="*/ 2043486 w 3832529"/>
                <a:gd name="connsiteY6" fmla="*/ 1796995 h 1910964"/>
                <a:gd name="connsiteX7" fmla="*/ 1796995 w 3832529"/>
                <a:gd name="connsiteY7" fmla="*/ 1765190 h 1910964"/>
                <a:gd name="connsiteX8" fmla="*/ 1502797 w 3832529"/>
                <a:gd name="connsiteY8" fmla="*/ 1709530 h 1910964"/>
                <a:gd name="connsiteX9" fmla="*/ 1168842 w 3832529"/>
                <a:gd name="connsiteY9" fmla="*/ 1637969 h 1910964"/>
                <a:gd name="connsiteX10" fmla="*/ 954157 w 3832529"/>
                <a:gd name="connsiteY10" fmla="*/ 1566407 h 1910964"/>
                <a:gd name="connsiteX11" fmla="*/ 763326 w 3832529"/>
                <a:gd name="connsiteY11" fmla="*/ 1478943 h 1910964"/>
                <a:gd name="connsiteX12" fmla="*/ 649776 w 3832529"/>
                <a:gd name="connsiteY12" fmla="*/ 1404210 h 1910964"/>
                <a:gd name="connsiteX13" fmla="*/ 500933 w 3832529"/>
                <a:gd name="connsiteY13" fmla="*/ 1256306 h 1910964"/>
                <a:gd name="connsiteX14" fmla="*/ 397748 w 3832529"/>
                <a:gd name="connsiteY14" fmla="*/ 1080174 h 1910964"/>
                <a:gd name="connsiteX15" fmla="*/ 326004 w 3832529"/>
                <a:gd name="connsiteY15" fmla="*/ 906449 h 1910964"/>
                <a:gd name="connsiteX16" fmla="*/ 254442 w 3832529"/>
                <a:gd name="connsiteY16" fmla="*/ 707666 h 1910964"/>
                <a:gd name="connsiteX17" fmla="*/ 182880 w 3832529"/>
                <a:gd name="connsiteY17" fmla="*/ 508883 h 1910964"/>
                <a:gd name="connsiteX18" fmla="*/ 95416 w 3832529"/>
                <a:gd name="connsiteY18" fmla="*/ 262393 h 1910964"/>
                <a:gd name="connsiteX19" fmla="*/ 0 w 3832529"/>
                <a:gd name="connsiteY19" fmla="*/ 0 h 1910964"/>
                <a:gd name="connsiteX20" fmla="*/ 0 w 3832529"/>
                <a:gd name="connsiteY20" fmla="*/ 0 h 1910964"/>
                <a:gd name="connsiteX0" fmla="*/ 3832529 w 3832529"/>
                <a:gd name="connsiteY0" fmla="*/ 1908313 h 1910964"/>
                <a:gd name="connsiteX1" fmla="*/ 3546282 w 3832529"/>
                <a:gd name="connsiteY1" fmla="*/ 1908313 h 1910964"/>
                <a:gd name="connsiteX2" fmla="*/ 3236181 w 3832529"/>
                <a:gd name="connsiteY2" fmla="*/ 1892410 h 1910964"/>
                <a:gd name="connsiteX3" fmla="*/ 2957886 w 3832529"/>
                <a:gd name="connsiteY3" fmla="*/ 1884459 h 1910964"/>
                <a:gd name="connsiteX4" fmla="*/ 2584174 w 3832529"/>
                <a:gd name="connsiteY4" fmla="*/ 1860605 h 1910964"/>
                <a:gd name="connsiteX5" fmla="*/ 2289976 w 3832529"/>
                <a:gd name="connsiteY5" fmla="*/ 1836751 h 1910964"/>
                <a:gd name="connsiteX6" fmla="*/ 2043486 w 3832529"/>
                <a:gd name="connsiteY6" fmla="*/ 1796995 h 1910964"/>
                <a:gd name="connsiteX7" fmla="*/ 1796995 w 3832529"/>
                <a:gd name="connsiteY7" fmla="*/ 1765190 h 1910964"/>
                <a:gd name="connsiteX8" fmla="*/ 1502797 w 3832529"/>
                <a:gd name="connsiteY8" fmla="*/ 1709530 h 1910964"/>
                <a:gd name="connsiteX9" fmla="*/ 1168842 w 3832529"/>
                <a:gd name="connsiteY9" fmla="*/ 1637969 h 1910964"/>
                <a:gd name="connsiteX10" fmla="*/ 954157 w 3832529"/>
                <a:gd name="connsiteY10" fmla="*/ 1566407 h 1910964"/>
                <a:gd name="connsiteX11" fmla="*/ 763326 w 3832529"/>
                <a:gd name="connsiteY11" fmla="*/ 1478943 h 1910964"/>
                <a:gd name="connsiteX12" fmla="*/ 433752 w 3832529"/>
                <a:gd name="connsiteY12" fmla="*/ 1492477 h 1910964"/>
                <a:gd name="connsiteX13" fmla="*/ 500933 w 3832529"/>
                <a:gd name="connsiteY13" fmla="*/ 1256306 h 1910964"/>
                <a:gd name="connsiteX14" fmla="*/ 397748 w 3832529"/>
                <a:gd name="connsiteY14" fmla="*/ 1080174 h 1910964"/>
                <a:gd name="connsiteX15" fmla="*/ 326004 w 3832529"/>
                <a:gd name="connsiteY15" fmla="*/ 906449 h 1910964"/>
                <a:gd name="connsiteX16" fmla="*/ 254442 w 3832529"/>
                <a:gd name="connsiteY16" fmla="*/ 707666 h 1910964"/>
                <a:gd name="connsiteX17" fmla="*/ 182880 w 3832529"/>
                <a:gd name="connsiteY17" fmla="*/ 508883 h 1910964"/>
                <a:gd name="connsiteX18" fmla="*/ 95416 w 3832529"/>
                <a:gd name="connsiteY18" fmla="*/ 262393 h 1910964"/>
                <a:gd name="connsiteX19" fmla="*/ 0 w 3832529"/>
                <a:gd name="connsiteY19" fmla="*/ 0 h 1910964"/>
                <a:gd name="connsiteX20" fmla="*/ 0 w 3832529"/>
                <a:gd name="connsiteY20" fmla="*/ 0 h 1910964"/>
                <a:gd name="connsiteX0" fmla="*/ 3832529 w 3832529"/>
                <a:gd name="connsiteY0" fmla="*/ 1908313 h 1910964"/>
                <a:gd name="connsiteX1" fmla="*/ 3546282 w 3832529"/>
                <a:gd name="connsiteY1" fmla="*/ 1908313 h 1910964"/>
                <a:gd name="connsiteX2" fmla="*/ 3236181 w 3832529"/>
                <a:gd name="connsiteY2" fmla="*/ 1892410 h 1910964"/>
                <a:gd name="connsiteX3" fmla="*/ 2957886 w 3832529"/>
                <a:gd name="connsiteY3" fmla="*/ 1884459 h 1910964"/>
                <a:gd name="connsiteX4" fmla="*/ 2584174 w 3832529"/>
                <a:gd name="connsiteY4" fmla="*/ 1860605 h 1910964"/>
                <a:gd name="connsiteX5" fmla="*/ 2289976 w 3832529"/>
                <a:gd name="connsiteY5" fmla="*/ 1836751 h 1910964"/>
                <a:gd name="connsiteX6" fmla="*/ 2043486 w 3832529"/>
                <a:gd name="connsiteY6" fmla="*/ 1796995 h 1910964"/>
                <a:gd name="connsiteX7" fmla="*/ 1796995 w 3832529"/>
                <a:gd name="connsiteY7" fmla="*/ 1765190 h 1910964"/>
                <a:gd name="connsiteX8" fmla="*/ 1502797 w 3832529"/>
                <a:gd name="connsiteY8" fmla="*/ 1709530 h 1910964"/>
                <a:gd name="connsiteX9" fmla="*/ 1168842 w 3832529"/>
                <a:gd name="connsiteY9" fmla="*/ 1637969 h 1910964"/>
                <a:gd name="connsiteX10" fmla="*/ 954157 w 3832529"/>
                <a:gd name="connsiteY10" fmla="*/ 1566407 h 1910964"/>
                <a:gd name="connsiteX11" fmla="*/ 763326 w 3832529"/>
                <a:gd name="connsiteY11" fmla="*/ 1478943 h 1910964"/>
                <a:gd name="connsiteX12" fmla="*/ 649776 w 3832529"/>
                <a:gd name="connsiteY12" fmla="*/ 1404210 h 1910964"/>
                <a:gd name="connsiteX13" fmla="*/ 500933 w 3832529"/>
                <a:gd name="connsiteY13" fmla="*/ 1256306 h 1910964"/>
                <a:gd name="connsiteX14" fmla="*/ 397748 w 3832529"/>
                <a:gd name="connsiteY14" fmla="*/ 1080174 h 1910964"/>
                <a:gd name="connsiteX15" fmla="*/ 326004 w 3832529"/>
                <a:gd name="connsiteY15" fmla="*/ 906449 h 1910964"/>
                <a:gd name="connsiteX16" fmla="*/ 254442 w 3832529"/>
                <a:gd name="connsiteY16" fmla="*/ 707666 h 1910964"/>
                <a:gd name="connsiteX17" fmla="*/ 182880 w 3832529"/>
                <a:gd name="connsiteY17" fmla="*/ 508883 h 1910964"/>
                <a:gd name="connsiteX18" fmla="*/ 95416 w 3832529"/>
                <a:gd name="connsiteY18" fmla="*/ 262393 h 1910964"/>
                <a:gd name="connsiteX19" fmla="*/ 0 w 3832529"/>
                <a:gd name="connsiteY19" fmla="*/ 0 h 1910964"/>
                <a:gd name="connsiteX20" fmla="*/ 0 w 3832529"/>
                <a:gd name="connsiteY20" fmla="*/ 0 h 1910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832529" h="1910964">
                  <a:moveTo>
                    <a:pt x="3832529" y="1908313"/>
                  </a:moveTo>
                  <a:cubicBezTo>
                    <a:pt x="3739101" y="1909638"/>
                    <a:pt x="3645673" y="1910964"/>
                    <a:pt x="3546282" y="1908313"/>
                  </a:cubicBezTo>
                  <a:cubicBezTo>
                    <a:pt x="3446891" y="1905663"/>
                    <a:pt x="3334247" y="1896386"/>
                    <a:pt x="3236181" y="1892410"/>
                  </a:cubicBezTo>
                  <a:cubicBezTo>
                    <a:pt x="3138115" y="1888434"/>
                    <a:pt x="3066554" y="1889760"/>
                    <a:pt x="2957886" y="1884459"/>
                  </a:cubicBezTo>
                  <a:cubicBezTo>
                    <a:pt x="2849218" y="1879158"/>
                    <a:pt x="2584174" y="1860605"/>
                    <a:pt x="2584174" y="1860605"/>
                  </a:cubicBezTo>
                  <a:cubicBezTo>
                    <a:pt x="2472856" y="1852654"/>
                    <a:pt x="2380091" y="1847353"/>
                    <a:pt x="2289976" y="1836751"/>
                  </a:cubicBezTo>
                  <a:cubicBezTo>
                    <a:pt x="2199861" y="1826149"/>
                    <a:pt x="2125649" y="1808922"/>
                    <a:pt x="2043486" y="1796995"/>
                  </a:cubicBezTo>
                  <a:cubicBezTo>
                    <a:pt x="1961323" y="1785068"/>
                    <a:pt x="1887110" y="1779767"/>
                    <a:pt x="1796995" y="1765190"/>
                  </a:cubicBezTo>
                  <a:cubicBezTo>
                    <a:pt x="1706880" y="1750613"/>
                    <a:pt x="1607489" y="1730733"/>
                    <a:pt x="1502797" y="1709530"/>
                  </a:cubicBezTo>
                  <a:cubicBezTo>
                    <a:pt x="1398105" y="1688327"/>
                    <a:pt x="1260282" y="1661823"/>
                    <a:pt x="1168842" y="1637969"/>
                  </a:cubicBezTo>
                  <a:cubicBezTo>
                    <a:pt x="1077402" y="1614115"/>
                    <a:pt x="1021743" y="1592911"/>
                    <a:pt x="954157" y="1566407"/>
                  </a:cubicBezTo>
                  <a:cubicBezTo>
                    <a:pt x="886571" y="1539903"/>
                    <a:pt x="814056" y="1505976"/>
                    <a:pt x="763326" y="1478943"/>
                  </a:cubicBezTo>
                  <a:cubicBezTo>
                    <a:pt x="712596" y="1451910"/>
                    <a:pt x="693508" y="1441316"/>
                    <a:pt x="649776" y="1404210"/>
                  </a:cubicBezTo>
                  <a:cubicBezTo>
                    <a:pt x="606044" y="1367104"/>
                    <a:pt x="542938" y="1310312"/>
                    <a:pt x="500933" y="1256306"/>
                  </a:cubicBezTo>
                  <a:cubicBezTo>
                    <a:pt x="458928" y="1202300"/>
                    <a:pt x="426903" y="1138484"/>
                    <a:pt x="397748" y="1080174"/>
                  </a:cubicBezTo>
                  <a:cubicBezTo>
                    <a:pt x="368593" y="1021865"/>
                    <a:pt x="349888" y="968534"/>
                    <a:pt x="326004" y="906449"/>
                  </a:cubicBezTo>
                  <a:cubicBezTo>
                    <a:pt x="302120" y="844364"/>
                    <a:pt x="254442" y="707666"/>
                    <a:pt x="254442" y="707666"/>
                  </a:cubicBezTo>
                  <a:cubicBezTo>
                    <a:pt x="230588" y="641405"/>
                    <a:pt x="209384" y="583095"/>
                    <a:pt x="182880" y="508883"/>
                  </a:cubicBezTo>
                  <a:cubicBezTo>
                    <a:pt x="156376" y="434671"/>
                    <a:pt x="125896" y="347207"/>
                    <a:pt x="95416" y="262393"/>
                  </a:cubicBezTo>
                  <a:cubicBezTo>
                    <a:pt x="64936" y="177579"/>
                    <a:pt x="0" y="0"/>
                    <a:pt x="0" y="0"/>
                  </a:cubicBezTo>
                  <a:lnTo>
                    <a:pt x="0" y="0"/>
                  </a:lnTo>
                </a:path>
              </a:pathLst>
            </a:custGeom>
            <a:ln w="2540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eaLnBrk="0" hangingPunct="0">
                <a:defRPr/>
              </a:pPr>
              <a:endParaRPr lang="pl-PL">
                <a:latin typeface="Times New Roman" pitchFamily="18" charset="-18"/>
              </a:endParaRPr>
            </a:p>
          </p:txBody>
        </p:sp>
      </p:grpSp>
      <p:sp>
        <p:nvSpPr>
          <p:cNvPr id="6" name="Tytuł"/>
          <p:cNvSpPr txBox="1">
            <a:spLocks noChangeArrowheads="1"/>
          </p:cNvSpPr>
          <p:nvPr/>
        </p:nvSpPr>
        <p:spPr bwMode="auto">
          <a:xfrm>
            <a:off x="1317103" y="476706"/>
            <a:ext cx="6509795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defTabSz="912813" eaLnBrk="0" hangingPunct="0">
              <a:defRPr/>
            </a:pPr>
            <a:r>
              <a:rPr kumimoji="1" lang="pl-PL" sz="1400" b="1" i="1" kern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Uproszczony rozkład </a:t>
            </a:r>
            <a:r>
              <a:rPr kumimoji="1" lang="pl-PL" sz="1400" b="1" i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natężenia pola elektromagnetycznego wokół </a:t>
            </a:r>
            <a:r>
              <a:rPr kumimoji="1" lang="pl-PL" sz="1400" b="1" i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przewodu</a:t>
            </a:r>
            <a:endParaRPr kumimoji="1" lang="pl-PL" sz="1400" b="1" i="1" kern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5219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5" name="Rp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1035993"/>
              </p:ext>
            </p:extLst>
          </p:nvPr>
        </p:nvGraphicFramePr>
        <p:xfrm>
          <a:off x="2125663" y="5289550"/>
          <a:ext cx="760412" cy="481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474" name="Równanie" r:id="rId3" imgW="660240" imgH="419040" progId="Equation.3">
                  <p:embed/>
                </p:oleObj>
              </mc:Choice>
              <mc:Fallback>
                <p:oleObj name="Równanie" r:id="rId3" imgW="66024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5663" y="5289550"/>
                        <a:ext cx="760412" cy="481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" name="R_prz"/>
          <p:cNvSpPr>
            <a:spLocks noChangeArrowheads="1"/>
          </p:cNvSpPr>
          <p:nvPr/>
        </p:nvSpPr>
        <p:spPr bwMode="auto">
          <a:xfrm>
            <a:off x="1590719" y="4977172"/>
            <a:ext cx="190116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z"/>
              <a:defRPr kumimoji="1" sz="27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y"/>
              <a:defRPr kumimoji="1" sz="2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x"/>
              <a:defRPr kumimoji="1" sz="21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sz="21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70C0"/>
              </a:buClr>
              <a:buFontTx/>
              <a:buNone/>
            </a:pPr>
            <a:r>
              <a:rPr kumimoji="0" lang="pl-PL" altLang="pl-PL" sz="1600" i="1" dirty="0">
                <a:latin typeface="Times New Roman" pitchFamily="18" charset="0"/>
              </a:rPr>
              <a:t>Rezystancja przewodu</a:t>
            </a:r>
            <a:r>
              <a:rPr kumimoji="0" lang="pl-PL" altLang="pl-PL" sz="1600" i="1" dirty="0" smtClean="0">
                <a:latin typeface="Times New Roman" pitchFamily="18" charset="0"/>
              </a:rPr>
              <a:t>:</a:t>
            </a:r>
            <a:endParaRPr kumimoji="0" lang="pl-PL" altLang="pl-PL" sz="1600" i="1" dirty="0">
              <a:latin typeface="Times New Roman" pitchFamily="18" charset="0"/>
            </a:endParaRPr>
          </a:p>
        </p:txBody>
      </p:sp>
      <p:graphicFrame>
        <p:nvGraphicFramePr>
          <p:cNvPr id="67" name="Rn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7131318"/>
              </p:ext>
            </p:extLst>
          </p:nvPr>
        </p:nvGraphicFramePr>
        <p:xfrm>
          <a:off x="5581749" y="5268265"/>
          <a:ext cx="1373188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475" name="Równanie" r:id="rId5" imgW="1041120" imgH="279360" progId="Equation.3">
                  <p:embed/>
                </p:oleObj>
              </mc:Choice>
              <mc:Fallback>
                <p:oleObj name="Równanie" r:id="rId5" imgW="104112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1749" y="5268265"/>
                        <a:ext cx="1373188" cy="361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" name="R_ziemi"/>
          <p:cNvSpPr>
            <a:spLocks noChangeArrowheads="1"/>
          </p:cNvSpPr>
          <p:nvPr/>
        </p:nvSpPr>
        <p:spPr bwMode="auto">
          <a:xfrm>
            <a:off x="4477478" y="4990630"/>
            <a:ext cx="369492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z"/>
              <a:defRPr kumimoji="1" sz="27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y"/>
              <a:defRPr kumimoji="1" sz="2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x"/>
              <a:defRPr kumimoji="1" sz="21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sz="21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70C0"/>
              </a:buClr>
              <a:buFontTx/>
              <a:buNone/>
            </a:pPr>
            <a:r>
              <a:rPr kumimoji="0" lang="pl-PL" altLang="pl-PL" sz="1600" i="1" dirty="0" smtClean="0">
                <a:latin typeface="Times New Roman" pitchFamily="18" charset="0"/>
              </a:rPr>
              <a:t>Rezystancja </a:t>
            </a:r>
            <a:r>
              <a:rPr kumimoji="0" lang="pl-PL" altLang="pl-PL" sz="1600" i="1" dirty="0">
                <a:latin typeface="Times New Roman" pitchFamily="18" charset="0"/>
              </a:rPr>
              <a:t>przewodu zastępującego </a:t>
            </a:r>
            <a:r>
              <a:rPr kumimoji="0" lang="pl-PL" altLang="pl-PL" sz="1600" i="1" dirty="0" smtClean="0">
                <a:latin typeface="Times New Roman" pitchFamily="18" charset="0"/>
              </a:rPr>
              <a:t>ziemię:</a:t>
            </a:r>
            <a:endParaRPr kumimoji="0" lang="pl-PL" altLang="pl-PL" sz="1600" i="1" dirty="0">
              <a:latin typeface="Times New Roman" pitchFamily="18" charset="0"/>
            </a:endParaRPr>
          </a:p>
        </p:txBody>
      </p:sp>
      <p:sp>
        <p:nvSpPr>
          <p:cNvPr id="2" name="Tytuł"/>
          <p:cNvSpPr txBox="1">
            <a:spLocks noChangeArrowheads="1"/>
          </p:cNvSpPr>
          <p:nvPr/>
        </p:nvSpPr>
        <p:spPr bwMode="auto">
          <a:xfrm>
            <a:off x="2591780" y="404664"/>
            <a:ext cx="3856825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defTabSz="912813" eaLnBrk="0" hangingPunct="0">
              <a:defRPr/>
            </a:pPr>
            <a:r>
              <a:rPr kumimoji="1" lang="pl-PL" sz="1400" b="1" i="1" ker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Indukcyjności własne i </a:t>
            </a:r>
            <a:r>
              <a:rPr kumimoji="1" lang="pl-PL" sz="1400" b="1" i="1" kern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wzajemne przewodów</a:t>
            </a:r>
            <a:endParaRPr kumimoji="1" lang="pl-PL" sz="1400" b="1" i="1" ker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Mio"/>
          <p:cNvSpPr>
            <a:spLocks noChangeArrowheads="1"/>
          </p:cNvSpPr>
          <p:nvPr/>
        </p:nvSpPr>
        <p:spPr bwMode="auto">
          <a:xfrm>
            <a:off x="6189557" y="4378356"/>
            <a:ext cx="120097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z"/>
              <a:defRPr kumimoji="1" sz="27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y"/>
              <a:defRPr kumimoji="1" sz="2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x"/>
              <a:defRPr kumimoji="1" sz="21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sz="21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kumimoji="0" lang="pl-PL" altLang="pl-PL" sz="1200" i="1" dirty="0">
                <a:latin typeface="Times New Roman" pitchFamily="18" charset="0"/>
                <a:sym typeface="Symbol" pitchFamily="18" charset="2"/>
              </a:rPr>
              <a:t></a:t>
            </a:r>
            <a:r>
              <a:rPr kumimoji="0" lang="pl-PL" altLang="pl-PL" sz="1200" i="1" baseline="-25000" dirty="0">
                <a:latin typeface="Times New Roman" pitchFamily="18" charset="0"/>
              </a:rPr>
              <a:t>0</a:t>
            </a:r>
            <a:r>
              <a:rPr kumimoji="0" lang="pl-PL" altLang="pl-PL" sz="1200" dirty="0">
                <a:latin typeface="Times New Roman" pitchFamily="18" charset="0"/>
              </a:rPr>
              <a:t> = 4</a:t>
            </a:r>
            <a:r>
              <a:rPr kumimoji="0" lang="pl-PL" altLang="pl-PL" sz="1200" dirty="0">
                <a:latin typeface="Times New Roman" pitchFamily="18" charset="0"/>
                <a:sym typeface="Symbol" pitchFamily="18" charset="2"/>
              </a:rPr>
              <a:t></a:t>
            </a:r>
            <a:r>
              <a:rPr kumimoji="0" lang="pl-PL" altLang="pl-PL" sz="1200" dirty="0">
                <a:latin typeface="Times New Roman" pitchFamily="18" charset="0"/>
              </a:rPr>
              <a:t>10</a:t>
            </a:r>
            <a:r>
              <a:rPr kumimoji="0" lang="pl-PL" altLang="pl-PL" sz="1200" baseline="30000" dirty="0">
                <a:latin typeface="Times New Roman" pitchFamily="18" charset="0"/>
              </a:rPr>
              <a:t>-7</a:t>
            </a:r>
            <a:r>
              <a:rPr kumimoji="0" lang="pl-PL" altLang="pl-PL" sz="1200" dirty="0">
                <a:latin typeface="Times New Roman" pitchFamily="18" charset="0"/>
              </a:rPr>
              <a:t> H/m</a:t>
            </a:r>
          </a:p>
        </p:txBody>
      </p:sp>
      <p:graphicFrame>
        <p:nvGraphicFramePr>
          <p:cNvPr id="4" name="Lab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8815223"/>
              </p:ext>
            </p:extLst>
          </p:nvPr>
        </p:nvGraphicFramePr>
        <p:xfrm>
          <a:off x="2260600" y="4116388"/>
          <a:ext cx="3044825" cy="74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476" name="Równanie" r:id="rId7" imgW="2527200" imgH="622080" progId="Equation.3">
                  <p:embed/>
                </p:oleObj>
              </mc:Choice>
              <mc:Fallback>
                <p:oleObj name="Równanie" r:id="rId7" imgW="2527200" imgH="622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0600" y="4116388"/>
                        <a:ext cx="3044825" cy="746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Dn"/>
          <p:cNvGrpSpPr/>
          <p:nvPr/>
        </p:nvGrpSpPr>
        <p:grpSpPr>
          <a:xfrm>
            <a:off x="2845376" y="2392325"/>
            <a:ext cx="3547523" cy="615397"/>
            <a:chOff x="2728413" y="3103190"/>
            <a:chExt cx="3547523" cy="615397"/>
          </a:xfrm>
        </p:grpSpPr>
        <p:sp>
          <p:nvSpPr>
            <p:cNvPr id="6" name="AutoShape 70"/>
            <p:cNvSpPr>
              <a:spLocks noChangeShapeType="1"/>
            </p:cNvSpPr>
            <p:nvPr/>
          </p:nvSpPr>
          <p:spPr bwMode="auto">
            <a:xfrm>
              <a:off x="2728413" y="3103190"/>
              <a:ext cx="635" cy="615397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" name="AutoShape 56"/>
            <p:cNvSpPr>
              <a:spLocks noChangeShapeType="1"/>
            </p:cNvSpPr>
            <p:nvPr/>
          </p:nvSpPr>
          <p:spPr bwMode="auto">
            <a:xfrm>
              <a:off x="6261171" y="3103190"/>
              <a:ext cx="635" cy="615397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8" name="AutoShape 55"/>
            <p:cNvSpPr>
              <a:spLocks noChangeShapeType="1"/>
            </p:cNvSpPr>
            <p:nvPr/>
          </p:nvSpPr>
          <p:spPr bwMode="auto">
            <a:xfrm>
              <a:off x="2729048" y="3682387"/>
              <a:ext cx="3546888" cy="635"/>
            </a:xfrm>
            <a:prstGeom prst="straightConnector1">
              <a:avLst/>
            </a:prstGeom>
            <a:noFill/>
            <a:ln w="3175">
              <a:solidFill>
                <a:srgbClr val="000000"/>
              </a:solidFill>
              <a:round/>
              <a:headEnd type="arrow" w="sm" len="med"/>
              <a:tailEnd type="arrow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9" name="Text Box 54"/>
            <p:cNvSpPr txBox="1">
              <a:spLocks noChangeArrowheads="1"/>
            </p:cNvSpPr>
            <p:nvPr/>
          </p:nvSpPr>
          <p:spPr bwMode="auto">
            <a:xfrm>
              <a:off x="4503762" y="3428988"/>
              <a:ext cx="253349" cy="219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altLang="pl-PL" sz="12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D</a:t>
              </a:r>
              <a:r>
                <a:rPr kumimoji="0" lang="pl-PL" altLang="pl-PL" sz="1600" b="0" i="1" u="none" strike="noStrike" cap="none" normalizeH="0" baseline="-30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n</a:t>
              </a:r>
              <a:endParaRPr kumimoji="0" lang="pl-PL" alt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0" name="Str_Lab"/>
          <p:cNvGrpSpPr>
            <a:grpSpLocks/>
          </p:cNvGrpSpPr>
          <p:nvPr/>
        </p:nvGrpSpPr>
        <p:grpSpPr bwMode="auto">
          <a:xfrm>
            <a:off x="3410330" y="1658167"/>
            <a:ext cx="2970344" cy="580467"/>
            <a:chOff x="4715" y="7305"/>
            <a:chExt cx="4678" cy="914"/>
          </a:xfrm>
        </p:grpSpPr>
        <p:sp>
          <p:nvSpPr>
            <p:cNvPr id="11" name="AutoShape 39"/>
            <p:cNvSpPr>
              <a:spLocks noChangeShapeType="1"/>
            </p:cNvSpPr>
            <p:nvPr/>
          </p:nvSpPr>
          <p:spPr bwMode="auto">
            <a:xfrm flipH="1">
              <a:off x="4715" y="7321"/>
              <a:ext cx="8" cy="898"/>
            </a:xfrm>
            <a:prstGeom prst="straightConnector1">
              <a:avLst/>
            </a:prstGeom>
            <a:noFill/>
            <a:ln w="19050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2" name="Freeform 38"/>
            <p:cNvSpPr>
              <a:spLocks/>
            </p:cNvSpPr>
            <p:nvPr/>
          </p:nvSpPr>
          <p:spPr bwMode="auto">
            <a:xfrm>
              <a:off x="4726" y="7305"/>
              <a:ext cx="4667" cy="873"/>
            </a:xfrm>
            <a:custGeom>
              <a:avLst/>
              <a:gdLst>
                <a:gd name="T0" fmla="*/ 0 w 4667"/>
                <a:gd name="T1" fmla="*/ 0 h 873"/>
                <a:gd name="T2" fmla="*/ 176 w 4667"/>
                <a:gd name="T3" fmla="*/ 85 h 873"/>
                <a:gd name="T4" fmla="*/ 551 w 4667"/>
                <a:gd name="T5" fmla="*/ 221 h 873"/>
                <a:gd name="T6" fmla="*/ 838 w 4667"/>
                <a:gd name="T7" fmla="*/ 301 h 873"/>
                <a:gd name="T8" fmla="*/ 1128 w 4667"/>
                <a:gd name="T9" fmla="*/ 361 h 873"/>
                <a:gd name="T10" fmla="*/ 1513 w 4667"/>
                <a:gd name="T11" fmla="*/ 441 h 873"/>
                <a:gd name="T12" fmla="*/ 2085 w 4667"/>
                <a:gd name="T13" fmla="*/ 540 h 873"/>
                <a:gd name="T14" fmla="*/ 2756 w 4667"/>
                <a:gd name="T15" fmla="*/ 657 h 873"/>
                <a:gd name="T16" fmla="*/ 3250 w 4667"/>
                <a:gd name="T17" fmla="*/ 723 h 873"/>
                <a:gd name="T18" fmla="*/ 3722 w 4667"/>
                <a:gd name="T19" fmla="*/ 784 h 873"/>
                <a:gd name="T20" fmla="*/ 4250 w 4667"/>
                <a:gd name="T21" fmla="*/ 840 h 873"/>
                <a:gd name="T22" fmla="*/ 4667 w 4667"/>
                <a:gd name="T23" fmla="*/ 873 h 8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667" h="873">
                  <a:moveTo>
                    <a:pt x="0" y="0"/>
                  </a:moveTo>
                  <a:cubicBezTo>
                    <a:pt x="29" y="14"/>
                    <a:pt x="84" y="48"/>
                    <a:pt x="176" y="85"/>
                  </a:cubicBezTo>
                  <a:cubicBezTo>
                    <a:pt x="268" y="122"/>
                    <a:pt x="441" y="185"/>
                    <a:pt x="551" y="221"/>
                  </a:cubicBezTo>
                  <a:cubicBezTo>
                    <a:pt x="661" y="257"/>
                    <a:pt x="742" y="278"/>
                    <a:pt x="838" y="301"/>
                  </a:cubicBezTo>
                  <a:cubicBezTo>
                    <a:pt x="934" y="324"/>
                    <a:pt x="1016" y="338"/>
                    <a:pt x="1128" y="361"/>
                  </a:cubicBezTo>
                  <a:cubicBezTo>
                    <a:pt x="1240" y="384"/>
                    <a:pt x="1354" y="411"/>
                    <a:pt x="1513" y="441"/>
                  </a:cubicBezTo>
                  <a:cubicBezTo>
                    <a:pt x="1672" y="471"/>
                    <a:pt x="1878" y="504"/>
                    <a:pt x="2085" y="540"/>
                  </a:cubicBezTo>
                  <a:cubicBezTo>
                    <a:pt x="2292" y="576"/>
                    <a:pt x="2562" y="627"/>
                    <a:pt x="2756" y="657"/>
                  </a:cubicBezTo>
                  <a:cubicBezTo>
                    <a:pt x="2950" y="687"/>
                    <a:pt x="3089" y="702"/>
                    <a:pt x="3250" y="723"/>
                  </a:cubicBezTo>
                  <a:cubicBezTo>
                    <a:pt x="3411" y="744"/>
                    <a:pt x="3555" y="764"/>
                    <a:pt x="3722" y="784"/>
                  </a:cubicBezTo>
                  <a:cubicBezTo>
                    <a:pt x="3889" y="804"/>
                    <a:pt x="4093" y="825"/>
                    <a:pt x="4250" y="840"/>
                  </a:cubicBezTo>
                  <a:cubicBezTo>
                    <a:pt x="4407" y="855"/>
                    <a:pt x="4596" y="869"/>
                    <a:pt x="4667" y="873"/>
                  </a:cubicBezTo>
                </a:path>
              </a:pathLst>
            </a:custGeom>
            <a:noFill/>
            <a:ln w="19050">
              <a:solidFill>
                <a:srgbClr val="0070C0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grpSp>
        <p:nvGrpSpPr>
          <p:cNvPr id="13" name="b"/>
          <p:cNvGrpSpPr/>
          <p:nvPr/>
        </p:nvGrpSpPr>
        <p:grpSpPr>
          <a:xfrm>
            <a:off x="2852200" y="1529245"/>
            <a:ext cx="676868" cy="863080"/>
            <a:chOff x="2735237" y="2240110"/>
            <a:chExt cx="676868" cy="863080"/>
          </a:xfrm>
        </p:grpSpPr>
        <p:grpSp>
          <p:nvGrpSpPr>
            <p:cNvPr id="14" name="Group 60"/>
            <p:cNvGrpSpPr>
              <a:grpSpLocks/>
            </p:cNvGrpSpPr>
            <p:nvPr/>
          </p:nvGrpSpPr>
          <p:grpSpPr bwMode="auto">
            <a:xfrm>
              <a:off x="3184789" y="2885991"/>
              <a:ext cx="227316" cy="217199"/>
              <a:chOff x="4183" y="8136"/>
              <a:chExt cx="358" cy="342"/>
            </a:xfrm>
          </p:grpSpPr>
          <p:sp>
            <p:nvSpPr>
              <p:cNvPr id="17" name="Text Box 62"/>
              <p:cNvSpPr txBox="1">
                <a:spLocks noChangeArrowheads="1"/>
              </p:cNvSpPr>
              <p:nvPr/>
            </p:nvSpPr>
            <p:spPr bwMode="auto">
              <a:xfrm>
                <a:off x="4313" y="8167"/>
                <a:ext cx="228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just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altLang="pl-PL" sz="1000" b="1" i="1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b</a:t>
                </a:r>
                <a:endParaRPr kumimoji="0" lang="pl-PL" altLang="pl-PL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8" name="Oval 61"/>
              <p:cNvSpPr>
                <a:spLocks noChangeArrowheads="1"/>
              </p:cNvSpPr>
              <p:nvPr/>
            </p:nvSpPr>
            <p:spPr bwMode="auto">
              <a:xfrm>
                <a:off x="4183" y="8136"/>
                <a:ext cx="342" cy="342"/>
              </a:xfrm>
              <a:prstGeom prst="ellipse">
                <a:avLst/>
              </a:prstGeom>
              <a:solidFill>
                <a:srgbClr val="000000">
                  <a:alpha val="25000"/>
                </a:srgbClr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</p:grpSp>
        <p:sp>
          <p:nvSpPr>
            <p:cNvPr id="15" name="AutoShape 52"/>
            <p:cNvSpPr>
              <a:spLocks noChangeShapeType="1"/>
            </p:cNvSpPr>
            <p:nvPr/>
          </p:nvSpPr>
          <p:spPr bwMode="auto">
            <a:xfrm>
              <a:off x="2735237" y="2369032"/>
              <a:ext cx="470506" cy="687796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6" name="AutoShape 51"/>
            <p:cNvSpPr>
              <a:spLocks noChangeShapeType="1"/>
            </p:cNvSpPr>
            <p:nvPr/>
          </p:nvSpPr>
          <p:spPr bwMode="auto">
            <a:xfrm>
              <a:off x="2909851" y="2240110"/>
              <a:ext cx="470506" cy="687796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graphicFrame>
        <p:nvGraphicFramePr>
          <p:cNvPr id="19" name="Laa_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9047406"/>
              </p:ext>
            </p:extLst>
          </p:nvPr>
        </p:nvGraphicFramePr>
        <p:xfrm>
          <a:off x="6515100" y="3403600"/>
          <a:ext cx="1079500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477" name="Równanie" r:id="rId9" imgW="863280" imgH="431640" progId="Equation.3">
                  <p:embed/>
                </p:oleObj>
              </mc:Choice>
              <mc:Fallback>
                <p:oleObj name="Równanie" r:id="rId9" imgW="86328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15100" y="3403600"/>
                        <a:ext cx="1079500" cy="539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Laa_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5610275"/>
              </p:ext>
            </p:extLst>
          </p:nvPr>
        </p:nvGraphicFramePr>
        <p:xfrm>
          <a:off x="5404362" y="3333688"/>
          <a:ext cx="1095375" cy="65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478" name="Równanie" r:id="rId11" imgW="876240" imgH="520560" progId="Equation.3">
                  <p:embed/>
                </p:oleObj>
              </mc:Choice>
              <mc:Fallback>
                <p:oleObj name="Równanie" r:id="rId11" imgW="876240" imgH="5205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04362" y="3333688"/>
                        <a:ext cx="1095375" cy="650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Laa_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9918751"/>
              </p:ext>
            </p:extLst>
          </p:nvPr>
        </p:nvGraphicFramePr>
        <p:xfrm>
          <a:off x="3935413" y="3286125"/>
          <a:ext cx="1444625" cy="74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479" name="Równanie" r:id="rId13" imgW="1155600" imgH="596880" progId="Equation.3">
                  <p:embed/>
                </p:oleObj>
              </mc:Choice>
              <mc:Fallback>
                <p:oleObj name="Równanie" r:id="rId13" imgW="1155600" imgH="596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5413" y="3286125"/>
                        <a:ext cx="1444625" cy="746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2" name="dx"/>
          <p:cNvGrpSpPr>
            <a:grpSpLocks/>
          </p:cNvGrpSpPr>
          <p:nvPr/>
        </p:nvGrpSpPr>
        <p:grpSpPr bwMode="auto">
          <a:xfrm>
            <a:off x="3164963" y="1080464"/>
            <a:ext cx="596900" cy="1354137"/>
            <a:chOff x="4276" y="6365"/>
            <a:chExt cx="939" cy="2132"/>
          </a:xfrm>
        </p:grpSpPr>
        <p:sp>
          <p:nvSpPr>
            <p:cNvPr id="23" name="AutoShape 119"/>
            <p:cNvSpPr>
              <a:spLocks noChangeShapeType="1"/>
            </p:cNvSpPr>
            <p:nvPr/>
          </p:nvSpPr>
          <p:spPr bwMode="auto">
            <a:xfrm flipH="1">
              <a:off x="5027" y="7440"/>
              <a:ext cx="13" cy="843"/>
            </a:xfrm>
            <a:prstGeom prst="straightConnector1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4" name="AutoShape 120"/>
            <p:cNvSpPr>
              <a:spLocks noChangeShapeType="1"/>
            </p:cNvSpPr>
            <p:nvPr/>
          </p:nvSpPr>
          <p:spPr bwMode="auto">
            <a:xfrm>
              <a:off x="4276" y="7200"/>
              <a:ext cx="741" cy="1083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5" name="AutoShape 121"/>
            <p:cNvSpPr>
              <a:spLocks noChangeShapeType="1"/>
            </p:cNvSpPr>
            <p:nvPr/>
          </p:nvSpPr>
          <p:spPr bwMode="auto">
            <a:xfrm>
              <a:off x="4301" y="6365"/>
              <a:ext cx="741" cy="1083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26" name="Text Box 122"/>
            <p:cNvSpPr txBox="1">
              <a:spLocks noChangeArrowheads="1"/>
            </p:cNvSpPr>
            <p:nvPr/>
          </p:nvSpPr>
          <p:spPr bwMode="auto">
            <a:xfrm>
              <a:off x="4961" y="8264"/>
              <a:ext cx="254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pl-PL" altLang="pl-PL" sz="1000" b="0" i="1" u="none" strike="noStrike" cap="none" normalizeH="0" baseline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Calibri" pitchFamily="34" charset="0"/>
                  <a:cs typeface="Arial" pitchFamily="34" charset="0"/>
                </a:rPr>
                <a:t>dx</a:t>
              </a:r>
              <a:endParaRPr kumimoji="0" lang="pl-PL" alt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aphicFrame>
        <p:nvGraphicFramePr>
          <p:cNvPr id="27" name="Laa_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5040929"/>
              </p:ext>
            </p:extLst>
          </p:nvPr>
        </p:nvGraphicFramePr>
        <p:xfrm>
          <a:off x="1764588" y="3320988"/>
          <a:ext cx="2171700" cy="682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480" name="Równanie" r:id="rId15" imgW="1739880" imgH="545760" progId="Equation.3">
                  <p:embed/>
                </p:oleObj>
              </mc:Choice>
              <mc:Fallback>
                <p:oleObj name="Równanie" r:id="rId15" imgW="1739880" imgH="5457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4588" y="3320988"/>
                        <a:ext cx="2171700" cy="682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8" name="Str__Laa"/>
          <p:cNvGrpSpPr>
            <a:grpSpLocks/>
          </p:cNvGrpSpPr>
          <p:nvPr/>
        </p:nvGrpSpPr>
        <p:grpSpPr bwMode="auto">
          <a:xfrm>
            <a:off x="2939825" y="1145019"/>
            <a:ext cx="3483392" cy="1138706"/>
            <a:chOff x="3974" y="6497"/>
            <a:chExt cx="5486" cy="1793"/>
          </a:xfrm>
        </p:grpSpPr>
        <p:sp>
          <p:nvSpPr>
            <p:cNvPr id="29" name="Freeform 42"/>
            <p:cNvSpPr>
              <a:spLocks/>
            </p:cNvSpPr>
            <p:nvPr/>
          </p:nvSpPr>
          <p:spPr bwMode="auto">
            <a:xfrm>
              <a:off x="3974" y="6497"/>
              <a:ext cx="5486" cy="1682"/>
            </a:xfrm>
            <a:custGeom>
              <a:avLst/>
              <a:gdLst>
                <a:gd name="T0" fmla="*/ 0 w 5486"/>
                <a:gd name="T1" fmla="*/ 0 h 1682"/>
                <a:gd name="T2" fmla="*/ 94 w 5486"/>
                <a:gd name="T3" fmla="*/ 222 h 1682"/>
                <a:gd name="T4" fmla="*/ 371 w 5486"/>
                <a:gd name="T5" fmla="*/ 546 h 1682"/>
                <a:gd name="T6" fmla="*/ 793 w 5486"/>
                <a:gd name="T7" fmla="*/ 838 h 1682"/>
                <a:gd name="T8" fmla="*/ 1414 w 5486"/>
                <a:gd name="T9" fmla="*/ 1062 h 1682"/>
                <a:gd name="T10" fmla="*/ 2035 w 5486"/>
                <a:gd name="T11" fmla="*/ 1202 h 1682"/>
                <a:gd name="T12" fmla="*/ 2672 w 5486"/>
                <a:gd name="T13" fmla="*/ 1322 h 1682"/>
                <a:gd name="T14" fmla="*/ 3331 w 5486"/>
                <a:gd name="T15" fmla="*/ 1433 h 1682"/>
                <a:gd name="T16" fmla="*/ 3987 w 5486"/>
                <a:gd name="T17" fmla="*/ 1535 h 1682"/>
                <a:gd name="T18" fmla="*/ 4921 w 5486"/>
                <a:gd name="T19" fmla="*/ 1638 h 1682"/>
                <a:gd name="T20" fmla="*/ 5403 w 5486"/>
                <a:gd name="T21" fmla="*/ 1676 h 1682"/>
                <a:gd name="T22" fmla="*/ 5417 w 5486"/>
                <a:gd name="T23" fmla="*/ 1676 h 16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486" h="1682">
                  <a:moveTo>
                    <a:pt x="0" y="0"/>
                  </a:moveTo>
                  <a:cubicBezTo>
                    <a:pt x="13" y="37"/>
                    <a:pt x="32" y="131"/>
                    <a:pt x="94" y="222"/>
                  </a:cubicBezTo>
                  <a:cubicBezTo>
                    <a:pt x="156" y="313"/>
                    <a:pt x="254" y="443"/>
                    <a:pt x="371" y="546"/>
                  </a:cubicBezTo>
                  <a:cubicBezTo>
                    <a:pt x="488" y="649"/>
                    <a:pt x="619" y="752"/>
                    <a:pt x="793" y="838"/>
                  </a:cubicBezTo>
                  <a:cubicBezTo>
                    <a:pt x="967" y="924"/>
                    <a:pt x="1207" y="1001"/>
                    <a:pt x="1414" y="1062"/>
                  </a:cubicBezTo>
                  <a:cubicBezTo>
                    <a:pt x="1621" y="1123"/>
                    <a:pt x="1825" y="1159"/>
                    <a:pt x="2035" y="1202"/>
                  </a:cubicBezTo>
                  <a:cubicBezTo>
                    <a:pt x="2245" y="1245"/>
                    <a:pt x="2456" y="1284"/>
                    <a:pt x="2672" y="1322"/>
                  </a:cubicBezTo>
                  <a:cubicBezTo>
                    <a:pt x="2888" y="1360"/>
                    <a:pt x="3112" y="1398"/>
                    <a:pt x="3331" y="1433"/>
                  </a:cubicBezTo>
                  <a:cubicBezTo>
                    <a:pt x="3550" y="1468"/>
                    <a:pt x="3722" y="1501"/>
                    <a:pt x="3987" y="1535"/>
                  </a:cubicBezTo>
                  <a:cubicBezTo>
                    <a:pt x="4252" y="1569"/>
                    <a:pt x="4685" y="1615"/>
                    <a:pt x="4921" y="1638"/>
                  </a:cubicBezTo>
                  <a:cubicBezTo>
                    <a:pt x="5157" y="1661"/>
                    <a:pt x="5320" y="1670"/>
                    <a:pt x="5403" y="1676"/>
                  </a:cubicBezTo>
                  <a:cubicBezTo>
                    <a:pt x="5486" y="1682"/>
                    <a:pt x="5414" y="1676"/>
                    <a:pt x="5417" y="1676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0" name="AutoShape 41"/>
            <p:cNvSpPr>
              <a:spLocks noChangeShapeType="1"/>
            </p:cNvSpPr>
            <p:nvPr/>
          </p:nvSpPr>
          <p:spPr bwMode="auto">
            <a:xfrm>
              <a:off x="3974" y="6497"/>
              <a:ext cx="1" cy="1793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grpSp>
        <p:nvGrpSpPr>
          <p:cNvPr id="31" name="H(x)="/>
          <p:cNvGrpSpPr/>
          <p:nvPr/>
        </p:nvGrpSpPr>
        <p:grpSpPr>
          <a:xfrm>
            <a:off x="4057675" y="1068154"/>
            <a:ext cx="807370" cy="397567"/>
            <a:chOff x="3597812" y="1626619"/>
            <a:chExt cx="807370" cy="397567"/>
          </a:xfrm>
        </p:grpSpPr>
        <p:sp>
          <p:nvSpPr>
            <p:cNvPr id="32" name="AutoShape 35"/>
            <p:cNvSpPr>
              <a:spLocks/>
            </p:cNvSpPr>
            <p:nvPr/>
          </p:nvSpPr>
          <p:spPr bwMode="auto">
            <a:xfrm>
              <a:off x="3607037" y="1626619"/>
              <a:ext cx="798145" cy="397563"/>
            </a:xfrm>
            <a:prstGeom prst="borderCallout2">
              <a:avLst>
                <a:gd name="adj1" fmla="val 28801"/>
                <a:gd name="adj2" fmla="val -9542"/>
                <a:gd name="adj3" fmla="val 28801"/>
                <a:gd name="adj4" fmla="val -19083"/>
                <a:gd name="adj5" fmla="val 172398"/>
                <a:gd name="adj6" fmla="val -53477"/>
              </a:avLst>
            </a:prstGeom>
            <a:solidFill>
              <a:srgbClr val="FFFFFF"/>
            </a:solidFill>
            <a:ln w="6350">
              <a:solidFill>
                <a:srgbClr val="000000"/>
              </a:solidFill>
              <a:miter lim="800000"/>
              <a:headEnd type="none" w="sm" len="sm"/>
              <a:tailEnd type="arrow" w="med" len="med"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graphicFrame>
          <p:nvGraphicFramePr>
            <p:cNvPr id="33" name="Obiekt 3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85835067"/>
                </p:ext>
              </p:extLst>
            </p:nvPr>
          </p:nvGraphicFramePr>
          <p:xfrm>
            <a:off x="3597812" y="1652711"/>
            <a:ext cx="742950" cy="3714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4481" name="Równanie" r:id="rId17" imgW="787058" imgH="393529" progId="Equation.3">
                    <p:embed/>
                  </p:oleObj>
                </mc:Choice>
                <mc:Fallback>
                  <p:oleObj name="Równanie" r:id="rId17" imgW="787058" imgH="393529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97812" y="1652711"/>
                          <a:ext cx="742950" cy="3714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4" name="I"/>
          <p:cNvGrpSpPr/>
          <p:nvPr/>
        </p:nvGrpSpPr>
        <p:grpSpPr>
          <a:xfrm>
            <a:off x="2487101" y="1775160"/>
            <a:ext cx="193675" cy="257175"/>
            <a:chOff x="2370138" y="2486025"/>
            <a:chExt cx="193675" cy="257175"/>
          </a:xfrm>
        </p:grpSpPr>
        <p:cxnSp>
          <p:nvCxnSpPr>
            <p:cNvPr id="35" name="AutoShape 92"/>
            <p:cNvCxnSpPr>
              <a:cxnSpLocks noChangeShapeType="1"/>
            </p:cNvCxnSpPr>
            <p:nvPr/>
          </p:nvCxnSpPr>
          <p:spPr bwMode="auto">
            <a:xfrm>
              <a:off x="2370138" y="2486025"/>
              <a:ext cx="80962" cy="122238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 type="triangl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sp>
          <p:nvSpPr>
            <p:cNvPr id="36" name="Text Box 93"/>
            <p:cNvSpPr txBox="1">
              <a:spLocks noChangeArrowheads="1"/>
            </p:cNvSpPr>
            <p:nvPr/>
          </p:nvSpPr>
          <p:spPr bwMode="auto">
            <a:xfrm>
              <a:off x="2490788" y="2595563"/>
              <a:ext cx="73025" cy="147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pl-PL" altLang="pl-PL" sz="1000" b="0" i="1" u="none" strike="noStrike" cap="none" normalizeH="0" baseline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Calibri" pitchFamily="34" charset="0"/>
                  <a:cs typeface="Arial" pitchFamily="34" charset="0"/>
                </a:rPr>
                <a:t>I</a:t>
              </a:r>
              <a:endParaRPr kumimoji="0" lang="pl-PL" alt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7" name="Osie"/>
          <p:cNvGrpSpPr/>
          <p:nvPr/>
        </p:nvGrpSpPr>
        <p:grpSpPr>
          <a:xfrm>
            <a:off x="2686475" y="1016732"/>
            <a:ext cx="4125972" cy="1447992"/>
            <a:chOff x="2569512" y="1727597"/>
            <a:chExt cx="4125972" cy="1447992"/>
          </a:xfrm>
        </p:grpSpPr>
        <p:sp>
          <p:nvSpPr>
            <p:cNvPr id="38" name="AutoShape 74"/>
            <p:cNvSpPr>
              <a:spLocks noChangeShapeType="1"/>
            </p:cNvSpPr>
            <p:nvPr/>
          </p:nvSpPr>
          <p:spPr bwMode="auto">
            <a:xfrm>
              <a:off x="2714283" y="2994590"/>
              <a:ext cx="3945008" cy="635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39" name="AutoShape 73"/>
            <p:cNvSpPr>
              <a:spLocks noChangeShapeType="1"/>
            </p:cNvSpPr>
            <p:nvPr/>
          </p:nvSpPr>
          <p:spPr bwMode="auto">
            <a:xfrm flipV="1">
              <a:off x="2713648" y="1767607"/>
              <a:ext cx="13969" cy="1230793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0" name="Text Box 72"/>
            <p:cNvSpPr txBox="1">
              <a:spLocks noChangeArrowheads="1"/>
            </p:cNvSpPr>
            <p:nvPr/>
          </p:nvSpPr>
          <p:spPr bwMode="auto">
            <a:xfrm>
              <a:off x="2569512" y="1727597"/>
              <a:ext cx="144771" cy="190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altLang="pl-PL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H</a:t>
              </a:r>
              <a:endParaRPr kumimoji="0" lang="pl-PL" altLang="pl-P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" name="Text Box 71"/>
            <p:cNvSpPr txBox="1">
              <a:spLocks noChangeArrowheads="1"/>
            </p:cNvSpPr>
            <p:nvPr/>
          </p:nvSpPr>
          <p:spPr bwMode="auto">
            <a:xfrm>
              <a:off x="6623099" y="3030790"/>
              <a:ext cx="72385" cy="1447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altLang="pl-PL" sz="10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x</a:t>
              </a:r>
              <a:endParaRPr kumimoji="0" lang="pl-PL" alt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2" name="Dśr"/>
          <p:cNvGrpSpPr/>
          <p:nvPr/>
        </p:nvGrpSpPr>
        <p:grpSpPr>
          <a:xfrm>
            <a:off x="2854307" y="2392325"/>
            <a:ext cx="568733" cy="434398"/>
            <a:chOff x="2737344" y="3103190"/>
            <a:chExt cx="568733" cy="434398"/>
          </a:xfrm>
        </p:grpSpPr>
        <p:sp>
          <p:nvSpPr>
            <p:cNvPr id="43" name="AutoShape 69"/>
            <p:cNvSpPr>
              <a:spLocks noChangeShapeType="1"/>
            </p:cNvSpPr>
            <p:nvPr/>
          </p:nvSpPr>
          <p:spPr bwMode="auto">
            <a:xfrm>
              <a:off x="3305431" y="3103190"/>
              <a:ext cx="635" cy="434398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4" name="AutoShape 68"/>
            <p:cNvSpPr>
              <a:spLocks noChangeShapeType="1"/>
            </p:cNvSpPr>
            <p:nvPr/>
          </p:nvSpPr>
          <p:spPr bwMode="auto">
            <a:xfrm>
              <a:off x="2737344" y="3465188"/>
              <a:ext cx="568733" cy="635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 type="arrow" w="sm" len="sm"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5" name="Text Box 67"/>
            <p:cNvSpPr txBox="1">
              <a:spLocks noChangeArrowheads="1"/>
            </p:cNvSpPr>
            <p:nvPr/>
          </p:nvSpPr>
          <p:spPr bwMode="auto">
            <a:xfrm>
              <a:off x="2859054" y="3284189"/>
              <a:ext cx="253349" cy="1797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altLang="pl-PL" sz="1000" b="0" i="1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D</a:t>
              </a:r>
              <a:r>
                <a:rPr kumimoji="0" lang="pl-PL" altLang="pl-PL" sz="1200" b="0" i="1" u="none" strike="noStrike" cap="none" normalizeH="0" baseline="-3000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śr</a:t>
              </a:r>
              <a:endParaRPr kumimoji="0" lang="pl-PL" altLang="pl-P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6" name="n"/>
          <p:cNvGrpSpPr/>
          <p:nvPr/>
        </p:nvGrpSpPr>
        <p:grpSpPr>
          <a:xfrm>
            <a:off x="5803495" y="1533691"/>
            <a:ext cx="703536" cy="858634"/>
            <a:chOff x="5686532" y="2244556"/>
            <a:chExt cx="703536" cy="858634"/>
          </a:xfrm>
        </p:grpSpPr>
        <p:sp>
          <p:nvSpPr>
            <p:cNvPr id="47" name="AutoShape 50"/>
            <p:cNvSpPr>
              <a:spLocks noChangeShapeType="1"/>
            </p:cNvSpPr>
            <p:nvPr/>
          </p:nvSpPr>
          <p:spPr bwMode="auto">
            <a:xfrm>
              <a:off x="5686532" y="2347439"/>
              <a:ext cx="470506" cy="687796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8" name="AutoShape 49"/>
            <p:cNvSpPr>
              <a:spLocks noChangeShapeType="1"/>
            </p:cNvSpPr>
            <p:nvPr/>
          </p:nvSpPr>
          <p:spPr bwMode="auto">
            <a:xfrm>
              <a:off x="5881465" y="2244556"/>
              <a:ext cx="470506" cy="687796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grpSp>
          <p:nvGrpSpPr>
            <p:cNvPr id="49" name="Group 43"/>
            <p:cNvGrpSpPr>
              <a:grpSpLocks/>
            </p:cNvGrpSpPr>
            <p:nvPr/>
          </p:nvGrpSpPr>
          <p:grpSpPr bwMode="auto">
            <a:xfrm>
              <a:off x="6152593" y="2885991"/>
              <a:ext cx="237475" cy="217199"/>
              <a:chOff x="9313" y="8136"/>
              <a:chExt cx="374" cy="342"/>
            </a:xfrm>
          </p:grpSpPr>
          <p:sp>
            <p:nvSpPr>
              <p:cNvPr id="50" name="Text Box 45"/>
              <p:cNvSpPr txBox="1">
                <a:spLocks noChangeArrowheads="1"/>
              </p:cNvSpPr>
              <p:nvPr/>
            </p:nvSpPr>
            <p:spPr bwMode="auto">
              <a:xfrm>
                <a:off x="9427" y="8160"/>
                <a:ext cx="260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just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altLang="pl-PL" sz="1000" b="1" i="1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n</a:t>
                </a:r>
                <a:endParaRPr kumimoji="0" lang="pl-PL" altLang="pl-PL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1" name="Oval 44"/>
              <p:cNvSpPr>
                <a:spLocks noChangeArrowheads="1"/>
              </p:cNvSpPr>
              <p:nvPr/>
            </p:nvSpPr>
            <p:spPr bwMode="auto">
              <a:xfrm>
                <a:off x="9313" y="8136"/>
                <a:ext cx="342" cy="342"/>
              </a:xfrm>
              <a:prstGeom prst="ellipse">
                <a:avLst/>
              </a:prstGeom>
              <a:solidFill>
                <a:srgbClr val="000000">
                  <a:alpha val="25000"/>
                </a:srgbClr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</p:grpSp>
      </p:grpSp>
      <p:grpSp>
        <p:nvGrpSpPr>
          <p:cNvPr id="52" name="a"/>
          <p:cNvGrpSpPr/>
          <p:nvPr/>
        </p:nvGrpSpPr>
        <p:grpSpPr>
          <a:xfrm>
            <a:off x="2207080" y="1527975"/>
            <a:ext cx="744809" cy="1123662"/>
            <a:chOff x="2090117" y="2238840"/>
            <a:chExt cx="744809" cy="1123662"/>
          </a:xfrm>
        </p:grpSpPr>
        <p:sp>
          <p:nvSpPr>
            <p:cNvPr id="53" name="AutoShape 66"/>
            <p:cNvSpPr>
              <a:spLocks noChangeShapeType="1"/>
            </p:cNvSpPr>
            <p:nvPr/>
          </p:nvSpPr>
          <p:spPr bwMode="auto">
            <a:xfrm>
              <a:off x="2605070" y="3030790"/>
              <a:ext cx="635" cy="180999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4" name="AutoShape 65"/>
            <p:cNvSpPr>
              <a:spLocks noChangeShapeType="1"/>
            </p:cNvSpPr>
            <p:nvPr/>
          </p:nvSpPr>
          <p:spPr bwMode="auto">
            <a:xfrm>
              <a:off x="2605705" y="3175589"/>
              <a:ext cx="229221" cy="635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 type="arrow" w="sm" len="sm"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5" name="Text Box 64"/>
            <p:cNvSpPr txBox="1">
              <a:spLocks noChangeArrowheads="1"/>
            </p:cNvSpPr>
            <p:nvPr/>
          </p:nvSpPr>
          <p:spPr bwMode="auto">
            <a:xfrm>
              <a:off x="2497127" y="3208614"/>
              <a:ext cx="253349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altLang="pl-PL" sz="10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2r</a:t>
              </a:r>
              <a:r>
                <a:rPr kumimoji="0" lang="pl-PL" altLang="pl-PL" sz="1000" b="0" i="1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o</a:t>
              </a:r>
              <a:endParaRPr kumimoji="0" lang="pl-PL" altLang="pl-PL" sz="1800" b="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6" name="AutoShape 63"/>
            <p:cNvSpPr>
              <a:spLocks noChangeShapeType="1"/>
            </p:cNvSpPr>
            <p:nvPr/>
          </p:nvSpPr>
          <p:spPr bwMode="auto">
            <a:xfrm>
              <a:off x="2822227" y="3030790"/>
              <a:ext cx="635" cy="180999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7" name="AutoShape 48"/>
            <p:cNvSpPr>
              <a:spLocks noChangeShapeType="1"/>
            </p:cNvSpPr>
            <p:nvPr/>
          </p:nvSpPr>
          <p:spPr bwMode="auto">
            <a:xfrm>
              <a:off x="2090117" y="2379194"/>
              <a:ext cx="434313" cy="651596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 type="arrow" w="sm" len="sm"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8" name="Text Box 47"/>
            <p:cNvSpPr txBox="1">
              <a:spLocks noChangeArrowheads="1"/>
            </p:cNvSpPr>
            <p:nvPr/>
          </p:nvSpPr>
          <p:spPr bwMode="auto">
            <a:xfrm>
              <a:off x="2211395" y="2704992"/>
              <a:ext cx="72385" cy="1428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altLang="pl-PL" sz="10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l</a:t>
              </a:r>
              <a:endParaRPr kumimoji="0" lang="pl-PL" alt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59" name="Grupa 58"/>
            <p:cNvGrpSpPr/>
            <p:nvPr/>
          </p:nvGrpSpPr>
          <p:grpSpPr>
            <a:xfrm>
              <a:off x="2140279" y="2238840"/>
              <a:ext cx="682582" cy="864350"/>
              <a:chOff x="2140279" y="2238840"/>
              <a:chExt cx="682582" cy="864350"/>
            </a:xfrm>
          </p:grpSpPr>
          <p:grpSp>
            <p:nvGrpSpPr>
              <p:cNvPr id="60" name="Group 57"/>
              <p:cNvGrpSpPr>
                <a:grpSpLocks/>
              </p:cNvGrpSpPr>
              <p:nvPr/>
            </p:nvGrpSpPr>
            <p:grpSpPr bwMode="auto">
              <a:xfrm>
                <a:off x="2605705" y="2885991"/>
                <a:ext cx="217156" cy="217199"/>
                <a:chOff x="3613" y="8136"/>
                <a:chExt cx="342" cy="342"/>
              </a:xfrm>
            </p:grpSpPr>
            <p:sp>
              <p:nvSpPr>
                <p:cNvPr id="63" name="Text Box 59"/>
                <p:cNvSpPr txBox="1">
                  <a:spLocks noChangeArrowheads="1"/>
                </p:cNvSpPr>
                <p:nvPr/>
              </p:nvSpPr>
              <p:spPr bwMode="auto">
                <a:xfrm>
                  <a:off x="3727" y="8164"/>
                  <a:ext cx="228" cy="2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just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pl-PL" altLang="pl-PL" sz="1000" b="1" i="1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ea typeface="Times New Roman" pitchFamily="18" charset="0"/>
                      <a:cs typeface="Arial" pitchFamily="34" charset="0"/>
                    </a:rPr>
                    <a:t>a</a:t>
                  </a:r>
                  <a:endParaRPr kumimoji="0" lang="pl-PL" altLang="pl-PL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64" name="Oval 58"/>
                <p:cNvSpPr>
                  <a:spLocks noChangeArrowheads="1"/>
                </p:cNvSpPr>
                <p:nvPr/>
              </p:nvSpPr>
              <p:spPr bwMode="auto">
                <a:xfrm>
                  <a:off x="3613" y="8136"/>
                  <a:ext cx="342" cy="342"/>
                </a:xfrm>
                <a:prstGeom prst="ellipse">
                  <a:avLst/>
                </a:prstGeom>
                <a:solidFill>
                  <a:srgbClr val="000000">
                    <a:alpha val="25000"/>
                  </a:srgbClr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/>
                </a:p>
              </p:txBody>
            </p:sp>
          </p:grpSp>
          <p:sp>
            <p:nvSpPr>
              <p:cNvPr id="61" name="AutoShape 53"/>
              <p:cNvSpPr>
                <a:spLocks noChangeShapeType="1"/>
              </p:cNvSpPr>
              <p:nvPr/>
            </p:nvSpPr>
            <p:spPr bwMode="auto">
              <a:xfrm>
                <a:off x="2330132" y="2238840"/>
                <a:ext cx="470506" cy="687796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62" name="AutoShape 46"/>
              <p:cNvSpPr>
                <a:spLocks noChangeShapeType="1"/>
              </p:cNvSpPr>
              <p:nvPr/>
            </p:nvSpPr>
            <p:spPr bwMode="auto">
              <a:xfrm>
                <a:off x="2140279" y="2351250"/>
                <a:ext cx="470506" cy="687796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3"/>
                                            </p:cond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  <p:bldP spid="68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Macierz_Z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3337997"/>
              </p:ext>
            </p:extLst>
          </p:nvPr>
        </p:nvGraphicFramePr>
        <p:xfrm>
          <a:off x="3895251" y="4618185"/>
          <a:ext cx="1475735" cy="8886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14" name="Równanie" r:id="rId3" imgW="1180800" imgH="711000" progId="Equation.3">
                  <p:embed/>
                </p:oleObj>
              </mc:Choice>
              <mc:Fallback>
                <p:oleObj name="Równanie" r:id="rId3" imgW="1180800" imgH="71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95251" y="4618185"/>
                        <a:ext cx="1475735" cy="88861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xt_M_imp"/>
          <p:cNvSpPr>
            <a:spLocks noChangeArrowheads="1"/>
          </p:cNvSpPr>
          <p:nvPr/>
        </p:nvSpPr>
        <p:spPr bwMode="auto">
          <a:xfrm>
            <a:off x="2159732" y="4113076"/>
            <a:ext cx="435856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z"/>
              <a:defRPr kumimoji="1" sz="27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y"/>
              <a:defRPr kumimoji="1" sz="2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x"/>
              <a:defRPr kumimoji="1" sz="21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sz="21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Clr>
                <a:srgbClr val="0070C0"/>
              </a:buClr>
              <a:buFontTx/>
              <a:buNone/>
            </a:pPr>
            <a:r>
              <a:rPr kumimoji="0" lang="pl-PL" altLang="pl-PL" sz="1600" b="1" i="1" smtClean="0">
                <a:solidFill>
                  <a:srgbClr val="0000FF"/>
                </a:solidFill>
                <a:latin typeface="Times New Roman" pitchFamily="18" charset="0"/>
              </a:rPr>
              <a:t>Macierz impedancji linii w składowych fazowych:</a:t>
            </a:r>
            <a:endParaRPr kumimoji="0" lang="pl-PL" altLang="pl-PL" sz="1600" b="1" i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graphicFrame>
        <p:nvGraphicFramePr>
          <p:cNvPr id="22" name="M'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3443514"/>
              </p:ext>
            </p:extLst>
          </p:nvPr>
        </p:nvGraphicFramePr>
        <p:xfrm>
          <a:off x="3357563" y="3508375"/>
          <a:ext cx="2895600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15" name="Równanie" r:id="rId5" imgW="2412720" imgH="431640" progId="Equation.3">
                  <p:embed/>
                </p:oleObj>
              </mc:Choice>
              <mc:Fallback>
                <p:oleObj name="Równanie" r:id="rId5" imgW="2412720" imgH="431640" progId="Equation.3">
                  <p:embed/>
                  <p:pic>
                    <p:nvPicPr>
                      <p:cNvPr id="0" name="Object 3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7563" y="3508375"/>
                        <a:ext cx="2895600" cy="517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Imp_M"/>
          <p:cNvSpPr>
            <a:spLocks noChangeArrowheads="1"/>
          </p:cNvSpPr>
          <p:nvPr/>
        </p:nvSpPr>
        <p:spPr bwMode="auto">
          <a:xfrm>
            <a:off x="2159732" y="3068960"/>
            <a:ext cx="5852564" cy="325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z"/>
              <a:defRPr kumimoji="1" sz="27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y"/>
              <a:defRPr kumimoji="1" sz="2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x"/>
              <a:defRPr kumimoji="1" sz="21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sz="21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Clr>
                <a:srgbClr val="0070C0"/>
              </a:buClr>
              <a:buFontTx/>
              <a:buNone/>
            </a:pPr>
            <a:r>
              <a:rPr kumimoji="0" lang="pl-PL" altLang="pl-PL" sz="1600" b="1" i="1" smtClean="0">
                <a:solidFill>
                  <a:srgbClr val="0000FF"/>
                </a:solidFill>
                <a:latin typeface="Times New Roman" pitchFamily="18" charset="0"/>
              </a:rPr>
              <a:t>Jednostkowa impedancja </a:t>
            </a:r>
            <a:r>
              <a:rPr kumimoji="0" lang="pl-PL" altLang="pl-PL" sz="1600" b="1" i="1" dirty="0">
                <a:solidFill>
                  <a:srgbClr val="0000FF"/>
                </a:solidFill>
                <a:latin typeface="Times New Roman" pitchFamily="18" charset="0"/>
              </a:rPr>
              <a:t>wzajemna pomiędzy przewodami fazowymi:</a:t>
            </a:r>
          </a:p>
        </p:txBody>
      </p:sp>
      <p:graphicFrame>
        <p:nvGraphicFramePr>
          <p:cNvPr id="20" name="Z'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7103771"/>
              </p:ext>
            </p:extLst>
          </p:nvPr>
        </p:nvGraphicFramePr>
        <p:xfrm>
          <a:off x="3252788" y="2498725"/>
          <a:ext cx="3368675" cy="519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16" name="Równanie" r:id="rId7" imgW="2806560" imgH="431640" progId="Equation.3">
                  <p:embed/>
                </p:oleObj>
              </mc:Choice>
              <mc:Fallback>
                <p:oleObj name="Równanie" r:id="rId7" imgW="2806560" imgH="431640" progId="Equation.3">
                  <p:embed/>
                  <p:pic>
                    <p:nvPicPr>
                      <p:cNvPr id="0" name="Object 37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52788" y="2498725"/>
                        <a:ext cx="3368675" cy="519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Imp_Z"/>
          <p:cNvSpPr>
            <a:spLocks noChangeArrowheads="1"/>
          </p:cNvSpPr>
          <p:nvPr/>
        </p:nvSpPr>
        <p:spPr bwMode="auto">
          <a:xfrm>
            <a:off x="2159732" y="2024844"/>
            <a:ext cx="5552802" cy="325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z"/>
              <a:defRPr kumimoji="1" sz="27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y"/>
              <a:defRPr kumimoji="1" sz="23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Monotype Sorts"/>
              <a:buChar char="x"/>
              <a:defRPr kumimoji="1" sz="21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Char char="•"/>
              <a:defRPr kumimoji="1" sz="21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1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Clr>
                <a:srgbClr val="0070C0"/>
              </a:buClr>
              <a:buFontTx/>
              <a:buNone/>
            </a:pPr>
            <a:r>
              <a:rPr kumimoji="0" lang="pl-PL" altLang="pl-PL" sz="1600" b="1" i="1" smtClean="0">
                <a:solidFill>
                  <a:srgbClr val="0000FF"/>
                </a:solidFill>
                <a:latin typeface="Times New Roman" pitchFamily="18" charset="0"/>
              </a:rPr>
              <a:t>Jednostkowa impedancja </a:t>
            </a:r>
            <a:r>
              <a:rPr kumimoji="0" lang="pl-PL" altLang="pl-PL" sz="1600" b="1" i="1" dirty="0">
                <a:solidFill>
                  <a:srgbClr val="0000FF"/>
                </a:solidFill>
                <a:latin typeface="Times New Roman" pitchFamily="18" charset="0"/>
              </a:rPr>
              <a:t>własna obwodu przewód </a:t>
            </a:r>
            <a:r>
              <a:rPr kumimoji="0" lang="pl-PL" altLang="pl-PL" sz="1600" b="1" i="1" dirty="0" err="1">
                <a:solidFill>
                  <a:srgbClr val="0000FF"/>
                </a:solidFill>
                <a:latin typeface="Times New Roman" pitchFamily="18" charset="0"/>
              </a:rPr>
              <a:t>fazowy-ziemia</a:t>
            </a:r>
            <a:r>
              <a:rPr kumimoji="0" lang="pl-PL" altLang="pl-PL" sz="1600" b="1" i="1" dirty="0">
                <a:solidFill>
                  <a:srgbClr val="0000FF"/>
                </a:solidFill>
                <a:latin typeface="Times New Roman" pitchFamily="18" charset="0"/>
              </a:rPr>
              <a:t>:</a:t>
            </a:r>
          </a:p>
        </p:txBody>
      </p:sp>
      <p:grpSp>
        <p:nvGrpSpPr>
          <p:cNvPr id="24" name="Zał"/>
          <p:cNvGrpSpPr/>
          <p:nvPr/>
        </p:nvGrpSpPr>
        <p:grpSpPr>
          <a:xfrm>
            <a:off x="2159732" y="800708"/>
            <a:ext cx="4380678" cy="1031771"/>
            <a:chOff x="2159732" y="800708"/>
            <a:chExt cx="4380678" cy="1031771"/>
          </a:xfrm>
        </p:grpSpPr>
        <p:sp>
          <p:nvSpPr>
            <p:cNvPr id="18" name="Txt_Prz_Mi"/>
            <p:cNvSpPr>
              <a:spLocks noChangeArrowheads="1"/>
            </p:cNvSpPr>
            <p:nvPr/>
          </p:nvSpPr>
          <p:spPr bwMode="auto">
            <a:xfrm>
              <a:off x="2545727" y="1586258"/>
              <a:ext cx="3994683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 typeface="Arial" pitchFamily="34" charset="0"/>
                <a:buChar char="•"/>
              </a:pPr>
              <a:r>
                <a:rPr kumimoji="0" lang="pl-PL" altLang="pl-PL" sz="1600" b="1" i="1">
                  <a:solidFill>
                    <a:srgbClr val="006600"/>
                  </a:solidFill>
                  <a:latin typeface="Times New Roman" pitchFamily="18" charset="0"/>
                </a:rPr>
                <a:t>  </a:t>
              </a:r>
              <a:r>
                <a:rPr kumimoji="0" lang="pl-PL" altLang="pl-PL" sz="1600" b="1" i="1" smtClean="0">
                  <a:solidFill>
                    <a:srgbClr val="006600"/>
                  </a:solidFill>
                  <a:latin typeface="Times New Roman" pitchFamily="18" charset="0"/>
                </a:rPr>
                <a:t>przenikalność magnetyczna </a:t>
              </a:r>
              <a:r>
                <a:rPr kumimoji="0" lang="pl-PL" altLang="pl-PL" sz="1600" b="1" i="1">
                  <a:solidFill>
                    <a:srgbClr val="006600"/>
                  </a:solidFill>
                  <a:latin typeface="Times New Roman" pitchFamily="18" charset="0"/>
                  <a:sym typeface="Symbol" pitchFamily="18" charset="2"/>
                </a:rPr>
                <a:t></a:t>
              </a:r>
              <a:r>
                <a:rPr kumimoji="0" lang="pl-PL" altLang="pl-PL" sz="1600" b="1" i="1" baseline="-25000">
                  <a:solidFill>
                    <a:srgbClr val="006600"/>
                  </a:solidFill>
                  <a:latin typeface="Times New Roman" pitchFamily="18" charset="0"/>
                </a:rPr>
                <a:t>0</a:t>
              </a:r>
              <a:r>
                <a:rPr kumimoji="0" lang="pl-PL" altLang="pl-PL" sz="1600" b="1">
                  <a:solidFill>
                    <a:srgbClr val="006600"/>
                  </a:solidFill>
                  <a:latin typeface="Times New Roman" pitchFamily="18" charset="0"/>
                </a:rPr>
                <a:t> = 4</a:t>
              </a:r>
              <a:r>
                <a:rPr kumimoji="0" lang="pl-PL" altLang="pl-PL" sz="1600" b="1">
                  <a:solidFill>
                    <a:srgbClr val="006600"/>
                  </a:solidFill>
                  <a:latin typeface="Times New Roman" pitchFamily="18" charset="0"/>
                  <a:sym typeface="Symbol" pitchFamily="18" charset="2"/>
                </a:rPr>
                <a:t></a:t>
              </a:r>
              <a:r>
                <a:rPr kumimoji="0" lang="pl-PL" altLang="pl-PL" sz="1600" b="1">
                  <a:solidFill>
                    <a:srgbClr val="006600"/>
                  </a:solidFill>
                  <a:latin typeface="Times New Roman" pitchFamily="18" charset="0"/>
                </a:rPr>
                <a:t>10</a:t>
              </a:r>
              <a:r>
                <a:rPr kumimoji="0" lang="pl-PL" altLang="pl-PL" sz="1600" b="1" baseline="30000">
                  <a:solidFill>
                    <a:srgbClr val="006600"/>
                  </a:solidFill>
                  <a:latin typeface="Times New Roman" pitchFamily="18" charset="0"/>
                </a:rPr>
                <a:t>-7</a:t>
              </a:r>
              <a:r>
                <a:rPr kumimoji="0" lang="pl-PL" altLang="pl-PL" sz="1600" b="1">
                  <a:solidFill>
                    <a:srgbClr val="006600"/>
                  </a:solidFill>
                  <a:latin typeface="Times New Roman" pitchFamily="18" charset="0"/>
                </a:rPr>
                <a:t> </a:t>
              </a:r>
              <a:r>
                <a:rPr kumimoji="0" lang="pl-PL" altLang="pl-PL" sz="1600" b="1" smtClean="0">
                  <a:solidFill>
                    <a:srgbClr val="006600"/>
                  </a:solidFill>
                  <a:latin typeface="Times New Roman" pitchFamily="18" charset="0"/>
                </a:rPr>
                <a:t>H/m</a:t>
              </a:r>
              <a:r>
                <a:rPr kumimoji="0" lang="pl-PL" altLang="pl-PL" sz="1600" b="1" i="1" smtClean="0">
                  <a:solidFill>
                    <a:srgbClr val="006600"/>
                  </a:solidFill>
                  <a:latin typeface="Times New Roman" pitchFamily="18" charset="0"/>
                </a:rPr>
                <a:t> </a:t>
              </a:r>
              <a:endParaRPr kumimoji="0" lang="pl-PL" altLang="pl-PL" sz="1600" b="1" i="1">
                <a:solidFill>
                  <a:srgbClr val="006600"/>
                </a:solidFill>
                <a:latin typeface="Times New Roman" pitchFamily="18" charset="0"/>
              </a:endParaRPr>
            </a:p>
          </p:txBody>
        </p:sp>
        <p:sp>
          <p:nvSpPr>
            <p:cNvPr id="17" name="Txt_Dł_l"/>
            <p:cNvSpPr>
              <a:spLocks noChangeArrowheads="1"/>
            </p:cNvSpPr>
            <p:nvPr/>
          </p:nvSpPr>
          <p:spPr bwMode="auto">
            <a:xfrm>
              <a:off x="2545727" y="1334230"/>
              <a:ext cx="2803653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 typeface="Arial" pitchFamily="34" charset="0"/>
                <a:buChar char="•"/>
              </a:pPr>
              <a:r>
                <a:rPr kumimoji="0" lang="pl-PL" altLang="pl-PL" sz="1600" b="1" i="1">
                  <a:solidFill>
                    <a:srgbClr val="006600"/>
                  </a:solidFill>
                  <a:latin typeface="Times New Roman" pitchFamily="18" charset="0"/>
                </a:rPr>
                <a:t>  </a:t>
              </a:r>
              <a:r>
                <a:rPr kumimoji="0" lang="pl-PL" altLang="pl-PL" sz="1600" b="1" i="1" smtClean="0">
                  <a:solidFill>
                    <a:srgbClr val="006600"/>
                  </a:solidFill>
                  <a:latin typeface="Times New Roman" pitchFamily="18" charset="0"/>
                </a:rPr>
                <a:t>jednostkowa długość l=1000m</a:t>
              </a:r>
              <a:endParaRPr kumimoji="0" lang="pl-PL" altLang="pl-PL" sz="1600" b="1" i="1">
                <a:solidFill>
                  <a:srgbClr val="006600"/>
                </a:solidFill>
                <a:latin typeface="Times New Roman" pitchFamily="18" charset="0"/>
              </a:endParaRPr>
            </a:p>
          </p:txBody>
        </p:sp>
        <p:sp>
          <p:nvSpPr>
            <p:cNvPr id="15" name="Txt_Cz_f"/>
            <p:cNvSpPr>
              <a:spLocks noChangeArrowheads="1"/>
            </p:cNvSpPr>
            <p:nvPr/>
          </p:nvSpPr>
          <p:spPr bwMode="auto">
            <a:xfrm>
              <a:off x="2545727" y="1082202"/>
              <a:ext cx="1995739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 typeface="Arial" pitchFamily="34" charset="0"/>
                <a:buChar char="•"/>
              </a:pPr>
              <a:r>
                <a:rPr kumimoji="0" lang="pl-PL" altLang="pl-PL" sz="1600" b="1" i="1">
                  <a:solidFill>
                    <a:srgbClr val="006600"/>
                  </a:solidFill>
                  <a:latin typeface="Times New Roman" pitchFamily="18" charset="0"/>
                </a:rPr>
                <a:t>  </a:t>
              </a:r>
              <a:r>
                <a:rPr kumimoji="0" lang="pl-PL" altLang="pl-PL" sz="1600" b="1" i="1" smtClean="0">
                  <a:solidFill>
                    <a:srgbClr val="006600"/>
                  </a:solidFill>
                  <a:latin typeface="Times New Roman" pitchFamily="18" charset="0"/>
                </a:rPr>
                <a:t>częstotliwość f= 50Hz</a:t>
              </a:r>
              <a:endParaRPr kumimoji="0" lang="pl-PL" altLang="pl-PL" sz="1600" b="1" i="1">
                <a:solidFill>
                  <a:srgbClr val="006600"/>
                </a:solidFill>
                <a:latin typeface="Times New Roman" pitchFamily="18" charset="0"/>
              </a:endParaRPr>
            </a:p>
          </p:txBody>
        </p:sp>
        <p:sp>
          <p:nvSpPr>
            <p:cNvPr id="11" name="Txt_Zał"/>
            <p:cNvSpPr>
              <a:spLocks noChangeArrowheads="1"/>
            </p:cNvSpPr>
            <p:nvPr/>
          </p:nvSpPr>
          <p:spPr bwMode="auto">
            <a:xfrm>
              <a:off x="2159732" y="800708"/>
              <a:ext cx="902491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marL="342900" indent="-3429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z"/>
                <a:defRPr kumimoji="1" sz="27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y"/>
                <a:defRPr kumimoji="1" sz="23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/>
                <a:buChar char="x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•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Char char="–"/>
                <a:defRPr kumimoji="1" sz="21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>
                  <a:srgbClr val="0070C0"/>
                </a:buClr>
                <a:buFontTx/>
                <a:buNone/>
              </a:pPr>
              <a:r>
                <a:rPr kumimoji="0" lang="pl-PL" altLang="pl-PL" sz="1600" b="1" i="1" smtClean="0">
                  <a:solidFill>
                    <a:srgbClr val="006600"/>
                  </a:solidFill>
                  <a:latin typeface="Times New Roman" pitchFamily="18" charset="0"/>
                </a:rPr>
                <a:t>Założenia:</a:t>
              </a:r>
              <a:endParaRPr kumimoji="0" lang="pl-PL" altLang="pl-PL" sz="1600" b="1" i="1" dirty="0">
                <a:solidFill>
                  <a:srgbClr val="006600"/>
                </a:solidFill>
                <a:latin typeface="Times New Roman" pitchFamily="18" charset="0"/>
              </a:endParaRPr>
            </a:p>
          </p:txBody>
        </p:sp>
      </p:grpSp>
      <p:sp>
        <p:nvSpPr>
          <p:cNvPr id="2" name="Tytuł"/>
          <p:cNvSpPr txBox="1">
            <a:spLocks noChangeArrowheads="1"/>
          </p:cNvSpPr>
          <p:nvPr/>
        </p:nvSpPr>
        <p:spPr bwMode="auto">
          <a:xfrm>
            <a:off x="2131428" y="368660"/>
            <a:ext cx="4881144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defTabSz="912813" eaLnBrk="0" hangingPunct="0">
              <a:defRPr/>
            </a:pPr>
            <a:r>
              <a:rPr kumimoji="1" lang="pl-PL" sz="1400" b="1" i="1" kern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Jednostkowe impedancje </a:t>
            </a:r>
            <a:r>
              <a:rPr kumimoji="1" lang="pl-PL" sz="1400" b="1" i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własne i wzajemne przewodów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5" grpId="0"/>
      <p:bldP spid="7" grpId="0"/>
    </p:bldLst>
  </p:timing>
</p:sld>
</file>

<file path=ppt/theme/theme1.xml><?xml version="1.0" encoding="utf-8"?>
<a:theme xmlns:a="http://schemas.openxmlformats.org/drawingml/2006/main" name="Karwia2006">
  <a:themeElements>
    <a:clrScheme name="Karwia2006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rwia2006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l-PL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</a:objectDefaults>
  <a:extraClrSchemeLst>
    <a:extraClrScheme>
      <a:clrScheme name="Karwia2006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rwia2006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rwia2006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rwia2006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rwia2006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rwia2006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arwia2006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arwia2006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arwia2006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arwia2006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arwia2006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arwia2006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9271</TotalTime>
  <Words>2564</Words>
  <Application>Microsoft Office PowerPoint</Application>
  <PresentationFormat>Pokaz na ekranie (4:3)</PresentationFormat>
  <Paragraphs>793</Paragraphs>
  <Slides>48</Slides>
  <Notes>1</Notes>
  <HiddenSlides>0</HiddenSlides>
  <MMClips>0</MMClips>
  <ScaleCrop>false</ScaleCrop>
  <HeadingPairs>
    <vt:vector size="6" baseType="variant">
      <vt:variant>
        <vt:lpstr>Motyw</vt:lpstr>
      </vt:variant>
      <vt:variant>
        <vt:i4>1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48</vt:i4>
      </vt:variant>
    </vt:vector>
  </HeadingPairs>
  <TitlesOfParts>
    <vt:vector size="50" baseType="lpstr">
      <vt:lpstr>Karwia2006</vt:lpstr>
      <vt:lpstr>Równanie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Warsztaty użytkowników programu PLANS</dc:title>
  <dc:creator>tmzdun</dc:creator>
  <cp:lastModifiedBy>ZZ</cp:lastModifiedBy>
  <cp:revision>511</cp:revision>
  <dcterms:created xsi:type="dcterms:W3CDTF">2004-09-15T07:26:02Z</dcterms:created>
  <dcterms:modified xsi:type="dcterms:W3CDTF">2020-12-18T14:02:00Z</dcterms:modified>
</cp:coreProperties>
</file>