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  <p:sldMasterId id="2147483776" r:id="rId2"/>
  </p:sldMasterIdLst>
  <p:notesMasterIdLst>
    <p:notesMasterId r:id="rId13"/>
  </p:notesMasterIdLst>
  <p:handoutMasterIdLst>
    <p:handoutMasterId r:id="rId14"/>
  </p:handoutMasterIdLst>
  <p:sldIdLst>
    <p:sldId id="303" r:id="rId3"/>
    <p:sldId id="313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17" r:id="rId1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xXRIZUhrJQ+dF0v88ZLqA==" hashData="2ZjLGAQev/auiKcWms2Wi3dvS7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FF0000"/>
    <a:srgbClr val="006600"/>
    <a:srgbClr val="003300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595" autoAdjust="0"/>
  </p:normalViewPr>
  <p:slideViewPr>
    <p:cSldViewPr snapToGrid="0"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0.wmf"/><Relationship Id="rId7" Type="http://schemas.openxmlformats.org/officeDocument/2006/relationships/image" Target="../media/image35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266E2E-AE1B-4BA8-A94D-603BB0E4AB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6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897163-9F3C-4C57-A7C3-19FCB5AD9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5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smtClean="0"/>
              <a:t>Strona tytułowa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74BA0D-96CD-4515-9FC7-FAA59BB1A948}" type="slidenum">
              <a:rPr lang="pl-PL" altLang="pl-PL" sz="1200" smtClean="0"/>
              <a:pPr/>
              <a:t>1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lo_wymiar_pp_zaokraglo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3595880" y="6308725"/>
            <a:ext cx="2896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 smtClean="0">
                <a:solidFill>
                  <a:schemeClr val="bg1"/>
                </a:solidFill>
                <a:latin typeface="Calibri" pitchFamily="34" charset="0"/>
              </a:rPr>
              <a:t>http://www.plans.com.pl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548674"/>
            <a:ext cx="7772400" cy="1869769"/>
          </a:xfrm>
        </p:spPr>
        <p:txBody>
          <a:bodyPr anchor="b"/>
          <a:lstStyle>
            <a:lvl1pPr>
              <a:defRPr lang="pl-PL" sz="3600" i="0" u="none" dirty="0">
                <a:latin typeface="Calibri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03956"/>
            <a:ext cx="6400800" cy="1443294"/>
          </a:xfrm>
        </p:spPr>
        <p:txBody>
          <a:bodyPr/>
          <a:lstStyle>
            <a:lvl1pPr marL="0" indent="0" algn="ctr">
              <a:buFontTx/>
              <a:buNone/>
              <a:defRPr sz="2400" i="1">
                <a:latin typeface="Calibri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64192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5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21500" y="260350"/>
            <a:ext cx="1909763" cy="58658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581650" cy="58658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6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0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688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4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22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27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8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389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66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0285" y="4406900"/>
            <a:ext cx="7772400" cy="1362075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30285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337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7450" y="1196975"/>
            <a:ext cx="3744913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4763" y="1196975"/>
            <a:ext cx="3746500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9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0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1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1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3118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10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lo_wymiar_pp_zaokraglo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90488"/>
            <a:ext cx="76438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64381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83031" y="3244241"/>
            <a:ext cx="400110" cy="28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Z.Zdun,  K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Księżyk</a:t>
            </a: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,  T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Zdun</a:t>
            </a:r>
            <a:endParaRPr lang="pl-PL" sz="1400" b="1" i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7683336" y="6400800"/>
            <a:ext cx="1262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 marL="0" indent="0" algn="r" eaLnBrk="1" hangingPunct="1">
              <a:tabLst>
                <a:tab pos="5745163" algn="l"/>
              </a:tabLst>
              <a:defRPr/>
            </a:pPr>
            <a:fld id="{34202E44-C938-40AA-B568-A228CA52DE24}" type="slidenum"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pPr marL="0" indent="0" algn="r" eaLnBrk="1" hangingPunct="1">
                <a:tabLst>
                  <a:tab pos="5745163" algn="l"/>
                </a:tabLst>
                <a:defRPr/>
              </a:pPr>
              <a:t>‹#›</a:t>
            </a:fld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/10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3404388" y="6396542"/>
            <a:ext cx="27602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Równania</a:t>
            </a:r>
            <a:r>
              <a:rPr lang="pl-PL" sz="1600" b="1" i="1" kern="1200" baseline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 mocowo-napięciowe 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68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lo_wymiar_pp_zaokraglo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92263" y="6308725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>
                <a:solidFill>
                  <a:schemeClr val="bg1"/>
                </a:solidFill>
                <a:latin typeface="Arial" charset="0"/>
              </a:rPr>
              <a:t>Warsztaty użytkowników programu PLANS – Kościelisko’10</a:t>
            </a:r>
          </a:p>
        </p:txBody>
      </p:sp>
      <p:pic>
        <p:nvPicPr>
          <p:cNvPr id="2054" name="Picture 6" descr="tl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-6324600"/>
            <a:ext cx="1465262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1.png"/><Relationship Id="rId3" Type="http://schemas.openxmlformats.org/officeDocument/2006/relationships/image" Target="../media/image48.png"/><Relationship Id="rId7" Type="http://schemas.openxmlformats.org/officeDocument/2006/relationships/image" Target="../media/image49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0.png"/><Relationship Id="rId11" Type="http://schemas.openxmlformats.org/officeDocument/2006/relationships/image" Target="../media/image47.wmf"/><Relationship Id="rId5" Type="http://schemas.openxmlformats.org/officeDocument/2006/relationships/image" Target="../media/image47.png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46.png"/><Relationship Id="rId9" Type="http://schemas.openxmlformats.org/officeDocument/2006/relationships/image" Target="../media/image46.wmf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1850" y="4286250"/>
            <a:ext cx="3803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dr inż. Zbigniew Zdun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b="1"/>
              <a:t>† </a:t>
            </a:r>
            <a:r>
              <a:rPr lang="pl-PL" sz="2400" i="1" kern="0" smtClean="0">
                <a:latin typeface="Calibri" pitchFamily="34" charset="0"/>
              </a:rPr>
              <a:t>dr </a:t>
            </a:r>
            <a:r>
              <a:rPr lang="pl-PL" sz="2400" i="1" kern="0">
                <a:latin typeface="Calibri" pitchFamily="34" charset="0"/>
              </a:rPr>
              <a:t>inż. Krzysztof Księżyk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mgr inż. Tomasz Zdun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pl-PL" sz="2400" b="1" i="1" kern="0" dirty="0">
              <a:latin typeface="Calibri" pitchFamily="34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6856413" y="347663"/>
            <a:ext cx="1820862" cy="82391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683375" y="500063"/>
            <a:ext cx="1851025" cy="85407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6494463" y="742950"/>
            <a:ext cx="1892300" cy="846138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pl-PL" sz="1200" b="1" i="1">
                <a:latin typeface="Calibri" pitchFamily="34" charset="0"/>
              </a:rPr>
              <a:t>Plans Sp. z o.o.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pl-PL" sz="1100" i="1">
                <a:latin typeface="Calibri" pitchFamily="34" charset="0"/>
              </a:rPr>
              <a:t>email:plans@plans.com.pl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pl-PL" sz="1000">
                <a:latin typeface="Calibri" pitchFamily="34" charset="0"/>
              </a:rPr>
              <a:t>tel. 603 590 726</a:t>
            </a:r>
            <a:endParaRPr lang="pl-PL" altLang="pl-PL" sz="180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15637" y="2832546"/>
            <a:ext cx="55127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09638"/>
            <a:r>
              <a:rPr lang="pl-PL" altLang="pl-PL" sz="2800" i="1" kern="0" smtClean="0">
                <a:solidFill>
                  <a:srgbClr val="0070C0"/>
                </a:solidFill>
              </a:rPr>
              <a:t>Równania mocowo-napięciowe</a:t>
            </a:r>
            <a:endParaRPr kumimoji="1" lang="pl-PL" altLang="pl-PL" sz="2800" i="1" kern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0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33664" y="2697977"/>
            <a:ext cx="3938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kumimoji="0" lang="pl-PL" altLang="pl-PL" sz="2400" b="1" i="1" smtClean="0">
                <a:solidFill>
                  <a:srgbClr val="0070C0"/>
                </a:solidFill>
                <a:latin typeface="Times New Roman" pitchFamily="18" charset="0"/>
              </a:rPr>
              <a:t>Równania mocowo-napięciowe</a:t>
            </a:r>
            <a:endParaRPr lang="pl-PL" altLang="pl-PL" sz="2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23044" y="5096309"/>
            <a:ext cx="336630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defTabSz="912813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None/>
              <a:defRPr/>
            </a:pP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Dziękujemy </a:t>
            </a:r>
            <a:r>
              <a:rPr kumimoji="1" lang="pl-PL" sz="2700" i="1" kern="0">
                <a:solidFill>
                  <a:srgbClr val="00B050"/>
                </a:solidFill>
                <a:latin typeface="+mn-lt"/>
              </a:rPr>
              <a:t>za </a:t>
            </a: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uwagę</a:t>
            </a:r>
            <a:endParaRPr kumimoji="1" lang="pl-PL" sz="27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913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Yij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496209"/>
              </p:ext>
            </p:extLst>
          </p:nvPr>
        </p:nvGraphicFramePr>
        <p:xfrm>
          <a:off x="4862513" y="4164013"/>
          <a:ext cx="3048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" name="Równanie" r:id="rId3" imgW="2031840" imgH="711000" progId="Equation.3">
                  <p:embed/>
                </p:oleObj>
              </mc:Choice>
              <mc:Fallback>
                <p:oleObj name="Równanie" r:id="rId3" imgW="2031840" imgH="7110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4164013"/>
                        <a:ext cx="3048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Yii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383178"/>
              </p:ext>
            </p:extLst>
          </p:nvPr>
        </p:nvGraphicFramePr>
        <p:xfrm>
          <a:off x="4862513" y="3195638"/>
          <a:ext cx="31432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" name="Równanie" r:id="rId5" imgW="2095200" imgH="622080" progId="Equation.3">
                  <p:embed/>
                </p:oleObj>
              </mc:Choice>
              <mc:Fallback>
                <p:oleObj name="Równanie" r:id="rId5" imgW="2095200" imgH="62208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3195638"/>
                        <a:ext cx="3143250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Ui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779454"/>
              </p:ext>
            </p:extLst>
          </p:nvPr>
        </p:nvGraphicFramePr>
        <p:xfrm>
          <a:off x="4911725" y="2663825"/>
          <a:ext cx="1238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4" name="Równanie" r:id="rId7" imgW="825480" imgH="330120" progId="Equation.3">
                  <p:embed/>
                </p:oleObj>
              </mc:Choice>
              <mc:Fallback>
                <p:oleObj name="Równanie" r:id="rId7" imgW="825480" imgH="33012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2663825"/>
                        <a:ext cx="1238250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Yij"/>
          <p:cNvGrpSpPr/>
          <p:nvPr/>
        </p:nvGrpSpPr>
        <p:grpSpPr>
          <a:xfrm>
            <a:off x="1831411" y="2895665"/>
            <a:ext cx="1117827" cy="1246234"/>
            <a:chOff x="-138099" y="94886"/>
            <a:chExt cx="1118449" cy="1246234"/>
          </a:xfrm>
        </p:grpSpPr>
        <p:cxnSp>
          <p:nvCxnSpPr>
            <p:cNvPr id="41" name="Łącznik prosty ze strzałką 40"/>
            <p:cNvCxnSpPr/>
            <p:nvPr/>
          </p:nvCxnSpPr>
          <p:spPr>
            <a:xfrm flipH="1" flipV="1">
              <a:off x="260350" y="215900"/>
              <a:ext cx="720000" cy="1080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oliniowy 41"/>
            <p:cNvCxnSpPr/>
            <p:nvPr/>
          </p:nvCxnSpPr>
          <p:spPr>
            <a:xfrm flipH="1" flipV="1">
              <a:off x="260350" y="1293026"/>
              <a:ext cx="719455" cy="0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Łącznik prostoliniowy 42"/>
            <p:cNvCxnSpPr/>
            <p:nvPr/>
          </p:nvCxnSpPr>
          <p:spPr>
            <a:xfrm flipV="1">
              <a:off x="267775" y="222250"/>
              <a:ext cx="0" cy="1079500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Łuk 43"/>
            <p:cNvSpPr/>
            <p:nvPr/>
          </p:nvSpPr>
          <p:spPr>
            <a:xfrm>
              <a:off x="107950" y="361950"/>
              <a:ext cx="325755" cy="254953"/>
            </a:xfrm>
            <a:prstGeom prst="arc">
              <a:avLst>
                <a:gd name="adj1" fmla="val 151885"/>
                <a:gd name="adj2" fmla="val 5883607"/>
              </a:avLst>
            </a:prstGeom>
            <a:ln w="1587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437906" y="1092200"/>
              <a:ext cx="245990" cy="2489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G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ij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-138099" y="692150"/>
              <a:ext cx="237867" cy="25082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B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ij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7" name="Text Box 56"/>
            <p:cNvSpPr txBox="1">
              <a:spLocks noChangeArrowheads="1"/>
            </p:cNvSpPr>
            <p:nvPr/>
          </p:nvSpPr>
          <p:spPr bwMode="auto">
            <a:xfrm>
              <a:off x="301720" y="94886"/>
              <a:ext cx="301012" cy="2159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u="sng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Y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ij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Text Box 56"/>
            <p:cNvSpPr txBox="1">
              <a:spLocks noChangeArrowheads="1"/>
            </p:cNvSpPr>
            <p:nvPr/>
          </p:nvSpPr>
          <p:spPr bwMode="auto">
            <a:xfrm>
              <a:off x="260205" y="584200"/>
              <a:ext cx="220590" cy="21399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μ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ij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20" name="Yii"/>
          <p:cNvGrpSpPr/>
          <p:nvPr/>
        </p:nvGrpSpPr>
        <p:grpSpPr>
          <a:xfrm>
            <a:off x="2818962" y="4102673"/>
            <a:ext cx="1000765" cy="1190453"/>
            <a:chOff x="0" y="-1905"/>
            <a:chExt cx="1000765" cy="1190453"/>
          </a:xfrm>
        </p:grpSpPr>
        <p:cxnSp>
          <p:nvCxnSpPr>
            <p:cNvPr id="33" name="Łącznik prosty ze strzałką 32"/>
            <p:cNvCxnSpPr/>
            <p:nvPr/>
          </p:nvCxnSpPr>
          <p:spPr>
            <a:xfrm>
              <a:off x="146050" y="0"/>
              <a:ext cx="539750" cy="10795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oliniowy 33"/>
            <p:cNvCxnSpPr/>
            <p:nvPr/>
          </p:nvCxnSpPr>
          <p:spPr>
            <a:xfrm flipH="1" flipV="1">
              <a:off x="146050" y="24628"/>
              <a:ext cx="539750" cy="0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Łącznik prostoliniowy 34"/>
            <p:cNvCxnSpPr/>
            <p:nvPr/>
          </p:nvCxnSpPr>
          <p:spPr>
            <a:xfrm flipV="1">
              <a:off x="685800" y="0"/>
              <a:ext cx="0" cy="1079500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Łuk 35"/>
            <p:cNvSpPr/>
            <p:nvPr/>
          </p:nvSpPr>
          <p:spPr>
            <a:xfrm>
              <a:off x="0" y="254000"/>
              <a:ext cx="325755" cy="183198"/>
            </a:xfrm>
            <a:prstGeom prst="arc">
              <a:avLst>
                <a:gd name="adj1" fmla="val 151885"/>
                <a:gd name="adj2" fmla="val 5883607"/>
              </a:avLst>
            </a:prstGeom>
            <a:ln w="1587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7" name="Text Box 56"/>
            <p:cNvSpPr txBox="1">
              <a:spLocks noChangeArrowheads="1"/>
            </p:cNvSpPr>
            <p:nvPr/>
          </p:nvSpPr>
          <p:spPr bwMode="auto">
            <a:xfrm>
              <a:off x="361663" y="-1905"/>
              <a:ext cx="317990" cy="33147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G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ii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Text Box 56"/>
            <p:cNvSpPr txBox="1">
              <a:spLocks noChangeArrowheads="1"/>
            </p:cNvSpPr>
            <p:nvPr/>
          </p:nvSpPr>
          <p:spPr bwMode="auto">
            <a:xfrm>
              <a:off x="691030" y="367438"/>
              <a:ext cx="309735" cy="2086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B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ii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Text Box 56"/>
            <p:cNvSpPr txBox="1">
              <a:spLocks noChangeArrowheads="1"/>
            </p:cNvSpPr>
            <p:nvPr/>
          </p:nvSpPr>
          <p:spPr bwMode="auto">
            <a:xfrm>
              <a:off x="652438" y="960056"/>
              <a:ext cx="300845" cy="2284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u="sng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Y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ii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Text Box 56"/>
            <p:cNvSpPr txBox="1">
              <a:spLocks noChangeArrowheads="1"/>
            </p:cNvSpPr>
            <p:nvPr/>
          </p:nvSpPr>
          <p:spPr bwMode="auto">
            <a:xfrm>
              <a:off x="145897" y="437979"/>
              <a:ext cx="292590" cy="33147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μ</a:t>
              </a:r>
              <a:r>
                <a:rPr lang="pl-PL" sz="1400" b="1" i="1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ii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7" name="W_Z"/>
          <p:cNvCxnSpPr/>
          <p:nvPr/>
        </p:nvCxnSpPr>
        <p:spPr>
          <a:xfrm flipV="1">
            <a:off x="2965266" y="3008536"/>
            <a:ext cx="719802" cy="10795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xt_Z"/>
          <p:cNvSpPr txBox="1">
            <a:spLocks noChangeArrowheads="1"/>
          </p:cNvSpPr>
          <p:nvPr/>
        </p:nvSpPr>
        <p:spPr bwMode="auto">
          <a:xfrm>
            <a:off x="3401209" y="2968817"/>
            <a:ext cx="165495" cy="18026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rIns="36000" bIns="0">
            <a:noAutofit/>
          </a:bodyPr>
          <a:lstStyle/>
          <a:p>
            <a:pPr fontAlgn="base">
              <a:spcAft>
                <a:spcPts val="1000"/>
              </a:spcAft>
            </a:pPr>
            <a:r>
              <a:rPr lang="pl-PL" sz="1200" b="1" i="1" u="sng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Z</a:t>
            </a:r>
            <a:endParaRPr lang="pl-PL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28" name="W_X"/>
          <p:cNvCxnSpPr/>
          <p:nvPr/>
        </p:nvCxnSpPr>
        <p:spPr>
          <a:xfrm flipV="1">
            <a:off x="3682619" y="3021231"/>
            <a:ext cx="35" cy="1079569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xt_X"/>
          <p:cNvSpPr txBox="1">
            <a:spLocks noChangeArrowheads="1"/>
          </p:cNvSpPr>
          <p:nvPr/>
        </p:nvSpPr>
        <p:spPr bwMode="auto">
          <a:xfrm>
            <a:off x="3682619" y="3414544"/>
            <a:ext cx="174187" cy="18026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rIns="36000" bIns="0">
            <a:noAutofit/>
          </a:bodyPr>
          <a:lstStyle/>
          <a:p>
            <a:pPr fontAlgn="base">
              <a:spcAft>
                <a:spcPts val="1000"/>
              </a:spcAft>
            </a:pPr>
            <a:r>
              <a:rPr lang="pl-PL" sz="1200" b="1" i="1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X</a:t>
            </a:r>
            <a:endParaRPr lang="pl-PL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29" name="W_R"/>
          <p:cNvCxnSpPr/>
          <p:nvPr/>
        </p:nvCxnSpPr>
        <p:spPr>
          <a:xfrm flipH="1" flipV="1">
            <a:off x="2965266" y="4085232"/>
            <a:ext cx="719257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xt_R"/>
          <p:cNvSpPr txBox="1">
            <a:spLocks noChangeArrowheads="1"/>
          </p:cNvSpPr>
          <p:nvPr/>
        </p:nvSpPr>
        <p:spPr bwMode="auto">
          <a:xfrm>
            <a:off x="3288938" y="3884072"/>
            <a:ext cx="174187" cy="18026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rIns="36000" bIns="0">
            <a:noAutofit/>
          </a:bodyPr>
          <a:lstStyle/>
          <a:p>
            <a:pPr fontAlgn="base">
              <a:spcAft>
                <a:spcPts val="1000"/>
              </a:spcAft>
            </a:pPr>
            <a:r>
              <a:rPr lang="pl-PL" sz="1200" b="1" i="1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R</a:t>
            </a:r>
            <a:endParaRPr lang="pl-PL" sz="1200">
              <a:effectLst/>
              <a:latin typeface="Times New Roman"/>
              <a:ea typeface="Times New Roman"/>
            </a:endParaRPr>
          </a:p>
        </p:txBody>
      </p:sp>
      <p:grpSp>
        <p:nvGrpSpPr>
          <p:cNvPr id="22" name="Osie"/>
          <p:cNvGrpSpPr/>
          <p:nvPr/>
        </p:nvGrpSpPr>
        <p:grpSpPr>
          <a:xfrm>
            <a:off x="1648530" y="2727416"/>
            <a:ext cx="2663825" cy="2695575"/>
            <a:chOff x="0" y="0"/>
            <a:chExt cx="2663825" cy="2695575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1320800" y="0"/>
              <a:ext cx="165540" cy="180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+j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56"/>
            <p:cNvSpPr txBox="1">
              <a:spLocks noChangeArrowheads="1"/>
            </p:cNvSpPr>
            <p:nvPr/>
          </p:nvSpPr>
          <p:spPr bwMode="auto">
            <a:xfrm>
              <a:off x="2514600" y="1416050"/>
              <a:ext cx="122995" cy="180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+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5" name="Łącznik prosty ze strzałką 24"/>
            <p:cNvCxnSpPr/>
            <p:nvPr/>
          </p:nvCxnSpPr>
          <p:spPr>
            <a:xfrm flipH="1" flipV="1">
              <a:off x="1308100" y="31750"/>
              <a:ext cx="0" cy="26638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ze strzałką 25"/>
            <p:cNvCxnSpPr/>
            <p:nvPr/>
          </p:nvCxnSpPr>
          <p:spPr>
            <a:xfrm>
              <a:off x="0" y="1377950"/>
              <a:ext cx="266382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xt_Adm_Zesp"/>
          <p:cNvSpPr txBox="1">
            <a:spLocks noChangeArrowheads="1"/>
          </p:cNvSpPr>
          <p:nvPr/>
        </p:nvSpPr>
        <p:spPr bwMode="auto">
          <a:xfrm>
            <a:off x="1187876" y="2380477"/>
            <a:ext cx="38969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 smtClean="0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Admitancje na płaszczyźnie liczb zespolonych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3" name="Si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873607"/>
              </p:ext>
            </p:extLst>
          </p:nvPr>
        </p:nvGraphicFramePr>
        <p:xfrm>
          <a:off x="4919234" y="1757931"/>
          <a:ext cx="3200400" cy="74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Równanie" r:id="rId9" imgW="2286000" imgH="533400" progId="Equation.3">
                  <p:embed/>
                </p:oleObj>
              </mc:Choice>
              <mc:Fallback>
                <p:oleObj name="Równanie" r:id="rId9" imgW="2286000" imgH="53340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234" y="1757931"/>
                        <a:ext cx="3200400" cy="746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5" name="Strz_prawo"/>
          <p:cNvSpPr/>
          <p:nvPr/>
        </p:nvSpPr>
        <p:spPr bwMode="auto">
          <a:xfrm>
            <a:off x="4714504" y="1983181"/>
            <a:ext cx="144000" cy="72000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513" name="Si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456750"/>
              </p:ext>
            </p:extLst>
          </p:nvPr>
        </p:nvGraphicFramePr>
        <p:xfrm>
          <a:off x="1634193" y="1817306"/>
          <a:ext cx="302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" name="Równanie" r:id="rId11" imgW="2019240" imgH="406080" progId="Equation.3">
                  <p:embed/>
                </p:oleObj>
              </mc:Choice>
              <mc:Fallback>
                <p:oleObj name="Równanie" r:id="rId11" imgW="20192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193" y="1817306"/>
                        <a:ext cx="302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xt_Moc_wez"/>
          <p:cNvSpPr txBox="1">
            <a:spLocks noChangeArrowheads="1"/>
          </p:cNvSpPr>
          <p:nvPr/>
        </p:nvSpPr>
        <p:spPr bwMode="auto">
          <a:xfrm>
            <a:off x="1187876" y="1444327"/>
            <a:ext cx="299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Moc ‘wstrzykiwana’ do węzła </a:t>
            </a:r>
            <a:r>
              <a:rPr kumimoji="0" lang="pl-PL" altLang="pl-PL" sz="16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-tego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21511" name="Ii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248809"/>
              </p:ext>
            </p:extLst>
          </p:nvPr>
        </p:nvGraphicFramePr>
        <p:xfrm>
          <a:off x="4360809" y="986079"/>
          <a:ext cx="240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Równanie" r:id="rId13" imgW="1600200" imgH="406080" progId="Equation.3">
                  <p:embed/>
                </p:oleObj>
              </mc:Choice>
              <mc:Fallback>
                <p:oleObj name="Równanie" r:id="rId13" imgW="16002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09" y="986079"/>
                        <a:ext cx="2400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xt_Prad_wezl"/>
          <p:cNvSpPr txBox="1">
            <a:spLocks noChangeArrowheads="1"/>
          </p:cNvSpPr>
          <p:nvPr/>
        </p:nvSpPr>
        <p:spPr bwMode="auto">
          <a:xfrm>
            <a:off x="2530256" y="986079"/>
            <a:ext cx="14619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Prąd węzła </a:t>
            </a:r>
            <a:r>
              <a:rPr kumimoji="0" lang="pl-PL" altLang="pl-PL" sz="1600" b="1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-tego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21509" name="I=Y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818803"/>
              </p:ext>
            </p:extLst>
          </p:nvPr>
        </p:nvGraphicFramePr>
        <p:xfrm>
          <a:off x="4360809" y="619936"/>
          <a:ext cx="11049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Równanie" r:id="rId15" imgW="736280" imgH="215806" progId="Equation.3">
                  <p:embed/>
                </p:oleObj>
              </mc:Choice>
              <mc:Fallback>
                <p:oleObj name="Równanie" r:id="rId15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09" y="619936"/>
                        <a:ext cx="11049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xt_Rown_stanu"/>
          <p:cNvSpPr txBox="1">
            <a:spLocks noChangeArrowheads="1"/>
          </p:cNvSpPr>
          <p:nvPr/>
        </p:nvSpPr>
        <p:spPr bwMode="auto">
          <a:xfrm>
            <a:off x="1187876" y="619936"/>
            <a:ext cx="28260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Równanie stanu sieci przesyłowej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2843881" y="320403"/>
            <a:ext cx="304089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Równania admitancyjno - węzłowe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1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57" grpId="0"/>
      <p:bldP spid="21505" grpId="0" animBg="1"/>
      <p:bldP spid="13" grpId="0"/>
      <p:bldP spid="10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Q=f(U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377236"/>
              </p:ext>
            </p:extLst>
          </p:nvPr>
        </p:nvGraphicFramePr>
        <p:xfrm>
          <a:off x="2328853" y="4480810"/>
          <a:ext cx="506709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Równanie" r:id="rId3" imgW="2895480" imgH="914400" progId="Equation.3">
                  <p:embed/>
                </p:oleObj>
              </mc:Choice>
              <mc:Fallback>
                <p:oleObj name="Równanie" r:id="rId3" imgW="28954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53" y="4480810"/>
                        <a:ext cx="5067090" cy="16002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xt_Po_uporz"/>
          <p:cNvSpPr txBox="1">
            <a:spLocks noChangeArrowheads="1"/>
          </p:cNvSpPr>
          <p:nvPr/>
        </p:nvSpPr>
        <p:spPr bwMode="auto">
          <a:xfrm>
            <a:off x="1254600" y="4082808"/>
            <a:ext cx="14526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Po uporządkowaniu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9" name="Rown_S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253084"/>
              </p:ext>
            </p:extLst>
          </p:nvPr>
        </p:nvGraphicFramePr>
        <p:xfrm>
          <a:off x="1183565" y="2979804"/>
          <a:ext cx="6888384" cy="107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Równanie" r:id="rId5" imgW="4305240" imgH="672840" progId="Equation.3">
                  <p:embed/>
                </p:oleObj>
              </mc:Choice>
              <mc:Fallback>
                <p:oleObj name="Równanie" r:id="rId5" imgW="4305240" imgH="672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565" y="2979804"/>
                        <a:ext cx="6888384" cy="1076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S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10690"/>
              </p:ext>
            </p:extLst>
          </p:nvPr>
        </p:nvGraphicFramePr>
        <p:xfrm>
          <a:off x="3681114" y="2477945"/>
          <a:ext cx="30051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Równanie" r:id="rId7" imgW="2006600" imgH="482600" progId="Equation.3">
                  <p:embed/>
                </p:oleObj>
              </mc:Choice>
              <mc:Fallback>
                <p:oleObj name="Równanie" r:id="rId7" imgW="2006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114" y="2477945"/>
                        <a:ext cx="30051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xt_Moc_wez"/>
          <p:cNvSpPr txBox="1">
            <a:spLocks noChangeArrowheads="1"/>
          </p:cNvSpPr>
          <p:nvPr/>
        </p:nvSpPr>
        <p:spPr bwMode="auto">
          <a:xfrm>
            <a:off x="2150091" y="2477945"/>
            <a:ext cx="10358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Moc węzłowa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8" name="Strzałki"/>
          <p:cNvGrpSpPr/>
          <p:nvPr/>
        </p:nvGrpSpPr>
        <p:grpSpPr>
          <a:xfrm>
            <a:off x="3326524" y="1954924"/>
            <a:ext cx="3689131" cy="599090"/>
            <a:chOff x="3326524" y="1954924"/>
            <a:chExt cx="3689131" cy="599090"/>
          </a:xfrm>
        </p:grpSpPr>
        <p:cxnSp>
          <p:nvCxnSpPr>
            <p:cNvPr id="16" name="Łącznik prosty ze strzałką 15"/>
            <p:cNvCxnSpPr/>
            <p:nvPr/>
          </p:nvCxnSpPr>
          <p:spPr bwMode="auto">
            <a:xfrm>
              <a:off x="3326524" y="2017986"/>
              <a:ext cx="930166" cy="5044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Łącznik prosty ze strzałką 18"/>
            <p:cNvCxnSpPr/>
            <p:nvPr/>
          </p:nvCxnSpPr>
          <p:spPr bwMode="auto">
            <a:xfrm flipH="1">
              <a:off x="4666593" y="1986455"/>
              <a:ext cx="78828" cy="5675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Łącznik prosty ze strzałką 21"/>
            <p:cNvCxnSpPr/>
            <p:nvPr/>
          </p:nvCxnSpPr>
          <p:spPr bwMode="auto">
            <a:xfrm flipH="1">
              <a:off x="5959366" y="1954924"/>
              <a:ext cx="1056289" cy="5990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" name="Ui_Yii_Yij"/>
          <p:cNvGrpSpPr/>
          <p:nvPr/>
        </p:nvGrpSpPr>
        <p:grpSpPr>
          <a:xfrm>
            <a:off x="2357438" y="1536700"/>
            <a:ext cx="5757862" cy="514350"/>
            <a:chOff x="1600670" y="1694360"/>
            <a:chExt cx="5757862" cy="514350"/>
          </a:xfrm>
        </p:grpSpPr>
        <p:graphicFrame>
          <p:nvGraphicFramePr>
            <p:cNvPr id="12" name="Yij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3718161"/>
                </p:ext>
              </p:extLst>
            </p:nvPr>
          </p:nvGraphicFramePr>
          <p:xfrm>
            <a:off x="5415432" y="1694360"/>
            <a:ext cx="1943100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1" name="Równanie" r:id="rId9" imgW="1295280" imgH="342720" progId="Equation.3">
                    <p:embed/>
                  </p:oleObj>
                </mc:Choice>
                <mc:Fallback>
                  <p:oleObj name="Równanie" r:id="rId9" imgW="1295280" imgH="342720" progId="Equation.3">
                    <p:embed/>
                    <p:pic>
                      <p:nvPicPr>
                        <p:cNvPr id="0" name="Yij=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5432" y="1694360"/>
                          <a:ext cx="1943100" cy="514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Yii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9341866"/>
                </p:ext>
              </p:extLst>
            </p:nvPr>
          </p:nvGraphicFramePr>
          <p:xfrm>
            <a:off x="3108795" y="1772148"/>
            <a:ext cx="2057400" cy="436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2" name="Równanie" r:id="rId11" imgW="1371600" imgH="291960" progId="Equation.3">
                    <p:embed/>
                  </p:oleObj>
                </mc:Choice>
                <mc:Fallback>
                  <p:oleObj name="Równanie" r:id="rId11" imgW="1371600" imgH="291960" progId="Equation.3">
                    <p:embed/>
                    <p:pic>
                      <p:nvPicPr>
                        <p:cNvPr id="0" name="Yii=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8795" y="1772148"/>
                          <a:ext cx="2057400" cy="436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Ui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4691384"/>
                </p:ext>
              </p:extLst>
            </p:nvPr>
          </p:nvGraphicFramePr>
          <p:xfrm>
            <a:off x="1600670" y="1713410"/>
            <a:ext cx="123825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3" name="Równanie" r:id="rId13" imgW="825480" imgH="330120" progId="Equation.3">
                    <p:embed/>
                  </p:oleObj>
                </mc:Choice>
                <mc:Fallback>
                  <p:oleObj name="Równanie" r:id="rId13" imgW="825480" imgH="330120" progId="Equation.3">
                    <p:embed/>
                    <p:pic>
                      <p:nvPicPr>
                        <p:cNvPr id="0" name="Ui=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670" y="1713410"/>
                          <a:ext cx="1238250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xt_Oznacz"/>
          <p:cNvSpPr txBox="1">
            <a:spLocks noChangeArrowheads="1"/>
          </p:cNvSpPr>
          <p:nvPr/>
        </p:nvSpPr>
        <p:spPr bwMode="auto">
          <a:xfrm>
            <a:off x="2184794" y="1292226"/>
            <a:ext cx="9188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Oznaczenia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7" name="I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691653"/>
              </p:ext>
            </p:extLst>
          </p:nvPr>
        </p:nvGraphicFramePr>
        <p:xfrm>
          <a:off x="2939525" y="834357"/>
          <a:ext cx="26130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Równanie" r:id="rId15" imgW="1739900" imgH="342900" progId="Equation.3">
                  <p:embed/>
                </p:oleObj>
              </mc:Choice>
              <mc:Fallback>
                <p:oleObj name="Równanie" r:id="rId15" imgW="17399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525" y="834357"/>
                        <a:ext cx="26130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I=Y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241735"/>
              </p:ext>
            </p:extLst>
          </p:nvPr>
        </p:nvGraphicFramePr>
        <p:xfrm>
          <a:off x="1616838" y="870870"/>
          <a:ext cx="11049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Równanie" r:id="rId17" imgW="736280" imgH="215806" progId="Equation.3">
                  <p:embed/>
                </p:oleObj>
              </mc:Choice>
              <mc:Fallback>
                <p:oleObj name="Równanie" r:id="rId17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838" y="870870"/>
                        <a:ext cx="11049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1983151" y="476706"/>
            <a:ext cx="51776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lang="pl-PL" sz="1400" b="1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Równania mocowo-napięciowe </a:t>
            </a:r>
            <a:r>
              <a:rPr lang="pl-PL" sz="1400" b="1" i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sieci w układzie biegunowym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5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0" name="cos,si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706956"/>
              </p:ext>
            </p:extLst>
          </p:nvPr>
        </p:nvGraphicFramePr>
        <p:xfrm>
          <a:off x="6302615" y="4982952"/>
          <a:ext cx="25622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Równanie" r:id="rId3" imgW="3238500" imgH="1104900" progId="Equation.3">
                  <p:embed/>
                </p:oleObj>
              </mc:Choice>
              <mc:Fallback>
                <p:oleObj name="Równanie" r:id="rId3" imgW="3238500" imgH="1104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615" y="4982952"/>
                        <a:ext cx="256222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Si_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488894"/>
              </p:ext>
            </p:extLst>
          </p:nvPr>
        </p:nvGraphicFramePr>
        <p:xfrm>
          <a:off x="1447800" y="5201940"/>
          <a:ext cx="4191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Równanie" r:id="rId5" imgW="3809880" imgH="888840" progId="Equation.3">
                  <p:embed/>
                </p:oleObj>
              </mc:Choice>
              <mc:Fallback>
                <p:oleObj name="Równanie" r:id="rId5" imgW="38098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01940"/>
                        <a:ext cx="41910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Si_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40906"/>
              </p:ext>
            </p:extLst>
          </p:nvPr>
        </p:nvGraphicFramePr>
        <p:xfrm>
          <a:off x="1112800" y="4208695"/>
          <a:ext cx="51276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Równanie" r:id="rId7" imgW="4660560" imgH="888840" progId="Equation.3">
                  <p:embed/>
                </p:oleObj>
              </mc:Choice>
              <mc:Fallback>
                <p:oleObj name="Równanie" r:id="rId7" imgW="4660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00" y="4208695"/>
                        <a:ext cx="512762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Si_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823385"/>
              </p:ext>
            </p:extLst>
          </p:nvPr>
        </p:nvGraphicFramePr>
        <p:xfrm>
          <a:off x="1112800" y="3247679"/>
          <a:ext cx="61595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Równanie" r:id="rId9" imgW="5600520" imgH="850680" progId="Equation.3">
                  <p:embed/>
                </p:oleObj>
              </mc:Choice>
              <mc:Fallback>
                <p:oleObj name="Równanie" r:id="rId9" imgW="56005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00" y="3247679"/>
                        <a:ext cx="6159500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Si_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497758"/>
              </p:ext>
            </p:extLst>
          </p:nvPr>
        </p:nvGraphicFramePr>
        <p:xfrm>
          <a:off x="1106488" y="2403806"/>
          <a:ext cx="53784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Równanie" r:id="rId11" imgW="4889160" imgH="787320" progId="Equation.3">
                  <p:embed/>
                </p:oleObj>
              </mc:Choice>
              <mc:Fallback>
                <p:oleObj name="Równanie" r:id="rId11" imgW="48891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403806"/>
                        <a:ext cx="537845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Si_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182665"/>
              </p:ext>
            </p:extLst>
          </p:nvPr>
        </p:nvGraphicFramePr>
        <p:xfrm>
          <a:off x="1112800" y="1836050"/>
          <a:ext cx="4121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Równanie" r:id="rId13" imgW="3746160" imgH="507960" progId="Equation.3">
                  <p:embed/>
                </p:oleObj>
              </mc:Choice>
              <mc:Fallback>
                <p:oleObj name="Równanie" r:id="rId13" imgW="374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00" y="1836050"/>
                        <a:ext cx="41211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Si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07553"/>
              </p:ext>
            </p:extLst>
          </p:nvPr>
        </p:nvGraphicFramePr>
        <p:xfrm>
          <a:off x="1112838" y="1283031"/>
          <a:ext cx="51958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Równanie" r:id="rId15" imgW="4724280" imgH="507960" progId="Equation.3">
                  <p:embed/>
                </p:oleObj>
              </mc:Choice>
              <mc:Fallback>
                <p:oleObj name="Równanie" r:id="rId15" imgW="47242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283031"/>
                        <a:ext cx="519588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Si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607696"/>
              </p:ext>
            </p:extLst>
          </p:nvPr>
        </p:nvGraphicFramePr>
        <p:xfrm>
          <a:off x="899592" y="506743"/>
          <a:ext cx="49022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Równanie" r:id="rId17" imgW="4457520" imgH="672840" progId="Equation.3">
                  <p:embed/>
                </p:oleObj>
              </mc:Choice>
              <mc:Fallback>
                <p:oleObj name="Równanie" r:id="rId17" imgW="44575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06743"/>
                        <a:ext cx="49022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460044" y="207483"/>
            <a:ext cx="42239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Równania mocowo-napięciowe  -  wyprowadzenie</a:t>
            </a:r>
          </a:p>
        </p:txBody>
      </p:sp>
    </p:spTree>
    <p:extLst>
      <p:ext uri="{BB962C8B-B14F-4D97-AF65-F5344CB8AC3E}">
        <p14:creationId xmlns:p14="http://schemas.microsoft.com/office/powerpoint/2010/main" val="62883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SinCos"/>
          <p:cNvGraphicFramePr>
            <a:graphicFrameLocks noChangeAspect="1"/>
          </p:cNvGraphicFramePr>
          <p:nvPr/>
        </p:nvGraphicFramePr>
        <p:xfrm>
          <a:off x="2159000" y="3095625"/>
          <a:ext cx="3609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Równanie" r:id="rId3" imgW="3009900" imgH="508000" progId="Equation.3">
                  <p:embed/>
                </p:oleObj>
              </mc:Choice>
              <mc:Fallback>
                <p:oleObj name="Równanie" r:id="rId3" imgW="3009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3095625"/>
                        <a:ext cx="36099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YiiYij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910897"/>
              </p:ext>
            </p:extLst>
          </p:nvPr>
        </p:nvGraphicFramePr>
        <p:xfrm>
          <a:off x="2311400" y="2276475"/>
          <a:ext cx="3302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Równanie" r:id="rId5" imgW="2641320" imgH="431640" progId="Equation.3">
                  <p:embed/>
                </p:oleObj>
              </mc:Choice>
              <mc:Fallback>
                <p:oleObj name="Równanie" r:id="rId5" imgW="2641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2276475"/>
                        <a:ext cx="33020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PQ=f(U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788830"/>
              </p:ext>
            </p:extLst>
          </p:nvPr>
        </p:nvGraphicFramePr>
        <p:xfrm>
          <a:off x="2606675" y="908050"/>
          <a:ext cx="3857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Równanie" r:id="rId7" imgW="3085920" imgH="888840" progId="Equation.3">
                  <p:embed/>
                </p:oleObj>
              </mc:Choice>
              <mc:Fallback>
                <p:oleObj name="Równanie" r:id="rId7" imgW="30859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908050"/>
                        <a:ext cx="3857625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181923" y="476706"/>
            <a:ext cx="59327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Równania </a:t>
            </a:r>
            <a:r>
              <a:rPr kumimoji="1" lang="pl-PL" sz="14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mocowo</a:t>
            </a: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-napięciowe w 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układzie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biegunowo-algebraicznym 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987229"/>
              </p:ext>
            </p:extLst>
          </p:nvPr>
        </p:nvGraphicFramePr>
        <p:xfrm>
          <a:off x="2228850" y="4076700"/>
          <a:ext cx="44386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Równanie" r:id="rId9" imgW="2958840" imgH="888840" progId="Equation.3">
                  <p:embed/>
                </p:oleObj>
              </mc:Choice>
              <mc:Fallback>
                <p:oleObj name="Równanie" r:id="rId9" imgW="2958840" imgH="888840" progId="Equation.3">
                  <p:embed/>
                  <p:pic>
                    <p:nvPicPr>
                      <p:cNvPr id="0" name="RownPQ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4076700"/>
                        <a:ext cx="4438650" cy="13335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00B050"/>
                          </a:gs>
                          <a:gs pos="2000">
                            <a:srgbClr val="62B776"/>
                          </a:gs>
                          <a:gs pos="46255">
                            <a:srgbClr val="F3C0AE"/>
                          </a:gs>
                          <a:gs pos="50000">
                            <a:srgbClr val="FFC1B3"/>
                          </a:gs>
                          <a:gs pos="100000">
                            <a:srgbClr val="FFE1DA"/>
                          </a:gs>
                        </a:gsLst>
                        <a:lin ang="162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06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Rowna_PQ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650099"/>
              </p:ext>
            </p:extLst>
          </p:nvPr>
        </p:nvGraphicFramePr>
        <p:xfrm>
          <a:off x="2506717" y="4071899"/>
          <a:ext cx="45085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Równanie" r:id="rId3" imgW="3606800" imgH="1016000" progId="Equation.3">
                  <p:embed/>
                </p:oleObj>
              </mc:Choice>
              <mc:Fallback>
                <p:oleObj name="Równanie" r:id="rId3" imgW="3606800" imgH="1016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717" y="4071899"/>
                        <a:ext cx="4508500" cy="12700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00B050"/>
                          </a:gs>
                          <a:gs pos="2000">
                            <a:srgbClr val="62B776"/>
                          </a:gs>
                          <a:gs pos="46255">
                            <a:srgbClr val="F3C0AE"/>
                          </a:gs>
                          <a:gs pos="50000">
                            <a:srgbClr val="FFC1B3"/>
                          </a:gs>
                          <a:gs pos="100000">
                            <a:srgbClr val="FFE1DA"/>
                          </a:gs>
                        </a:gsLst>
                        <a:lin ang="162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xt_Ostat"/>
          <p:cNvSpPr txBox="1">
            <a:spLocks noChangeArrowheads="1"/>
          </p:cNvSpPr>
          <p:nvPr/>
        </p:nvSpPr>
        <p:spPr bwMode="auto">
          <a:xfrm>
            <a:off x="2237959" y="3656290"/>
            <a:ext cx="963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Ostatecznie: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3" name="Wzor_Si_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775447"/>
              </p:ext>
            </p:extLst>
          </p:nvPr>
        </p:nvGraphicFramePr>
        <p:xfrm>
          <a:off x="2506717" y="2866399"/>
          <a:ext cx="51117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Równanie" r:id="rId5" imgW="4089400" imgH="584200" progId="Equation.3">
                  <p:embed/>
                </p:oleObj>
              </mc:Choice>
              <mc:Fallback>
                <p:oleObj name="Równanie" r:id="rId5" imgW="4089400" imgH="58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717" y="2866399"/>
                        <a:ext cx="51117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xt_Po_wymn"/>
          <p:cNvSpPr txBox="1">
            <a:spLocks noChangeArrowheads="1"/>
          </p:cNvSpPr>
          <p:nvPr/>
        </p:nvSpPr>
        <p:spPr bwMode="auto">
          <a:xfrm>
            <a:off x="2237959" y="2529192"/>
            <a:ext cx="22413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Po wymnożeniu </a:t>
            </a:r>
            <a:r>
              <a:rPr kumimoji="0" lang="pl-PL" altLang="pl-PL" sz="12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(G</a:t>
            </a:r>
            <a:r>
              <a:rPr kumimoji="0" lang="pl-PL" altLang="pl-PL" sz="1200" i="1" baseline="-2500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ij</a:t>
            </a:r>
            <a:r>
              <a:rPr kumimoji="0" lang="pl-PL" altLang="pl-PL" sz="12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-jB</a:t>
            </a:r>
            <a:r>
              <a:rPr kumimoji="0" lang="pl-PL" altLang="pl-PL" sz="1200" i="1" baseline="-2500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ij</a:t>
            </a:r>
            <a:r>
              <a:rPr kumimoji="0" lang="pl-PL" altLang="pl-PL" sz="12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)(E</a:t>
            </a:r>
            <a:r>
              <a:rPr kumimoji="0" lang="pl-PL" altLang="pl-PL" sz="1200" i="1" baseline="-2500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kumimoji="0" lang="pl-PL" altLang="pl-PL" sz="12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-jF</a:t>
            </a:r>
            <a:r>
              <a:rPr kumimoji="0" lang="pl-PL" altLang="pl-PL" sz="1200" i="1" baseline="-2500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kumimoji="0" lang="pl-PL" altLang="pl-PL" sz="12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: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1" name="Wzor_Si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244546"/>
              </p:ext>
            </p:extLst>
          </p:nvPr>
        </p:nvGraphicFramePr>
        <p:xfrm>
          <a:off x="2889250" y="1857038"/>
          <a:ext cx="3365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Równanie" r:id="rId7" imgW="2692400" imgH="533400" progId="Equation.3">
                  <p:embed/>
                </p:oleObj>
              </mc:Choice>
              <mc:Fallback>
                <p:oleObj name="Równanie" r:id="rId7" imgW="26924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1857038"/>
                        <a:ext cx="33655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xt_U,U_Prostok"/>
          <p:cNvSpPr txBox="1">
            <a:spLocks noChangeArrowheads="1"/>
          </p:cNvSpPr>
          <p:nvPr/>
        </p:nvSpPr>
        <p:spPr bwMode="auto">
          <a:xfrm>
            <a:off x="2237959" y="1589950"/>
            <a:ext cx="33105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u="sng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kumimoji="0" lang="pl-PL" altLang="pl-PL" sz="12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kumimoji="0" lang="pl-PL" altLang="pl-PL" sz="1200" i="1" u="sng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 w układzie prostokątnym   </a:t>
            </a:r>
            <a:r>
              <a:rPr kumimoji="0" lang="pl-PL" altLang="pl-PL" sz="12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(E=jF),  (G+jB)  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8" name="Wzor_S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323126"/>
              </p:ext>
            </p:extLst>
          </p:nvPr>
        </p:nvGraphicFramePr>
        <p:xfrm>
          <a:off x="3659584" y="802937"/>
          <a:ext cx="1824833" cy="79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Równanie" r:id="rId9" imgW="1460160" imgH="634680" progId="Equation.3">
                  <p:embed/>
                </p:oleObj>
              </mc:Choice>
              <mc:Fallback>
                <p:oleObj name="Równanie" r:id="rId9" imgW="1460160" imgH="634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584" y="802937"/>
                        <a:ext cx="1824833" cy="79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181923" y="476706"/>
            <a:ext cx="49901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Równania </a:t>
            </a:r>
            <a:r>
              <a:rPr kumimoji="1" lang="pl-PL" sz="14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mocowo</a:t>
            </a: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-napięciowe w 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układzie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algebraicznym 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8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Wzor_A,B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254584"/>
              </p:ext>
            </p:extLst>
          </p:nvPr>
        </p:nvGraphicFramePr>
        <p:xfrm>
          <a:off x="2943793" y="5060731"/>
          <a:ext cx="3648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Równanie" r:id="rId3" imgW="3644900" imgH="431800" progId="Equation.3">
                  <p:embed/>
                </p:oleObj>
              </mc:Choice>
              <mc:Fallback>
                <p:oleObj name="Równanie" r:id="rId3" imgW="3644900" imgH="431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793" y="5060731"/>
                        <a:ext cx="36480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xt_Oznacz"/>
          <p:cNvSpPr txBox="1">
            <a:spLocks noChangeArrowheads="1"/>
          </p:cNvSpPr>
          <p:nvPr/>
        </p:nvSpPr>
        <p:spPr bwMode="auto">
          <a:xfrm>
            <a:off x="2489636" y="4662910"/>
            <a:ext cx="9188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Oznaczenia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4" name="Środ_prom_Q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871484"/>
              </p:ext>
            </p:extLst>
          </p:nvPr>
        </p:nvGraphicFramePr>
        <p:xfrm>
          <a:off x="2943793" y="4050097"/>
          <a:ext cx="32194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Równanie" r:id="rId5" imgW="3238500" imgH="558800" progId="Equation.3">
                  <p:embed/>
                </p:oleObj>
              </mc:Choice>
              <mc:Fallback>
                <p:oleObj name="Równanie" r:id="rId5" imgW="3238500" imgH="55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793" y="4050097"/>
                        <a:ext cx="32194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xt_Środ_prom_Q"/>
          <p:cNvSpPr txBox="1">
            <a:spLocks noChangeArrowheads="1"/>
          </p:cNvSpPr>
          <p:nvPr/>
        </p:nvSpPr>
        <p:spPr bwMode="auto">
          <a:xfrm>
            <a:off x="2489636" y="3669633"/>
            <a:ext cx="33762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Środek i promień okręgu równania mocy biernej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2" name="Rown_Q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03636"/>
              </p:ext>
            </p:extLst>
          </p:nvPr>
        </p:nvGraphicFramePr>
        <p:xfrm>
          <a:off x="2975690" y="3037246"/>
          <a:ext cx="3467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Równanie" r:id="rId7" imgW="3467100" imgH="546100" progId="Equation.3">
                  <p:embed/>
                </p:oleObj>
              </mc:Choice>
              <mc:Fallback>
                <p:oleObj name="Równanie" r:id="rId7" imgW="3467100" imgH="546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690" y="3037246"/>
                        <a:ext cx="34671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xt_Rown_Q"/>
          <p:cNvSpPr txBox="1">
            <a:spLocks noChangeArrowheads="1"/>
          </p:cNvSpPr>
          <p:nvPr/>
        </p:nvSpPr>
        <p:spPr bwMode="auto">
          <a:xfrm>
            <a:off x="2489636" y="2676356"/>
            <a:ext cx="16834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Równanie mocy biernej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0" name="Środ_prom_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631118"/>
              </p:ext>
            </p:extLst>
          </p:nvPr>
        </p:nvGraphicFramePr>
        <p:xfrm>
          <a:off x="2943793" y="2047875"/>
          <a:ext cx="31432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Równanie" r:id="rId9" imgW="3149600" imgH="558800" progId="Equation.3">
                  <p:embed/>
                </p:oleObj>
              </mc:Choice>
              <mc:Fallback>
                <p:oleObj name="Równanie" r:id="rId9" imgW="3149600" imgH="55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793" y="2047875"/>
                        <a:ext cx="31432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xt_Środ_prom_P"/>
          <p:cNvSpPr txBox="1">
            <a:spLocks noChangeArrowheads="1"/>
          </p:cNvSpPr>
          <p:nvPr/>
        </p:nvSpPr>
        <p:spPr bwMode="auto">
          <a:xfrm>
            <a:off x="2489636" y="1683079"/>
            <a:ext cx="32976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Środek i promień okręgu równania mocy czynnej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8" name="Rown_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724431"/>
              </p:ext>
            </p:extLst>
          </p:nvPr>
        </p:nvGraphicFramePr>
        <p:xfrm>
          <a:off x="2943793" y="1056289"/>
          <a:ext cx="34290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Równanie" r:id="rId11" imgW="3429000" imgH="546100" progId="Equation.3">
                  <p:embed/>
                </p:oleObj>
              </mc:Choice>
              <mc:Fallback>
                <p:oleObj name="Równanie" r:id="rId11" imgW="3429000" imgH="546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793" y="1056289"/>
                        <a:ext cx="34290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xt_Rown_P"/>
          <p:cNvSpPr txBox="1">
            <a:spLocks noChangeArrowheads="1"/>
          </p:cNvSpPr>
          <p:nvPr/>
        </p:nvSpPr>
        <p:spPr bwMode="auto">
          <a:xfrm>
            <a:off x="2489636" y="689802"/>
            <a:ext cx="176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Równanie mocy czynnej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320582" y="327844"/>
            <a:ext cx="45028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Równania </a:t>
            </a:r>
            <a:r>
              <a:rPr kumimoji="1" lang="pl-PL" sz="14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mocowo</a:t>
            </a: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-napięciowe 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postaci okręgów 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0" grpId="0"/>
      <p:bldP spid="29" grpId="0"/>
      <p:bldP spid="28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Śr_Prom_Q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475321"/>
              </p:ext>
            </p:extLst>
          </p:nvPr>
        </p:nvGraphicFramePr>
        <p:xfrm>
          <a:off x="2480356" y="5322508"/>
          <a:ext cx="31432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8" name="Równanie" r:id="rId3" imgW="3149600" imgH="558800" progId="Equation.3">
                  <p:embed/>
                </p:oleObj>
              </mc:Choice>
              <mc:Fallback>
                <p:oleObj name="Równanie" r:id="rId3" imgW="3149600" imgH="558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356" y="5322508"/>
                        <a:ext cx="31432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xt_Śr_Prom_P"/>
          <p:cNvSpPr txBox="1">
            <a:spLocks noChangeArrowheads="1"/>
          </p:cNvSpPr>
          <p:nvPr/>
        </p:nvSpPr>
        <p:spPr bwMode="auto">
          <a:xfrm>
            <a:off x="1468910" y="5134276"/>
            <a:ext cx="18950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Środek i promień okręgu P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35" name="Rown_Okręgu_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040468"/>
              </p:ext>
            </p:extLst>
          </p:nvPr>
        </p:nvGraphicFramePr>
        <p:xfrm>
          <a:off x="2023137" y="4584454"/>
          <a:ext cx="34290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9" name="Równanie" r:id="rId5" imgW="3429000" imgH="546100" progId="Equation.3">
                  <p:embed/>
                </p:oleObj>
              </mc:Choice>
              <mc:Fallback>
                <p:oleObj name="Równanie" r:id="rId5" imgW="3429000" imgH="546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137" y="4584454"/>
                        <a:ext cx="34290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xt_Równ_Okręgu_P"/>
          <p:cNvSpPr txBox="1">
            <a:spLocks noChangeArrowheads="1"/>
          </p:cNvSpPr>
          <p:nvPr/>
        </p:nvSpPr>
        <p:spPr bwMode="auto">
          <a:xfrm>
            <a:off x="1468910" y="4349129"/>
            <a:ext cx="14414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Równanie okręgu P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33" name="Równ_Dwum_P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720276"/>
              </p:ext>
            </p:extLst>
          </p:nvPr>
        </p:nvGraphicFramePr>
        <p:xfrm>
          <a:off x="2023137" y="3842003"/>
          <a:ext cx="5105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Równanie" r:id="rId7" imgW="5105400" imgH="533400" progId="Equation.3">
                  <p:embed/>
                </p:oleObj>
              </mc:Choice>
              <mc:Fallback>
                <p:oleObj name="Równanie" r:id="rId7" imgW="5105400" imgH="533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137" y="3842003"/>
                        <a:ext cx="5105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xt_Dwum_Kwadr"/>
          <p:cNvSpPr txBox="1">
            <a:spLocks noChangeArrowheads="1"/>
          </p:cNvSpPr>
          <p:nvPr/>
        </p:nvSpPr>
        <p:spPr bwMode="auto">
          <a:xfrm>
            <a:off x="1468910" y="3563981"/>
            <a:ext cx="30700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Sprowadzenie do dwumianów kwadratowych: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31" name="Równ_Pi/Gi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30159"/>
              </p:ext>
            </p:extLst>
          </p:nvPr>
        </p:nvGraphicFramePr>
        <p:xfrm>
          <a:off x="2023137" y="3192314"/>
          <a:ext cx="2095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Równanie" r:id="rId9" imgW="2095500" imgH="457200" progId="Equation.3">
                  <p:embed/>
                </p:oleObj>
              </mc:Choice>
              <mc:Fallback>
                <p:oleObj name="Równanie" r:id="rId9" imgW="20955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137" y="3192314"/>
                        <a:ext cx="2095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xt_podz_Gii"/>
          <p:cNvSpPr txBox="1">
            <a:spLocks noChangeArrowheads="1"/>
          </p:cNvSpPr>
          <p:nvPr/>
        </p:nvSpPr>
        <p:spPr bwMode="auto">
          <a:xfrm>
            <a:off x="1468910" y="2959594"/>
            <a:ext cx="27446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Uporządkowaniu (podzieleniu przez G</a:t>
            </a:r>
            <a:r>
              <a:rPr kumimoji="0" lang="pl-PL" altLang="pl-PL" sz="1200" b="1" i="1" baseline="-2500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ii</a:t>
            </a: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)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9" name="Równa_P_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93130"/>
              </p:ext>
            </p:extLst>
          </p:nvPr>
        </p:nvGraphicFramePr>
        <p:xfrm>
          <a:off x="2023137" y="2754909"/>
          <a:ext cx="43243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2" name="Równanie" r:id="rId11" imgW="4318000" imgH="279400" progId="Equation.3">
                  <p:embed/>
                </p:oleObj>
              </mc:Choice>
              <mc:Fallback>
                <p:oleObj name="Równanie" r:id="rId11" imgW="4318000" imgH="279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137" y="2754909"/>
                        <a:ext cx="43243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xt_wymnoż"/>
          <p:cNvSpPr txBox="1">
            <a:spLocks noChangeArrowheads="1"/>
          </p:cNvSpPr>
          <p:nvPr/>
        </p:nvSpPr>
        <p:spPr bwMode="auto">
          <a:xfrm>
            <a:off x="1468910" y="2525335"/>
            <a:ext cx="11897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Po wymnożeniu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7" name="Równ_P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21811"/>
              </p:ext>
            </p:extLst>
          </p:nvPr>
        </p:nvGraphicFramePr>
        <p:xfrm>
          <a:off x="2023137" y="2386802"/>
          <a:ext cx="39624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3" name="Równanie" r:id="rId13" imgW="3962400" imgH="228600" progId="Equation.3">
                  <p:embed/>
                </p:oleObj>
              </mc:Choice>
              <mc:Fallback>
                <p:oleObj name="Równanie" r:id="rId13" imgW="3962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137" y="2386802"/>
                        <a:ext cx="39624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xt_Po_Wpr_A,B"/>
          <p:cNvSpPr txBox="1">
            <a:spLocks noChangeArrowheads="1"/>
          </p:cNvSpPr>
          <p:nvPr/>
        </p:nvSpPr>
        <p:spPr bwMode="auto">
          <a:xfrm>
            <a:off x="1468910" y="2091076"/>
            <a:ext cx="15847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Po wprowadzeniu A,B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54" name="Strałki"/>
          <p:cNvGrpSpPr/>
          <p:nvPr/>
        </p:nvGrpSpPr>
        <p:grpSpPr>
          <a:xfrm>
            <a:off x="3306726" y="1414130"/>
            <a:ext cx="4136065" cy="372141"/>
            <a:chOff x="3306726" y="1414130"/>
            <a:chExt cx="4136065" cy="372141"/>
          </a:xfrm>
        </p:grpSpPr>
        <p:cxnSp>
          <p:nvCxnSpPr>
            <p:cNvPr id="20" name="Łącznik prosty ze strzałką 19"/>
            <p:cNvCxnSpPr/>
            <p:nvPr/>
          </p:nvCxnSpPr>
          <p:spPr bwMode="auto">
            <a:xfrm flipV="1">
              <a:off x="3306726" y="1414130"/>
              <a:ext cx="871869" cy="3083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Łącznik prosty ze strzałką 45"/>
            <p:cNvCxnSpPr/>
            <p:nvPr/>
          </p:nvCxnSpPr>
          <p:spPr bwMode="auto">
            <a:xfrm flipV="1">
              <a:off x="5252484" y="1467293"/>
              <a:ext cx="2190307" cy="3189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15" name="Wzor_A,B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691928"/>
              </p:ext>
            </p:extLst>
          </p:nvPr>
        </p:nvGraphicFramePr>
        <p:xfrm>
          <a:off x="2023137" y="1745181"/>
          <a:ext cx="3648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Równanie" r:id="rId15" imgW="3644900" imgH="431800" progId="Equation.3">
                  <p:embed/>
                </p:oleObj>
              </mc:Choice>
              <mc:Fallback>
                <p:oleObj name="Równanie" r:id="rId15" imgW="36449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137" y="1745181"/>
                        <a:ext cx="36480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xt_Oznacz"/>
          <p:cNvSpPr txBox="1">
            <a:spLocks noChangeArrowheads="1"/>
          </p:cNvSpPr>
          <p:nvPr/>
        </p:nvSpPr>
        <p:spPr bwMode="auto">
          <a:xfrm>
            <a:off x="1468910" y="1539854"/>
            <a:ext cx="9188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Oznaczenia</a:t>
            </a:r>
            <a:endParaRPr kumimoji="0" lang="pl-PL" altLang="pl-PL" sz="1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1" name="Równ_P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309346"/>
              </p:ext>
            </p:extLst>
          </p:nvPr>
        </p:nvGraphicFramePr>
        <p:xfrm>
          <a:off x="1687513" y="1018249"/>
          <a:ext cx="66040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5" name="Równanie" r:id="rId17" imgW="6603840" imgH="634680" progId="Equation.3">
                  <p:embed/>
                </p:oleObj>
              </mc:Choice>
              <mc:Fallback>
                <p:oleObj name="Równanie" r:id="rId17" imgW="6603840" imgH="634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1018249"/>
                        <a:ext cx="66040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xt_Wydz_Wł_Wz"/>
          <p:cNvSpPr txBox="1">
            <a:spLocks noChangeArrowheads="1"/>
          </p:cNvSpPr>
          <p:nvPr/>
        </p:nvSpPr>
        <p:spPr bwMode="auto">
          <a:xfrm>
            <a:off x="1468910" y="859915"/>
            <a:ext cx="3841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0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Wydzielamy część własną i wzajemną (suma nie od 1 do N ale  po  N</a:t>
            </a:r>
            <a:r>
              <a:rPr kumimoji="0" lang="pl-PL" altLang="pl-PL" sz="1000" b="1" i="1" baseline="-2500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j </a:t>
            </a:r>
            <a:r>
              <a:rPr kumimoji="0" lang="pl-PL" altLang="pl-PL" sz="10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kumimoji="0" lang="pl-PL" altLang="pl-PL" sz="10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5" name="Rown_P_wyjśc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47144"/>
              </p:ext>
            </p:extLst>
          </p:nvPr>
        </p:nvGraphicFramePr>
        <p:xfrm>
          <a:off x="2778080" y="382983"/>
          <a:ext cx="34766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Równanie" r:id="rId19" imgW="3479760" imgH="533160" progId="Equation.3">
                  <p:embed/>
                </p:oleObj>
              </mc:Choice>
              <mc:Fallback>
                <p:oleObj name="Równanie" r:id="rId19" imgW="3479760" imgH="533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080" y="382983"/>
                        <a:ext cx="3476625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1446145" y="160285"/>
            <a:ext cx="62517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Równania </a:t>
            </a:r>
            <a:r>
              <a:rPr kumimoji="1" lang="pl-PL" sz="14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mocowo</a:t>
            </a: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-napięciowe 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postaci okręgów - wyprowadzenie dla P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7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4" grpId="0"/>
      <p:bldP spid="43" grpId="0"/>
      <p:bldP spid="42" grpId="0"/>
      <p:bldP spid="41" grpId="0"/>
      <p:bldP spid="40" grpId="0"/>
      <p:bldP spid="39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oł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486" y="2992677"/>
            <a:ext cx="3180398" cy="31975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_Q"/>
              <p:cNvSpPr txBox="1">
                <a:spLocks noChangeArrowheads="1"/>
              </p:cNvSpPr>
              <p:nvPr/>
            </p:nvSpPr>
            <p:spPr bwMode="auto">
              <a:xfrm>
                <a:off x="930299" y="5149256"/>
                <a:ext cx="4964179" cy="5577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𝑄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2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/>
                                    </a:rPr>
                                    <m:t>𝑖𝑖</m:t>
                                  </m:r>
                                </m:sub>
                              </m:sSub>
                            </m:den>
                          </m:f>
                          <m:r>
                            <a:rPr lang="pl-PL" sz="1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4∙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𝐵</m:t>
                              </m:r>
                            </m:den>
                          </m:f>
                        </m:e>
                      </m:rad>
                      <m:r>
                        <a:rPr lang="pl-PL" sz="1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2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/>
                                </a:rPr>
                                <m:t>−140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−(−0,061365)</m:t>
                              </m:r>
                            </m:den>
                          </m:f>
                          <m:r>
                            <a:rPr lang="pl-PL" sz="1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(−0,3526)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14,5826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4∙(</m:t>
                              </m:r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−0,061365)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pl-PL" sz="1200" i="1">
                          <a:latin typeface="Cambria Math"/>
                        </a:rPr>
                        <m:t>=109</m:t>
                      </m:r>
                    </m:oMath>
                  </m:oMathPara>
                </a14:m>
                <a:endParaRPr kumimoji="0" lang="pl-PL" altLang="pl-PL" sz="12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_Q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99" y="5149256"/>
                <a:ext cx="4964179" cy="5577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_Q"/>
              <p:cNvSpPr txBox="1">
                <a:spLocks noChangeArrowheads="1"/>
              </p:cNvSpPr>
              <p:nvPr/>
            </p:nvSpPr>
            <p:spPr bwMode="auto">
              <a:xfrm>
                <a:off x="930299" y="4608761"/>
                <a:ext cx="5512150" cy="414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𝑄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2∙</m:t>
                              </m:r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/>
                                    </a:rPr>
                                    <m:t>𝑖𝑖</m:t>
                                  </m:r>
                                </m:sub>
                              </m:sSub>
                            </m:den>
                          </m:f>
                          <m:r>
                            <a:rPr lang="pl-PL" sz="1200" i="1">
                              <a:latin typeface="Cambria Math"/>
                            </a:rPr>
                            <m:t>, 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2∙</m:t>
                              </m:r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/>
                                    </a:rPr>
                                    <m:t>𝑖𝑖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pl-PL" sz="1200" i="1">
                          <a:latin typeface="Cambria Math"/>
                        </a:rPr>
                        <m:t> = 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/>
                                </a:rPr>
                                <m:t>14,5826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2∙(−0,061365)</m:t>
                              </m:r>
                            </m:den>
                          </m:f>
                          <m:r>
                            <a:rPr lang="pl-PL" sz="1200" i="1">
                              <a:latin typeface="Cambria Math"/>
                            </a:rPr>
                            <m:t>, 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/>
                                </a:rPr>
                                <m:t>−0,3526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2∙(−0,061365)</m:t>
                              </m:r>
                            </m:den>
                          </m:f>
                          <m:r>
                            <a:rPr lang="pl-PL" sz="12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119,−3</m:t>
                          </m:r>
                        </m:e>
                      </m:d>
                    </m:oMath>
                  </m:oMathPara>
                </a14:m>
                <a:endParaRPr kumimoji="0" lang="pl-PL" altLang="pl-PL" sz="12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O_Q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99" y="4608761"/>
                <a:ext cx="5512150" cy="414985"/>
              </a:xfrm>
              <a:prstGeom prst="rect">
                <a:avLst/>
              </a:prstGeom>
              <a:blipFill rotWithShape="1">
                <a:blip r:embed="rId5"/>
                <a:stretch>
                  <a:fillRect l="-221" b="-161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_P"/>
              <p:cNvSpPr txBox="1">
                <a:spLocks noChangeArrowheads="1"/>
              </p:cNvSpPr>
              <p:nvPr/>
            </p:nvSpPr>
            <p:spPr bwMode="auto">
              <a:xfrm>
                <a:off x="930299" y="3934511"/>
                <a:ext cx="4568238" cy="548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2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/>
                                    </a:rPr>
                                    <m:t>𝑖𝑖</m:t>
                                  </m:r>
                                </m:sub>
                              </m:sSub>
                            </m:den>
                          </m:f>
                          <m:r>
                            <a:rPr lang="pl-PL" sz="1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4∙</m:t>
                              </m:r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/>
                                    </a:rPr>
                                    <m:t>𝑖𝑖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pl-PL" sz="1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2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/>
                                </a:rPr>
                                <m:t>−360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0,004088</m:t>
                              </m:r>
                            </m:den>
                          </m:f>
                          <m:r>
                            <a:rPr lang="pl-PL" sz="1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(−0,3526)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14,5826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sz="1200" i="1">
                                  <a:latin typeface="Cambria Math"/>
                                </a:rPr>
                                <m:t>4∙</m:t>
                              </m:r>
                              <m:sSup>
                                <m:sSup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0,004088</m:t>
                                  </m:r>
                                </m:e>
                                <m:sup>
                                  <m:r>
                                    <a:rPr lang="pl-PL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pl-PL" sz="1200" i="1">
                          <a:latin typeface="Cambria Math"/>
                        </a:rPr>
                        <m:t>=1759</m:t>
                      </m:r>
                    </m:oMath>
                  </m:oMathPara>
                </a14:m>
                <a:endParaRPr kumimoji="0" lang="pl-PL" altLang="pl-PL" sz="12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_P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99" y="3934511"/>
                <a:ext cx="4568238" cy="54874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_P"/>
              <p:cNvSpPr txBox="1">
                <a:spLocks noChangeArrowheads="1"/>
              </p:cNvSpPr>
              <p:nvPr/>
            </p:nvSpPr>
            <p:spPr bwMode="auto">
              <a:xfrm>
                <a:off x="930299" y="3394016"/>
                <a:ext cx="5195781" cy="414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pl-PL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2∙</m:t>
                              </m:r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𝑖𝑖</m:t>
                                  </m:r>
                                </m:sub>
                              </m:sSub>
                            </m:den>
                          </m:f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2∙</m:t>
                              </m:r>
                              <m:sSub>
                                <m:sSubPr>
                                  <m:ctrlPr>
                                    <a:rPr lang="pl-PL" sz="12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pl-PL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pl-PL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−0,3526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2∙0,004088</m:t>
                              </m:r>
                            </m:den>
                          </m:f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pl-PL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14,5826</m:t>
                              </m:r>
                            </m:num>
                            <m:den>
                              <m:r>
                                <a:rPr lang="pl-PL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2∙0,004088</m:t>
                              </m:r>
                            </m:den>
                          </m:f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pl-PL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43,−1784</m:t>
                          </m:r>
                        </m:e>
                      </m:d>
                    </m:oMath>
                  </m:oMathPara>
                </a14:m>
                <a:endParaRPr kumimoji="0" lang="pl-PL" altLang="pl-PL" sz="12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O_P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99" y="3394016"/>
                <a:ext cx="5195781" cy="414985"/>
              </a:xfrm>
              <a:prstGeom prst="rect">
                <a:avLst/>
              </a:prstGeom>
              <a:blipFill rotWithShape="1">
                <a:blip r:embed="rId7"/>
                <a:stretch>
                  <a:fillRect l="-235" b="-44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B"/>
          <p:cNvGrpSpPr/>
          <p:nvPr/>
        </p:nvGrpSpPr>
        <p:grpSpPr>
          <a:xfrm>
            <a:off x="2045714" y="2846929"/>
            <a:ext cx="2963531" cy="539550"/>
            <a:chOff x="2045714" y="2846929"/>
            <a:chExt cx="2963531" cy="539550"/>
          </a:xfrm>
        </p:grpSpPr>
        <p:sp>
          <p:nvSpPr>
            <p:cNvPr id="14" name="B_wart"/>
            <p:cNvSpPr txBox="1">
              <a:spLocks noChangeArrowheads="1"/>
            </p:cNvSpPr>
            <p:nvPr/>
          </p:nvSpPr>
          <p:spPr bwMode="auto">
            <a:xfrm>
              <a:off x="4130799" y="2873738"/>
              <a:ext cx="87844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6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=14,5826</a:t>
              </a:r>
              <a:endParaRPr kumimoji="0" lang="pl-PL" altLang="pl-PL" sz="16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aphicFrame>
          <p:nvGraphicFramePr>
            <p:cNvPr id="7" name="B_wzór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9372843"/>
                </p:ext>
              </p:extLst>
            </p:nvPr>
          </p:nvGraphicFramePr>
          <p:xfrm>
            <a:off x="2045714" y="2846929"/>
            <a:ext cx="2047500" cy="53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" name="Równanie" r:id="rId8" imgW="1638000" imgH="431640" progId="Equation.3">
                    <p:embed/>
                  </p:oleObj>
                </mc:Choice>
                <mc:Fallback>
                  <p:oleObj name="Równanie" r:id="rId8" imgW="16380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714" y="2846929"/>
                          <a:ext cx="2047500" cy="53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A"/>
          <p:cNvGrpSpPr/>
          <p:nvPr/>
        </p:nvGrpSpPr>
        <p:grpSpPr>
          <a:xfrm>
            <a:off x="2045715" y="2296066"/>
            <a:ext cx="2923906" cy="539550"/>
            <a:chOff x="2045715" y="2296066"/>
            <a:chExt cx="2923906" cy="539550"/>
          </a:xfrm>
        </p:grpSpPr>
        <p:sp>
          <p:nvSpPr>
            <p:cNvPr id="11" name="A_wart"/>
            <p:cNvSpPr txBox="1">
              <a:spLocks noChangeArrowheads="1"/>
            </p:cNvSpPr>
            <p:nvPr/>
          </p:nvSpPr>
          <p:spPr bwMode="auto">
            <a:xfrm>
              <a:off x="4136059" y="2327188"/>
              <a:ext cx="83356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6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=-0,3526</a:t>
              </a:r>
              <a:endParaRPr kumimoji="0" lang="pl-PL" altLang="pl-PL" sz="16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aphicFrame>
          <p:nvGraphicFramePr>
            <p:cNvPr id="3" name="A_wzór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6341441"/>
                </p:ext>
              </p:extLst>
            </p:nvPr>
          </p:nvGraphicFramePr>
          <p:xfrm>
            <a:off x="2045715" y="2296066"/>
            <a:ext cx="2031750" cy="53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1" name="Równanie" r:id="rId10" imgW="1625400" imgH="431640" progId="Equation.3">
                    <p:embed/>
                  </p:oleObj>
                </mc:Choice>
                <mc:Fallback>
                  <p:oleObj name="Równanie" r:id="rId10" imgW="1625400" imgH="4316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715" y="2296066"/>
                          <a:ext cx="2031750" cy="53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Napięcia"/>
              <p:cNvSpPr/>
              <p:nvPr/>
            </p:nvSpPr>
            <p:spPr>
              <a:xfrm>
                <a:off x="5796617" y="1582848"/>
                <a:ext cx="2259080" cy="884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9525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  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221,45−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33,39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 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</m:oMath>
                  </m:oMathPara>
                </a14:m>
                <a:endParaRPr lang="pl-PL" sz="1200"/>
              </a:p>
              <a:p>
                <a:pPr marL="9525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393,75−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36,18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 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</m:oMath>
                  </m:oMathPara>
                </a14:m>
                <a:endParaRPr lang="pl-PL" sz="1200"/>
              </a:p>
              <a:p>
                <a:pPr marL="9525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l-PL" sz="1200" b="0" i="1" smtClean="0">
                          <a:latin typeface="Cambria Math"/>
                        </a:rPr>
                        <m:t>=</m:t>
                      </m:r>
                      <m:r>
                        <a:rPr lang="pl-PL" sz="1200" i="1">
                          <a:latin typeface="Cambria Math"/>
                        </a:rPr>
                        <m:t>(244,24+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19,23) 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  <m:r>
                        <a:rPr lang="pl-PL" sz="12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l-PL" sz="1200"/>
              </a:p>
              <a:p>
                <a:pPr marL="9525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240,00+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  0,00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 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</m:oMath>
                  </m:oMathPara>
                </a14:m>
                <a:endParaRPr lang="pl-PL" sz="1200"/>
              </a:p>
            </p:txBody>
          </p:sp>
        </mc:Choice>
        <mc:Fallback xmlns="">
          <p:sp>
            <p:nvSpPr>
              <p:cNvPr id="40" name="Napięcia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617" y="1582848"/>
                <a:ext cx="2259080" cy="8844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Admitancje"/>
              <p:cNvSpPr/>
              <p:nvPr/>
            </p:nvSpPr>
            <p:spPr>
              <a:xfrm>
                <a:off x="4682497" y="468678"/>
                <a:ext cx="2572371" cy="883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latin typeface="Cambria Math"/>
                        </a:rPr>
                        <m:t> </m:t>
                      </m:r>
                      <m:r>
                        <a:rPr lang="pl-PL" sz="1200" i="1">
                          <a:latin typeface="Cambria Math"/>
                        </a:rPr>
                        <m:t>(   0,004088−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0,061365) </m:t>
                      </m:r>
                      <m:r>
                        <a:rPr lang="pl-PL" sz="1200" i="1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pl-PL" sz="120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latin typeface="Cambria Math"/>
                        </a:rPr>
                        <m:t> </m:t>
                      </m:r>
                      <m:r>
                        <a:rPr lang="pl-PL" sz="1200" i="1">
                          <a:latin typeface="Cambria Math"/>
                        </a:rPr>
                        <m:t>(−0,000663+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0,022143) </m:t>
                      </m:r>
                      <m:r>
                        <a:rPr lang="pl-PL" sz="1200" i="1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pl-PL" sz="120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latin typeface="Cambria Math"/>
                        </a:rPr>
                        <m:t> </m:t>
                      </m:r>
                      <m:r>
                        <a:rPr lang="pl-PL" sz="1200" i="1">
                          <a:latin typeface="Cambria Math"/>
                        </a:rPr>
                        <m:t>(−0,001127+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0,009243) </m:t>
                      </m:r>
                      <m:r>
                        <a:rPr lang="pl-PL" sz="1200" i="1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pl-PL" sz="120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latin typeface="Cambria Math"/>
                        </a:rPr>
                        <m:t> </m:t>
                      </m:r>
                      <m:r>
                        <a:rPr lang="pl-PL" sz="1200" i="1">
                          <a:latin typeface="Cambria Math"/>
                        </a:rPr>
                        <m:t>(−0,001832+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0,015021) </m:t>
                      </m:r>
                      <m:r>
                        <a:rPr lang="pl-PL" sz="1200" i="1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pl-PL" sz="1200" smtClean="0"/>
              </a:p>
            </p:txBody>
          </p:sp>
        </mc:Choice>
        <mc:Fallback xmlns="">
          <p:sp>
            <p:nvSpPr>
              <p:cNvPr id="18" name="Admitancj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497" y="468678"/>
                <a:ext cx="2572371" cy="883832"/>
              </a:xfrm>
              <a:prstGeom prst="rect">
                <a:avLst/>
              </a:prstGeom>
              <a:blipFill rotWithShape="1">
                <a:blip r:embed="rId13"/>
                <a:stretch>
                  <a:fillRect b="-6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181923" y="177152"/>
            <a:ext cx="53267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Równania </a:t>
            </a:r>
            <a:r>
              <a:rPr kumimoji="1" lang="pl-PL" sz="14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mocowo</a:t>
            </a: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-napięciowe 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postaci okręgów - przykład 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309" name="SchWezl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99" y="550658"/>
            <a:ext cx="36195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28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17" grpId="0"/>
      <p:bldP spid="15" grpId="0"/>
      <p:bldP spid="40" grpId="0"/>
      <p:bldP spid="18" grpId="0"/>
    </p:bldLst>
  </p:timing>
</p:sld>
</file>

<file path=ppt/theme/theme1.xml><?xml version="1.0" encoding="utf-8"?>
<a:theme xmlns:a="http://schemas.openxmlformats.org/drawingml/2006/main" name="Karwia2006">
  <a:themeElements>
    <a:clrScheme name="Karwia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rwia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rwia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3541</TotalTime>
  <Words>524</Words>
  <Application>Microsoft Office PowerPoint</Application>
  <PresentationFormat>Pokaz na ekranie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Karwia2006</vt:lpstr>
      <vt:lpstr>2_Projekt domyślny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użytkowników programu PLANS</dc:title>
  <dc:creator>tmzdun</dc:creator>
  <cp:lastModifiedBy>ZZ</cp:lastModifiedBy>
  <cp:revision>231</cp:revision>
  <dcterms:created xsi:type="dcterms:W3CDTF">2004-09-15T07:26:02Z</dcterms:created>
  <dcterms:modified xsi:type="dcterms:W3CDTF">2020-12-18T14:16:32Z</dcterms:modified>
</cp:coreProperties>
</file>