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4" r:id="rId1"/>
    <p:sldMasterId id="2147483776" r:id="rId2"/>
  </p:sldMasterIdLst>
  <p:notesMasterIdLst>
    <p:notesMasterId r:id="rId18"/>
  </p:notesMasterIdLst>
  <p:handoutMasterIdLst>
    <p:handoutMasterId r:id="rId19"/>
  </p:handoutMasterIdLst>
  <p:sldIdLst>
    <p:sldId id="303" r:id="rId3"/>
    <p:sldId id="327" r:id="rId4"/>
    <p:sldId id="328" r:id="rId5"/>
    <p:sldId id="332" r:id="rId6"/>
    <p:sldId id="333" r:id="rId7"/>
    <p:sldId id="329" r:id="rId8"/>
    <p:sldId id="330" r:id="rId9"/>
    <p:sldId id="331" r:id="rId10"/>
    <p:sldId id="313" r:id="rId11"/>
    <p:sldId id="334" r:id="rId12"/>
    <p:sldId id="335" r:id="rId13"/>
    <p:sldId id="336" r:id="rId14"/>
    <p:sldId id="339" r:id="rId15"/>
    <p:sldId id="338" r:id="rId16"/>
    <p:sldId id="317" r:id="rId17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vwZM45DDmGr7OMZHkynjZA==" hashData="7jAGtzVH+E+3lbGrrmC42h4UYa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FF0000"/>
    <a:srgbClr val="006600"/>
    <a:srgbClr val="003300"/>
    <a:srgbClr val="0033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595" autoAdjust="0"/>
  </p:normalViewPr>
  <p:slideViewPr>
    <p:cSldViewPr snapToGrid="0">
      <p:cViewPr>
        <p:scale>
          <a:sx n="90" d="100"/>
          <a:sy n="90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266E2E-AE1B-4BA8-A94D-603BB0E4AB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836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897163-9F3C-4C57-A7C3-19FCB5AD9F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2954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pl-PL" smtClean="0"/>
              <a:t>Strona tytułowa</a:t>
            </a:r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74BA0D-96CD-4515-9FC7-FAA59BB1A948}" type="slidenum">
              <a:rPr lang="pl-PL" altLang="pl-PL" sz="1200" smtClean="0"/>
              <a:pPr/>
              <a:t>1</a:t>
            </a:fld>
            <a:endParaRPr lang="pl-PL" altLang="pl-PL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6A653-C16C-40CB-BBB5-B2EA9CEBF7C8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528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lo_wymiar_pp_zaokraglo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3595880" y="6308725"/>
            <a:ext cx="28968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i="1" smtClean="0">
                <a:solidFill>
                  <a:schemeClr val="bg1"/>
                </a:solidFill>
                <a:latin typeface="Calibri" pitchFamily="34" charset="0"/>
              </a:rPr>
              <a:t>http://www.plans.com.pl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16013" y="1548674"/>
            <a:ext cx="7772400" cy="1869769"/>
          </a:xfrm>
        </p:spPr>
        <p:txBody>
          <a:bodyPr anchor="b"/>
          <a:lstStyle>
            <a:lvl1pPr>
              <a:defRPr lang="pl-PL" sz="3600" i="0" u="none" dirty="0">
                <a:latin typeface="Calibri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803956"/>
            <a:ext cx="6400800" cy="1443294"/>
          </a:xfrm>
        </p:spPr>
        <p:txBody>
          <a:bodyPr/>
          <a:lstStyle>
            <a:lvl1pPr marL="0" indent="0" algn="ctr">
              <a:buFontTx/>
              <a:buNone/>
              <a:defRPr sz="2400" i="1">
                <a:latin typeface="Calibri" pitchFamily="34" charset="0"/>
              </a:defRPr>
            </a:lvl1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641925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5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21500" y="260350"/>
            <a:ext cx="1909763" cy="58658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87450" y="260350"/>
            <a:ext cx="5581650" cy="58658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68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06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88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688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90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902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543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4229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2785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38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013893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966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9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0285" y="4406900"/>
            <a:ext cx="7772400" cy="1362075"/>
          </a:xfrm>
        </p:spPr>
        <p:txBody>
          <a:bodyPr anchor="t"/>
          <a:lstStyle>
            <a:lvl1pPr algn="l">
              <a:defRPr sz="3600" b="1" cap="none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en-GB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30285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3373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87450" y="1196975"/>
            <a:ext cx="3744913" cy="49291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84763" y="1196975"/>
            <a:ext cx="3746500" cy="49291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79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90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18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7135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31186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910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00"/>
            </a:gs>
            <a:gs pos="100000">
              <a:srgbClr val="008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lo_wymiar_pp_zaokraglon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90488"/>
            <a:ext cx="7643813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196975"/>
            <a:ext cx="7643813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</a:p>
        </p:txBody>
      </p:sp>
      <p:pic>
        <p:nvPicPr>
          <p:cNvPr id="1029" name="Picture 5" descr="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83031" y="3244241"/>
            <a:ext cx="400110" cy="280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270" wrap="square">
            <a:spAutoFit/>
          </a:bodyPr>
          <a:lstStyle/>
          <a:p>
            <a:pPr marL="0" indent="0" algn="ctr" eaLnBrk="1" hangingPunct="1">
              <a:tabLst>
                <a:tab pos="5745163" algn="l"/>
              </a:tabLst>
              <a:defRPr/>
            </a:pPr>
            <a:r>
              <a:rPr lang="pl-PL" sz="1400" b="1" i="1" kern="120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Z.Zdun,  K</a:t>
            </a:r>
            <a:r>
              <a:rPr lang="pl-PL" sz="14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. Księżyk</a:t>
            </a:r>
            <a:r>
              <a:rPr lang="pl-PL" sz="1400" b="1" i="1" kern="120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,  T</a:t>
            </a:r>
            <a:r>
              <a:rPr lang="pl-PL" sz="14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Times New Roman" pitchFamily="18" charset="0"/>
              </a:rPr>
              <a:t>. Zdun</a:t>
            </a:r>
            <a:endParaRPr lang="pl-PL" sz="1400" b="1" i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7683336" y="6400800"/>
            <a:ext cx="1262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2000" tIns="0" rIns="72000" bIns="0">
            <a:spAutoFit/>
          </a:bodyPr>
          <a:lstStyle/>
          <a:p>
            <a:pPr marL="0" indent="0" algn="r" eaLnBrk="1" hangingPunct="1">
              <a:tabLst>
                <a:tab pos="5745163" algn="l"/>
              </a:tabLst>
              <a:defRPr/>
            </a:pPr>
            <a:fld id="{34202E44-C938-40AA-B568-A228CA52DE24}" type="slidenum">
              <a:rPr lang="pl-PL" sz="16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pPr marL="0" indent="0" algn="r" eaLnBrk="1" hangingPunct="1">
                <a:tabLst>
                  <a:tab pos="5745163" algn="l"/>
                </a:tabLst>
                <a:defRPr/>
              </a:pPr>
              <a:t>‹#›</a:t>
            </a:fld>
            <a:r>
              <a:rPr lang="pl-PL" sz="16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/15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3404388" y="6396542"/>
            <a:ext cx="27602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indent="0" algn="ctr" eaLnBrk="1" hangingPunct="1">
              <a:tabLst>
                <a:tab pos="5745163" algn="l"/>
              </a:tabLst>
              <a:defRPr/>
            </a:pPr>
            <a:r>
              <a:rPr lang="pl-PL" sz="1600" b="1" i="1" kern="120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Równania</a:t>
            </a:r>
            <a:r>
              <a:rPr lang="pl-PL" sz="1600" b="1" i="1" kern="1200" baseline="0" smtClean="0"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+mn-cs"/>
              </a:rPr>
              <a:t> mocowo-napięciowe </a:t>
            </a:r>
            <a:endParaRPr lang="pl-PL" sz="20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68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2268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00"/>
            </a:gs>
            <a:gs pos="100000">
              <a:srgbClr val="008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lo_wymiar_pp_zaokraglo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8316912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73800"/>
            <a:ext cx="7905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735013" y="5032375"/>
            <a:ext cx="527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1800">
              <a:latin typeface="Arial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592263" y="6308725"/>
            <a:ext cx="6904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i="1">
                <a:solidFill>
                  <a:schemeClr val="bg1"/>
                </a:solidFill>
                <a:latin typeface="Arial" charset="0"/>
              </a:rPr>
              <a:t>Warsztaty użytkowników programu PLANS – Kościelisko’10</a:t>
            </a:r>
          </a:p>
        </p:txBody>
      </p:sp>
      <p:pic>
        <p:nvPicPr>
          <p:cNvPr id="2054" name="Picture 6" descr="tl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3200" y="-6324600"/>
            <a:ext cx="1465262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7" Type="http://schemas.openxmlformats.org/officeDocument/2006/relationships/image" Target="../media/image32.png"/><Relationship Id="rId2" Type="http://schemas.openxmlformats.org/officeDocument/2006/relationships/image" Target="../media/image2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8.wmf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7" Type="http://schemas.openxmlformats.org/officeDocument/2006/relationships/image" Target="../media/image27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1850" y="4286250"/>
            <a:ext cx="38036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pl-PL" sz="2400" i="1" kern="0">
                <a:latin typeface="Calibri" pitchFamily="34" charset="0"/>
              </a:rPr>
              <a:t>dr inż. Zbigniew Zdun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2400" b="1"/>
              <a:t>† </a:t>
            </a:r>
            <a:r>
              <a:rPr lang="pl-PL" sz="2400" i="1" kern="0" smtClean="0">
                <a:latin typeface="Calibri" pitchFamily="34" charset="0"/>
              </a:rPr>
              <a:t>dr </a:t>
            </a:r>
            <a:r>
              <a:rPr lang="pl-PL" sz="2400" i="1" kern="0">
                <a:latin typeface="Calibri" pitchFamily="34" charset="0"/>
              </a:rPr>
              <a:t>inż. Krzysztof Księżyk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2400" i="1" kern="0">
                <a:latin typeface="Calibri" pitchFamily="34" charset="0"/>
              </a:rPr>
              <a:t>mgr inż. Tomasz Zdun</a:t>
            </a:r>
          </a:p>
          <a:p>
            <a:pPr algn="ctr" eaLnBrk="1" hangingPunct="1">
              <a:spcBef>
                <a:spcPts val="0"/>
              </a:spcBef>
              <a:defRPr/>
            </a:pPr>
            <a:endParaRPr lang="pl-PL" sz="2400" b="1" i="1" kern="0" dirty="0">
              <a:latin typeface="Calibri" pitchFamily="34" charset="0"/>
            </a:endParaRP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6856413" y="347663"/>
            <a:ext cx="1820862" cy="823912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l-PL" altLang="pl-PL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683375" y="500063"/>
            <a:ext cx="1851025" cy="854075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l-PL" altLang="pl-PL"/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6494463" y="742950"/>
            <a:ext cx="1892300" cy="846138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pl-PL" sz="1200" b="1" i="1">
                <a:latin typeface="Calibri" pitchFamily="34" charset="0"/>
              </a:rPr>
              <a:t>Plans Sp. z o.o.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pl-PL" sz="1100" i="1">
                <a:latin typeface="Calibri" pitchFamily="34" charset="0"/>
              </a:rPr>
              <a:t>email:plans@plans.com.pl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pl-PL" sz="1000">
                <a:latin typeface="Calibri" pitchFamily="34" charset="0"/>
              </a:rPr>
              <a:t>tel. 603 590 726</a:t>
            </a:r>
            <a:endParaRPr lang="pl-PL" altLang="pl-PL" sz="1800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605917" y="2832546"/>
            <a:ext cx="39321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909638"/>
            <a:r>
              <a:rPr lang="pl-PL" altLang="pl-PL" sz="2800" i="1" kern="0" smtClean="0">
                <a:solidFill>
                  <a:srgbClr val="0070C0"/>
                </a:solidFill>
              </a:rPr>
              <a:t>Obliczenia rozpływowe</a:t>
            </a:r>
            <a:endParaRPr kumimoji="1" lang="pl-PL" altLang="pl-PL" sz="2800" i="1" kern="0" smtClean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908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2_Rozw_Naw"/>
          <p:cNvGrpSpPr/>
          <p:nvPr/>
        </p:nvGrpSpPr>
        <p:grpSpPr>
          <a:xfrm>
            <a:off x="7197737" y="4365163"/>
            <a:ext cx="708119" cy="1188720"/>
            <a:chOff x="7197737" y="4254276"/>
            <a:chExt cx="708119" cy="1188720"/>
          </a:xfrm>
        </p:grpSpPr>
        <p:grpSp>
          <p:nvGrpSpPr>
            <p:cNvPr id="88" name="1_Naw_P_3"/>
            <p:cNvGrpSpPr/>
            <p:nvPr/>
          </p:nvGrpSpPr>
          <p:grpSpPr>
            <a:xfrm>
              <a:off x="7834483" y="4254276"/>
              <a:ext cx="71373" cy="1188720"/>
              <a:chOff x="0" y="0"/>
              <a:chExt cx="71373" cy="1189281"/>
            </a:xfrm>
          </p:grpSpPr>
          <p:cxnSp>
            <p:nvCxnSpPr>
              <p:cNvPr id="120" name="Łącznik prostoliniowy 119"/>
              <p:cNvCxnSpPr/>
              <p:nvPr/>
            </p:nvCxnSpPr>
            <p:spPr>
              <a:xfrm>
                <a:off x="67318" y="0"/>
                <a:ext cx="0" cy="11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Łącznik prostoliniowy 120"/>
              <p:cNvCxnSpPr/>
              <p:nvPr/>
            </p:nvCxnSpPr>
            <p:spPr>
              <a:xfrm>
                <a:off x="0" y="1189281"/>
                <a:ext cx="7137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Łącznik prostoliniowy 121"/>
              <p:cNvCxnSpPr/>
              <p:nvPr/>
            </p:nvCxnSpPr>
            <p:spPr>
              <a:xfrm>
                <a:off x="0" y="0"/>
                <a:ext cx="7113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1_Naw_L_3"/>
            <p:cNvGrpSpPr/>
            <p:nvPr/>
          </p:nvGrpSpPr>
          <p:grpSpPr>
            <a:xfrm>
              <a:off x="7197737" y="4254276"/>
              <a:ext cx="71755" cy="1188720"/>
              <a:chOff x="0" y="0"/>
              <a:chExt cx="71755" cy="1189281"/>
            </a:xfrm>
          </p:grpSpPr>
          <p:cxnSp>
            <p:nvCxnSpPr>
              <p:cNvPr id="117" name="Łącznik prostoliniowy 116"/>
              <p:cNvCxnSpPr/>
              <p:nvPr/>
            </p:nvCxnSpPr>
            <p:spPr>
              <a:xfrm>
                <a:off x="0" y="0"/>
                <a:ext cx="0" cy="11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Łącznik prostoliniowy 117"/>
              <p:cNvCxnSpPr/>
              <p:nvPr/>
            </p:nvCxnSpPr>
            <p:spPr>
              <a:xfrm>
                <a:off x="0" y="1189281"/>
                <a:ext cx="7175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Łącznik prostoliniowy 118"/>
              <p:cNvCxnSpPr/>
              <p:nvPr/>
            </p:nvCxnSpPr>
            <p:spPr>
              <a:xfrm>
                <a:off x="0" y="0"/>
                <a:ext cx="7151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" name="2_Rozw_X"/>
          <p:cNvSpPr txBox="1">
            <a:spLocks noChangeArrowheads="1"/>
          </p:cNvSpPr>
          <p:nvPr/>
        </p:nvSpPr>
        <p:spPr bwMode="auto">
          <a:xfrm>
            <a:off x="7156655" y="4308233"/>
            <a:ext cx="921870" cy="124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None/>
            </a:pPr>
            <a:r>
              <a:rPr lang="pl-PL" sz="800" smtClean="0"/>
              <a:t> </a:t>
            </a:r>
            <a:r>
              <a:rPr lang="pl-PL" sz="800" smtClean="0">
                <a:latin typeface="Courier New" panose="02070309020205020404" pitchFamily="49" charset="0"/>
                <a:cs typeface="Courier New" panose="02070309020205020404" pitchFamily="49" charset="0"/>
              </a:rPr>
              <a:t>0,001485 </a:t>
            </a:r>
            <a:endParaRPr lang="pl-PL" sz="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pl-PL" sz="800" smtClean="0">
                <a:latin typeface="Courier New" panose="02070309020205020404" pitchFamily="49" charset="0"/>
                <a:cs typeface="Courier New" panose="02070309020205020404" pitchFamily="49" charset="0"/>
              </a:rPr>
              <a:t>-0,003688 </a:t>
            </a:r>
            <a:endParaRPr lang="pl-PL" sz="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pl-PL" sz="8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800">
                <a:latin typeface="Courier New" panose="02070309020205020404" pitchFamily="49" charset="0"/>
                <a:cs typeface="Courier New" panose="02070309020205020404" pitchFamily="49" charset="0"/>
              </a:rPr>
              <a:t>0,001110 </a:t>
            </a:r>
          </a:p>
          <a:p>
            <a:pPr>
              <a:buNone/>
            </a:pPr>
            <a:r>
              <a:rPr lang="pl-PL" sz="80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pl-PL" sz="800">
                <a:latin typeface="Courier New" panose="02070309020205020404" pitchFamily="49" charset="0"/>
                <a:cs typeface="Courier New" panose="02070309020205020404" pitchFamily="49" charset="0"/>
              </a:rPr>
              <a:t>0,004023</a:t>
            </a:r>
          </a:p>
          <a:p>
            <a:pPr>
              <a:buNone/>
            </a:pPr>
            <a:r>
              <a:rPr lang="pl-PL" sz="80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pl-PL" sz="800">
                <a:latin typeface="Courier New" panose="02070309020205020404" pitchFamily="49" charset="0"/>
                <a:cs typeface="Courier New" panose="02070309020205020404" pitchFamily="49" charset="0"/>
              </a:rPr>
              <a:t>0,004040</a:t>
            </a:r>
          </a:p>
          <a:p>
            <a:pPr>
              <a:buNone/>
            </a:pPr>
            <a:r>
              <a:rPr lang="pl-PL" sz="80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pl-PL" sz="800">
                <a:latin typeface="Courier New" panose="02070309020205020404" pitchFamily="49" charset="0"/>
                <a:cs typeface="Courier New" panose="02070309020205020404" pitchFamily="49" charset="0"/>
              </a:rPr>
              <a:t>0,020715</a:t>
            </a:r>
          </a:p>
          <a:p>
            <a:pPr>
              <a:buNone/>
            </a:pPr>
            <a:r>
              <a:rPr lang="pl-PL" sz="80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pl-PL" sz="800">
                <a:latin typeface="Courier New" panose="02070309020205020404" pitchFamily="49" charset="0"/>
                <a:cs typeface="Courier New" panose="02070309020205020404" pitchFamily="49" charset="0"/>
              </a:rPr>
              <a:t>0,016164</a:t>
            </a:r>
          </a:p>
          <a:p>
            <a:pPr>
              <a:buNone/>
            </a:pPr>
            <a:r>
              <a:rPr lang="pl-PL" sz="800" smtClean="0">
                <a:latin typeface="Courier New" panose="02070309020205020404" pitchFamily="49" charset="0"/>
                <a:cs typeface="Courier New" panose="02070309020205020404" pitchFamily="49" charset="0"/>
              </a:rPr>
              <a:t>-0,004867</a:t>
            </a:r>
            <a:endParaRPr lang="pl-PL" sz="8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1" name="2_Strzałka"/>
          <p:cNvSpPr/>
          <p:nvPr/>
        </p:nvSpPr>
        <p:spPr bwMode="auto">
          <a:xfrm>
            <a:off x="6941389" y="4882211"/>
            <a:ext cx="180000" cy="72000"/>
          </a:xfrm>
          <a:prstGeom prst="rightArrow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7" name="2_Tło"/>
          <p:cNvGrpSpPr/>
          <p:nvPr/>
        </p:nvGrpSpPr>
        <p:grpSpPr>
          <a:xfrm>
            <a:off x="1646251" y="4411936"/>
            <a:ext cx="3824605" cy="1121410"/>
            <a:chOff x="0" y="0"/>
            <a:chExt cx="3825100" cy="1121807"/>
          </a:xfrm>
        </p:grpSpPr>
        <p:sp>
          <p:nvSpPr>
            <p:cNvPr id="123" name="dP/dDi"/>
            <p:cNvSpPr/>
            <p:nvPr/>
          </p:nvSpPr>
          <p:spPr>
            <a:xfrm>
              <a:off x="2457100" y="684397"/>
              <a:ext cx="1368000" cy="432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124" name="dQ/dDi"/>
            <p:cNvSpPr/>
            <p:nvPr/>
          </p:nvSpPr>
          <p:spPr>
            <a:xfrm>
              <a:off x="2457100" y="0"/>
              <a:ext cx="1368000" cy="648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125" name="dQ/dDi"/>
            <p:cNvSpPr/>
            <p:nvPr/>
          </p:nvSpPr>
          <p:spPr>
            <a:xfrm>
              <a:off x="0" y="690007"/>
              <a:ext cx="2411730" cy="431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126" name="dP/dDi"/>
            <p:cNvSpPr/>
            <p:nvPr/>
          </p:nvSpPr>
          <p:spPr>
            <a:xfrm>
              <a:off x="0" y="0"/>
              <a:ext cx="2411730" cy="6477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</p:grpSp>
      <p:grpSp>
        <p:nvGrpSpPr>
          <p:cNvPr id="138" name="2_Naw"/>
          <p:cNvGrpSpPr/>
          <p:nvPr/>
        </p:nvGrpSpPr>
        <p:grpSpPr>
          <a:xfrm>
            <a:off x="1584007" y="4365163"/>
            <a:ext cx="5266914" cy="1188720"/>
            <a:chOff x="1584007" y="4254276"/>
            <a:chExt cx="5266914" cy="1188720"/>
          </a:xfrm>
        </p:grpSpPr>
        <p:grpSp>
          <p:nvGrpSpPr>
            <p:cNvPr id="92" name="1_Naw_P_3"/>
            <p:cNvGrpSpPr/>
            <p:nvPr/>
          </p:nvGrpSpPr>
          <p:grpSpPr>
            <a:xfrm>
              <a:off x="6779548" y="4254276"/>
              <a:ext cx="71373" cy="1188720"/>
              <a:chOff x="0" y="0"/>
              <a:chExt cx="71373" cy="1189281"/>
            </a:xfrm>
          </p:grpSpPr>
          <p:cxnSp>
            <p:nvCxnSpPr>
              <p:cNvPr id="114" name="Łącznik prostoliniowy 113"/>
              <p:cNvCxnSpPr/>
              <p:nvPr/>
            </p:nvCxnSpPr>
            <p:spPr>
              <a:xfrm>
                <a:off x="67318" y="0"/>
                <a:ext cx="0" cy="11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Łącznik prostoliniowy 114"/>
              <p:cNvCxnSpPr/>
              <p:nvPr/>
            </p:nvCxnSpPr>
            <p:spPr>
              <a:xfrm>
                <a:off x="0" y="1189281"/>
                <a:ext cx="7137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Łącznik prostoliniowy 115"/>
              <p:cNvCxnSpPr/>
              <p:nvPr/>
            </p:nvCxnSpPr>
            <p:spPr>
              <a:xfrm>
                <a:off x="0" y="0"/>
                <a:ext cx="7113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1_Naw_L_3"/>
            <p:cNvGrpSpPr/>
            <p:nvPr/>
          </p:nvGrpSpPr>
          <p:grpSpPr>
            <a:xfrm>
              <a:off x="6311267" y="4254276"/>
              <a:ext cx="71755" cy="1188720"/>
              <a:chOff x="0" y="0"/>
              <a:chExt cx="71755" cy="1189281"/>
            </a:xfrm>
          </p:grpSpPr>
          <p:cxnSp>
            <p:nvCxnSpPr>
              <p:cNvPr id="111" name="Łącznik prostoliniowy 110"/>
              <p:cNvCxnSpPr/>
              <p:nvPr/>
            </p:nvCxnSpPr>
            <p:spPr>
              <a:xfrm>
                <a:off x="0" y="0"/>
                <a:ext cx="0" cy="11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Łącznik prostoliniowy 111"/>
              <p:cNvCxnSpPr/>
              <p:nvPr/>
            </p:nvCxnSpPr>
            <p:spPr>
              <a:xfrm>
                <a:off x="0" y="1189281"/>
                <a:ext cx="7175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Łącznik prostoliniowy 112"/>
              <p:cNvCxnSpPr/>
              <p:nvPr/>
            </p:nvCxnSpPr>
            <p:spPr>
              <a:xfrm>
                <a:off x="0" y="0"/>
                <a:ext cx="7151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1_Naw_P_2"/>
            <p:cNvGrpSpPr/>
            <p:nvPr/>
          </p:nvGrpSpPr>
          <p:grpSpPr>
            <a:xfrm>
              <a:off x="6071605" y="4254276"/>
              <a:ext cx="71373" cy="1188720"/>
              <a:chOff x="0" y="0"/>
              <a:chExt cx="71373" cy="1189281"/>
            </a:xfrm>
          </p:grpSpPr>
          <p:cxnSp>
            <p:nvCxnSpPr>
              <p:cNvPr id="108" name="Łącznik prostoliniowy 107"/>
              <p:cNvCxnSpPr/>
              <p:nvPr/>
            </p:nvCxnSpPr>
            <p:spPr>
              <a:xfrm>
                <a:off x="67318" y="0"/>
                <a:ext cx="0" cy="11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Łącznik prostoliniowy 108"/>
              <p:cNvCxnSpPr/>
              <p:nvPr/>
            </p:nvCxnSpPr>
            <p:spPr>
              <a:xfrm>
                <a:off x="0" y="1189281"/>
                <a:ext cx="7137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Łącznik prostoliniowy 109"/>
              <p:cNvCxnSpPr/>
              <p:nvPr/>
            </p:nvCxnSpPr>
            <p:spPr>
              <a:xfrm>
                <a:off x="0" y="0"/>
                <a:ext cx="7113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1_Naw_L_2"/>
            <p:cNvGrpSpPr/>
            <p:nvPr/>
          </p:nvGrpSpPr>
          <p:grpSpPr>
            <a:xfrm>
              <a:off x="5652338" y="4254276"/>
              <a:ext cx="71755" cy="1188720"/>
              <a:chOff x="0" y="0"/>
              <a:chExt cx="71755" cy="1189281"/>
            </a:xfrm>
          </p:grpSpPr>
          <p:cxnSp>
            <p:nvCxnSpPr>
              <p:cNvPr id="105" name="Łącznik prostoliniowy 104"/>
              <p:cNvCxnSpPr/>
              <p:nvPr/>
            </p:nvCxnSpPr>
            <p:spPr>
              <a:xfrm>
                <a:off x="0" y="0"/>
                <a:ext cx="0" cy="11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Łącznik prostoliniowy 105"/>
              <p:cNvCxnSpPr/>
              <p:nvPr/>
            </p:nvCxnSpPr>
            <p:spPr>
              <a:xfrm>
                <a:off x="0" y="1189281"/>
                <a:ext cx="7175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Łącznik prostoliniowy 106"/>
              <p:cNvCxnSpPr/>
              <p:nvPr/>
            </p:nvCxnSpPr>
            <p:spPr>
              <a:xfrm>
                <a:off x="0" y="0"/>
                <a:ext cx="7151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1_Naw_P_1"/>
            <p:cNvGrpSpPr/>
            <p:nvPr/>
          </p:nvGrpSpPr>
          <p:grpSpPr>
            <a:xfrm>
              <a:off x="5428520" y="4254276"/>
              <a:ext cx="72928" cy="1188720"/>
              <a:chOff x="0" y="0"/>
              <a:chExt cx="72928" cy="1189281"/>
            </a:xfrm>
          </p:grpSpPr>
          <p:cxnSp>
            <p:nvCxnSpPr>
              <p:cNvPr id="102" name="Łącznik prostoliniowy 101"/>
              <p:cNvCxnSpPr/>
              <p:nvPr/>
            </p:nvCxnSpPr>
            <p:spPr>
              <a:xfrm>
                <a:off x="72928" y="0"/>
                <a:ext cx="0" cy="11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Łącznik prostoliniowy 102"/>
              <p:cNvCxnSpPr/>
              <p:nvPr/>
            </p:nvCxnSpPr>
            <p:spPr>
              <a:xfrm>
                <a:off x="0" y="1189281"/>
                <a:ext cx="7137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Łącznik prostoliniowy 103"/>
              <p:cNvCxnSpPr/>
              <p:nvPr/>
            </p:nvCxnSpPr>
            <p:spPr>
              <a:xfrm>
                <a:off x="0" y="0"/>
                <a:ext cx="7113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1_Naw_L_1"/>
            <p:cNvGrpSpPr/>
            <p:nvPr/>
          </p:nvGrpSpPr>
          <p:grpSpPr>
            <a:xfrm>
              <a:off x="1584007" y="4254276"/>
              <a:ext cx="71755" cy="1188720"/>
              <a:chOff x="0" y="0"/>
              <a:chExt cx="71755" cy="1189281"/>
            </a:xfrm>
          </p:grpSpPr>
          <p:cxnSp>
            <p:nvCxnSpPr>
              <p:cNvPr id="99" name="Łącznik prostoliniowy 98"/>
              <p:cNvCxnSpPr/>
              <p:nvPr/>
            </p:nvCxnSpPr>
            <p:spPr>
              <a:xfrm>
                <a:off x="0" y="0"/>
                <a:ext cx="0" cy="11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Łącznik prostoliniowy 99"/>
              <p:cNvCxnSpPr/>
              <p:nvPr/>
            </p:nvCxnSpPr>
            <p:spPr>
              <a:xfrm>
                <a:off x="0" y="1189281"/>
                <a:ext cx="7175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Łącznik prostoliniowy 100"/>
              <p:cNvCxnSpPr/>
              <p:nvPr/>
            </p:nvCxnSpPr>
            <p:spPr>
              <a:xfrm>
                <a:off x="0" y="0"/>
                <a:ext cx="7151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2_Mac_J"/>
              <p:cNvSpPr txBox="1">
                <a:spLocks noChangeArrowheads="1"/>
              </p:cNvSpPr>
              <p:nvPr/>
            </p:nvSpPr>
            <p:spPr bwMode="auto">
              <a:xfrm>
                <a:off x="1522368" y="4339667"/>
                <a:ext cx="5347559" cy="1249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buNone/>
                </a:pP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3331,5 -2038,2     0,0  -490,9     0,0  -156,0  -184,2    0,0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b="0" i="1" smtClean="0">
                            <a:latin typeface="Cambria Math"/>
                          </a:rPr>
                          <m:t>   </m:t>
                        </m:r>
                        <m:r>
                          <a:rPr lang="el-GR" sz="800" b="0" i="1" smtClean="0">
                            <a:latin typeface="Cambria Math"/>
                          </a:rPr>
                          <m:t>𝛥</m:t>
                        </m:r>
                        <m:r>
                          <a:rPr lang="pl-PL" sz="800" b="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pl-PL" sz="800" b="0" i="1">
                            <a:latin typeface="Cambria Math"/>
                          </a:rPr>
                          <m:t>𝑀𝐼𝐿</m:t>
                        </m:r>
                        <m:r>
                          <a:rPr lang="pl-PL" sz="800" b="0" i="1">
                            <a:latin typeface="Cambria Math"/>
                          </a:rPr>
                          <m:t>211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10,76 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-2045,5  4046,5     0,0     0,0 -2000,9    61,9    57,6    0,0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b="0" i="1" smtClean="0">
                            <a:latin typeface="Cambria Math"/>
                          </a:rPr>
                          <m:t>   </m:t>
                        </m:r>
                        <m:r>
                          <a:rPr lang="el-GR" sz="800" b="0" i="1">
                            <a:latin typeface="Cambria Math"/>
                          </a:rPr>
                          <m:t>𝛥</m:t>
                        </m:r>
                        <m:r>
                          <a:rPr lang="pl-PL" sz="800" b="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pl-PL" sz="800" b="0" i="1">
                            <a:latin typeface="Cambria Math"/>
                          </a:rPr>
                          <m:t>𝑀𝐼𝐿</m:t>
                        </m:r>
                        <m:r>
                          <a:rPr lang="pl-PL" sz="800" b="0" i="1">
                            <a:latin typeface="Cambria Math"/>
                          </a:rPr>
                          <m:t>411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-6,02 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0,0     0,0   982,6 -1324,5     0,0     0,0     0,0  315,6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b="0" i="1" smtClean="0">
                            <a:latin typeface="Cambria Math"/>
                          </a:rPr>
                          <m:t>   </m:t>
                        </m:r>
                        <m:r>
                          <a:rPr lang="el-GR" sz="800" b="0" i="1">
                            <a:latin typeface="Cambria Math"/>
                          </a:rPr>
                          <m:t>𝛥</m:t>
                        </m:r>
                        <m:r>
                          <a:rPr lang="pl-PL" sz="800" b="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pl-PL" sz="800" b="0" i="1">
                            <a:latin typeface="Cambria Math"/>
                          </a:rPr>
                          <m:t>𝑃𝐿𝐸</m:t>
                        </m:r>
                        <m:r>
                          <a:rPr lang="pl-PL" sz="800" b="0" i="1">
                            <a:latin typeface="Cambria Math"/>
                          </a:rPr>
                          <m:t>214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8,21 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-519,8     0,0 -1363,8  5179,2 -2279,5    56,8     0,0   -2,7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•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800" b="0" i="1">
                            <a:latin typeface="Cambria Math"/>
                          </a:rPr>
                          <m:t>𝛥</m:t>
                        </m:r>
                        <m:r>
                          <a:rPr lang="pl-PL" sz="800" b="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pl-PL" sz="800" b="0" i="1">
                            <a:latin typeface="Cambria Math"/>
                          </a:rPr>
                          <m:t>𝐾𝑂𝑍</m:t>
                        </m:r>
                        <m:r>
                          <a:rPr lang="pl-PL" sz="800" b="0" i="1">
                            <a:latin typeface="Cambria Math"/>
                          </a:rPr>
                          <m:t>411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=  -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13,53 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0,0 -2042,5     0,0 -2274,7  4317,2     0,0   121,2    0,0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b="0" i="1" smtClean="0">
                            <a:latin typeface="Cambria Math"/>
                          </a:rPr>
                          <m:t>   </m:t>
                        </m:r>
                        <m:r>
                          <a:rPr lang="el-GR" sz="800" b="0" i="1">
                            <a:latin typeface="Cambria Math"/>
                          </a:rPr>
                          <m:t>𝛥</m:t>
                        </m:r>
                        <m:r>
                          <a:rPr lang="pl-PL" sz="800" b="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pl-PL" sz="800" b="0" i="1">
                            <a:latin typeface="Cambria Math"/>
                          </a:rPr>
                          <m:t>𝐾𝑂𝑍</m:t>
                        </m:r>
                        <m:r>
                          <a:rPr lang="pl-PL" sz="800" b="0" i="1">
                            <a:latin typeface="Cambria Math"/>
                          </a:rPr>
                          <m:t>211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-2,72 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-585,5   184,2     0,0   180,1     0,0  3115,8 -2038,2    0,0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b="0" i="1" smtClean="0">
                            <a:latin typeface="Cambria Math"/>
                          </a:rPr>
                          <m:t>   </m:t>
                        </m:r>
                        <m:r>
                          <a:rPr lang="el-GR" sz="800" b="0" i="1">
                            <a:latin typeface="Cambria Math"/>
                          </a:rPr>
                          <m:t>𝛥</m:t>
                        </m:r>
                        <m:r>
                          <a:rPr lang="pl-PL" sz="8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pl-PL" sz="800" b="0" i="1">
                            <a:latin typeface="Cambria Math"/>
                          </a:rPr>
                          <m:t>𝑀𝐼𝐿</m:t>
                        </m:r>
                        <m:r>
                          <a:rPr lang="pl-PL" sz="800" b="0" i="1">
                            <a:latin typeface="Cambria Math"/>
                          </a:rPr>
                          <m:t>211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-32,13 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-61,9  -365,6     0,0     0,0   427,5 -2045,5  3950,0    0,0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b="0" i="1" smtClean="0">
                            <a:latin typeface="Cambria Math"/>
                          </a:rPr>
                          <m:t>   </m:t>
                        </m:r>
                        <m:r>
                          <a:rPr lang="el-GR" sz="800" b="0" i="1">
                            <a:latin typeface="Cambria Math"/>
                          </a:rPr>
                          <m:t>𝛥</m:t>
                        </m:r>
                        <m:r>
                          <a:rPr lang="pl-PL" sz="8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pl-PL" sz="800" b="0" i="1">
                            <a:latin typeface="Cambria Math"/>
                          </a:rPr>
                          <m:t>𝑀𝐼𝐿</m:t>
                        </m:r>
                        <m:r>
                          <a:rPr lang="pl-PL" sz="800" b="0" i="1">
                            <a:latin typeface="Cambria Math"/>
                          </a:rPr>
                          <m:t>411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-21,76 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0,0     0,0  -892,0   325,2     0,0     0,0     0,0 3662,8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b="0" i="1" smtClean="0">
                            <a:latin typeface="Cambria Math"/>
                          </a:rPr>
                          <m:t>   </m:t>
                        </m:r>
                        <m:r>
                          <a:rPr lang="el-GR" sz="800" b="0" i="1">
                            <a:latin typeface="Cambria Math"/>
                          </a:rPr>
                          <m:t>𝛥</m:t>
                        </m:r>
                        <m:r>
                          <a:rPr lang="pl-PL" sz="8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pl-PL" sz="800" b="0" i="1">
                            <a:latin typeface="Cambria Math"/>
                          </a:rPr>
                          <m:t>𝑃𝐿𝐸</m:t>
                        </m:r>
                        <m:r>
                          <a:rPr lang="pl-PL" sz="800" b="0" i="1">
                            <a:latin typeface="Cambria Math"/>
                          </a:rPr>
                          <m:t>214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-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20,12 </a:t>
                </a:r>
              </a:p>
            </p:txBody>
          </p:sp>
        </mc:Choice>
        <mc:Fallback xmlns="">
          <p:sp>
            <p:nvSpPr>
              <p:cNvPr id="128" name="2_Mac_J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2368" y="4339667"/>
                <a:ext cx="5347559" cy="1249573"/>
              </a:xfrm>
              <a:prstGeom prst="rect">
                <a:avLst/>
              </a:prstGeom>
              <a:blipFill rotWithShape="1">
                <a:blip r:embed="rId2"/>
                <a:stretch>
                  <a:fillRect r="-1596" b="-48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Txt_Krok_2"/>
          <p:cNvSpPr txBox="1">
            <a:spLocks noChangeArrowheads="1"/>
          </p:cNvSpPr>
          <p:nvPr/>
        </p:nvSpPr>
        <p:spPr bwMode="auto">
          <a:xfrm>
            <a:off x="1512951" y="4099259"/>
            <a:ext cx="48775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0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Krok 2</a:t>
            </a:r>
            <a:endParaRPr kumimoji="0" lang="pl-PL" altLang="pl-PL" sz="10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137" name="1_Rozw_Naw"/>
          <p:cNvGrpSpPr/>
          <p:nvPr/>
        </p:nvGrpSpPr>
        <p:grpSpPr>
          <a:xfrm>
            <a:off x="7188455" y="2853142"/>
            <a:ext cx="708119" cy="1188720"/>
            <a:chOff x="7188455" y="2742255"/>
            <a:chExt cx="708119" cy="1188720"/>
          </a:xfrm>
        </p:grpSpPr>
        <p:grpSp>
          <p:nvGrpSpPr>
            <p:cNvPr id="76" name="1_Naw_P_3"/>
            <p:cNvGrpSpPr/>
            <p:nvPr/>
          </p:nvGrpSpPr>
          <p:grpSpPr>
            <a:xfrm>
              <a:off x="7825201" y="2742255"/>
              <a:ext cx="71373" cy="1188720"/>
              <a:chOff x="0" y="0"/>
              <a:chExt cx="71373" cy="1189281"/>
            </a:xfrm>
          </p:grpSpPr>
          <p:cxnSp>
            <p:nvCxnSpPr>
              <p:cNvPr id="77" name="Łącznik prostoliniowy 76"/>
              <p:cNvCxnSpPr/>
              <p:nvPr/>
            </p:nvCxnSpPr>
            <p:spPr>
              <a:xfrm>
                <a:off x="67318" y="0"/>
                <a:ext cx="0" cy="11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Łącznik prostoliniowy 77"/>
              <p:cNvCxnSpPr/>
              <p:nvPr/>
            </p:nvCxnSpPr>
            <p:spPr>
              <a:xfrm>
                <a:off x="0" y="1189281"/>
                <a:ext cx="7137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Łącznik prostoliniowy 78"/>
              <p:cNvCxnSpPr/>
              <p:nvPr/>
            </p:nvCxnSpPr>
            <p:spPr>
              <a:xfrm>
                <a:off x="0" y="0"/>
                <a:ext cx="7113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1_Naw_L_3"/>
            <p:cNvGrpSpPr/>
            <p:nvPr/>
          </p:nvGrpSpPr>
          <p:grpSpPr>
            <a:xfrm>
              <a:off x="7188455" y="2742255"/>
              <a:ext cx="71755" cy="1188720"/>
              <a:chOff x="0" y="0"/>
              <a:chExt cx="71755" cy="1189281"/>
            </a:xfrm>
          </p:grpSpPr>
          <p:cxnSp>
            <p:nvCxnSpPr>
              <p:cNvPr id="81" name="Łącznik prostoliniowy 80"/>
              <p:cNvCxnSpPr/>
              <p:nvPr/>
            </p:nvCxnSpPr>
            <p:spPr>
              <a:xfrm>
                <a:off x="0" y="0"/>
                <a:ext cx="0" cy="11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Łącznik prostoliniowy 81"/>
              <p:cNvCxnSpPr/>
              <p:nvPr/>
            </p:nvCxnSpPr>
            <p:spPr>
              <a:xfrm>
                <a:off x="0" y="1189281"/>
                <a:ext cx="7175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Łącznik prostoliniowy 82"/>
              <p:cNvCxnSpPr/>
              <p:nvPr/>
            </p:nvCxnSpPr>
            <p:spPr>
              <a:xfrm>
                <a:off x="0" y="0"/>
                <a:ext cx="7151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7" name="1_Rozw_X"/>
          <p:cNvSpPr txBox="1">
            <a:spLocks noChangeArrowheads="1"/>
          </p:cNvSpPr>
          <p:nvPr/>
        </p:nvSpPr>
        <p:spPr bwMode="auto">
          <a:xfrm>
            <a:off x="7147373" y="2796212"/>
            <a:ext cx="732893" cy="124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None/>
            </a:pPr>
            <a:r>
              <a:rPr lang="pl-PL" sz="80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pl-PL" sz="800">
                <a:latin typeface="Courier New" panose="02070309020205020404" pitchFamily="49" charset="0"/>
                <a:cs typeface="Courier New" panose="02070309020205020404" pitchFamily="49" charset="0"/>
              </a:rPr>
              <a:t>0,147667</a:t>
            </a:r>
          </a:p>
          <a:p>
            <a:pPr>
              <a:buNone/>
            </a:pPr>
            <a:r>
              <a:rPr lang="pl-PL" sz="800" smtClean="0">
                <a:latin typeface="Courier New" panose="02070309020205020404" pitchFamily="49" charset="0"/>
                <a:cs typeface="Courier New" panose="02070309020205020404" pitchFamily="49" charset="0"/>
              </a:rPr>
              <a:t>-0,087478</a:t>
            </a:r>
          </a:p>
          <a:p>
            <a:pPr>
              <a:buNone/>
            </a:pPr>
            <a:r>
              <a:rPr lang="pl-PL" sz="800" smtClean="0">
                <a:latin typeface="Courier New" panose="02070309020205020404" pitchFamily="49" charset="0"/>
                <a:cs typeface="Courier New" panose="02070309020205020404" pitchFamily="49" charset="0"/>
              </a:rPr>
              <a:t>-0,036851</a:t>
            </a:r>
          </a:p>
          <a:p>
            <a:pPr>
              <a:buNone/>
            </a:pPr>
            <a:r>
              <a:rPr lang="pl-PL" sz="8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800">
                <a:latin typeface="Courier New" panose="02070309020205020404" pitchFamily="49" charset="0"/>
                <a:cs typeface="Courier New" panose="02070309020205020404" pitchFamily="49" charset="0"/>
              </a:rPr>
              <a:t>0,082539</a:t>
            </a:r>
          </a:p>
          <a:p>
            <a:pPr>
              <a:buNone/>
            </a:pPr>
            <a:r>
              <a:rPr lang="pl-PL" sz="8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800">
                <a:latin typeface="Courier New" panose="02070309020205020404" pitchFamily="49" charset="0"/>
                <a:cs typeface="Courier New" panose="02070309020205020404" pitchFamily="49" charset="0"/>
              </a:rPr>
              <a:t>0,047396</a:t>
            </a:r>
          </a:p>
          <a:p>
            <a:pPr>
              <a:buNone/>
            </a:pPr>
            <a:r>
              <a:rPr lang="pl-PL" sz="8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800">
                <a:latin typeface="Courier New" panose="02070309020205020404" pitchFamily="49" charset="0"/>
                <a:cs typeface="Courier New" panose="02070309020205020404" pitchFamily="49" charset="0"/>
              </a:rPr>
              <a:t>0,041813</a:t>
            </a:r>
          </a:p>
          <a:p>
            <a:pPr>
              <a:buNone/>
            </a:pPr>
            <a:r>
              <a:rPr lang="pl-PL" sz="8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800">
                <a:latin typeface="Courier New" panose="02070309020205020404" pitchFamily="49" charset="0"/>
                <a:cs typeface="Courier New" panose="02070309020205020404" pitchFamily="49" charset="0"/>
              </a:rPr>
              <a:t>0,007643</a:t>
            </a:r>
          </a:p>
          <a:p>
            <a:pPr>
              <a:buNone/>
            </a:pPr>
            <a:r>
              <a:rPr lang="pl-PL" sz="800" smtClean="0">
                <a:latin typeface="Courier New" panose="02070309020205020404" pitchFamily="49" charset="0"/>
                <a:cs typeface="Courier New" panose="02070309020205020404" pitchFamily="49" charset="0"/>
              </a:rPr>
              <a:t> 0,045116</a:t>
            </a:r>
            <a:endParaRPr kumimoji="0" lang="pl-PL" altLang="pl-PL" sz="800" i="1" u="sng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</p:txBody>
      </p:sp>
      <p:sp>
        <p:nvSpPr>
          <p:cNvPr id="84" name="1_Strzałka"/>
          <p:cNvSpPr/>
          <p:nvPr/>
        </p:nvSpPr>
        <p:spPr bwMode="auto">
          <a:xfrm>
            <a:off x="6932107" y="3370190"/>
            <a:ext cx="180000" cy="72000"/>
          </a:xfrm>
          <a:prstGeom prst="rightArrow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2" name="1_Tło"/>
          <p:cNvGrpSpPr/>
          <p:nvPr/>
        </p:nvGrpSpPr>
        <p:grpSpPr>
          <a:xfrm>
            <a:off x="1636969" y="2899915"/>
            <a:ext cx="3824605" cy="1121410"/>
            <a:chOff x="0" y="0"/>
            <a:chExt cx="3825100" cy="1121807"/>
          </a:xfrm>
        </p:grpSpPr>
        <p:sp>
          <p:nvSpPr>
            <p:cNvPr id="63" name="dP/dDi"/>
            <p:cNvSpPr/>
            <p:nvPr/>
          </p:nvSpPr>
          <p:spPr>
            <a:xfrm>
              <a:off x="2457100" y="684397"/>
              <a:ext cx="1368000" cy="432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64" name="dQ/dDi"/>
            <p:cNvSpPr/>
            <p:nvPr/>
          </p:nvSpPr>
          <p:spPr>
            <a:xfrm>
              <a:off x="2457100" y="0"/>
              <a:ext cx="1368000" cy="648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65" name="dQ/dDi"/>
            <p:cNvSpPr/>
            <p:nvPr/>
          </p:nvSpPr>
          <p:spPr>
            <a:xfrm>
              <a:off x="0" y="690007"/>
              <a:ext cx="2411730" cy="431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66" name="dP/dDi"/>
            <p:cNvSpPr/>
            <p:nvPr/>
          </p:nvSpPr>
          <p:spPr>
            <a:xfrm>
              <a:off x="0" y="0"/>
              <a:ext cx="2411730" cy="6477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</p:grpSp>
      <p:grpSp>
        <p:nvGrpSpPr>
          <p:cNvPr id="136" name="1_Naw"/>
          <p:cNvGrpSpPr/>
          <p:nvPr/>
        </p:nvGrpSpPr>
        <p:grpSpPr>
          <a:xfrm>
            <a:off x="1574725" y="2853142"/>
            <a:ext cx="5266914" cy="1188720"/>
            <a:chOff x="1574725" y="2742255"/>
            <a:chExt cx="5266914" cy="1188720"/>
          </a:xfrm>
        </p:grpSpPr>
        <p:grpSp>
          <p:nvGrpSpPr>
            <p:cNvPr id="38" name="1_Naw_P_3"/>
            <p:cNvGrpSpPr/>
            <p:nvPr/>
          </p:nvGrpSpPr>
          <p:grpSpPr>
            <a:xfrm>
              <a:off x="6770266" y="2742255"/>
              <a:ext cx="71373" cy="1188720"/>
              <a:chOff x="0" y="0"/>
              <a:chExt cx="71373" cy="1189281"/>
            </a:xfrm>
          </p:grpSpPr>
          <p:cxnSp>
            <p:nvCxnSpPr>
              <p:cNvPr id="59" name="Łącznik prostoliniowy 58"/>
              <p:cNvCxnSpPr/>
              <p:nvPr/>
            </p:nvCxnSpPr>
            <p:spPr>
              <a:xfrm>
                <a:off x="67318" y="0"/>
                <a:ext cx="0" cy="11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Łącznik prostoliniowy 59"/>
              <p:cNvCxnSpPr/>
              <p:nvPr/>
            </p:nvCxnSpPr>
            <p:spPr>
              <a:xfrm>
                <a:off x="0" y="1189281"/>
                <a:ext cx="7137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Łącznik prostoliniowy 60"/>
              <p:cNvCxnSpPr/>
              <p:nvPr/>
            </p:nvCxnSpPr>
            <p:spPr>
              <a:xfrm>
                <a:off x="0" y="0"/>
                <a:ext cx="7113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1_Naw_L_3"/>
            <p:cNvGrpSpPr/>
            <p:nvPr/>
          </p:nvGrpSpPr>
          <p:grpSpPr>
            <a:xfrm>
              <a:off x="6301985" y="2742255"/>
              <a:ext cx="71755" cy="1188720"/>
              <a:chOff x="0" y="0"/>
              <a:chExt cx="71755" cy="1189281"/>
            </a:xfrm>
          </p:grpSpPr>
          <p:cxnSp>
            <p:nvCxnSpPr>
              <p:cNvPr id="56" name="Łącznik prostoliniowy 55"/>
              <p:cNvCxnSpPr/>
              <p:nvPr/>
            </p:nvCxnSpPr>
            <p:spPr>
              <a:xfrm>
                <a:off x="0" y="0"/>
                <a:ext cx="0" cy="11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Łącznik prostoliniowy 56"/>
              <p:cNvCxnSpPr/>
              <p:nvPr/>
            </p:nvCxnSpPr>
            <p:spPr>
              <a:xfrm>
                <a:off x="0" y="1189281"/>
                <a:ext cx="7175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Łącznik prostoliniowy 57"/>
              <p:cNvCxnSpPr/>
              <p:nvPr/>
            </p:nvCxnSpPr>
            <p:spPr>
              <a:xfrm>
                <a:off x="0" y="0"/>
                <a:ext cx="7151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1_Naw_P_2"/>
            <p:cNvGrpSpPr/>
            <p:nvPr/>
          </p:nvGrpSpPr>
          <p:grpSpPr>
            <a:xfrm>
              <a:off x="6062323" y="2742255"/>
              <a:ext cx="71373" cy="1188720"/>
              <a:chOff x="0" y="0"/>
              <a:chExt cx="71373" cy="1189281"/>
            </a:xfrm>
          </p:grpSpPr>
          <p:cxnSp>
            <p:nvCxnSpPr>
              <p:cNvPr id="53" name="Łącznik prostoliniowy 52"/>
              <p:cNvCxnSpPr/>
              <p:nvPr/>
            </p:nvCxnSpPr>
            <p:spPr>
              <a:xfrm>
                <a:off x="67318" y="0"/>
                <a:ext cx="0" cy="11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Łącznik prostoliniowy 53"/>
              <p:cNvCxnSpPr/>
              <p:nvPr/>
            </p:nvCxnSpPr>
            <p:spPr>
              <a:xfrm>
                <a:off x="0" y="1189281"/>
                <a:ext cx="7137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Łącznik prostoliniowy 54"/>
              <p:cNvCxnSpPr/>
              <p:nvPr/>
            </p:nvCxnSpPr>
            <p:spPr>
              <a:xfrm>
                <a:off x="0" y="0"/>
                <a:ext cx="7113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1_Naw_L_2"/>
            <p:cNvGrpSpPr/>
            <p:nvPr/>
          </p:nvGrpSpPr>
          <p:grpSpPr>
            <a:xfrm>
              <a:off x="5643056" y="2742255"/>
              <a:ext cx="71755" cy="1188720"/>
              <a:chOff x="0" y="0"/>
              <a:chExt cx="71755" cy="1189281"/>
            </a:xfrm>
          </p:grpSpPr>
          <p:cxnSp>
            <p:nvCxnSpPr>
              <p:cNvPr id="50" name="Łącznik prostoliniowy 49"/>
              <p:cNvCxnSpPr/>
              <p:nvPr/>
            </p:nvCxnSpPr>
            <p:spPr>
              <a:xfrm>
                <a:off x="0" y="0"/>
                <a:ext cx="0" cy="11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oliniowy 50"/>
              <p:cNvCxnSpPr/>
              <p:nvPr/>
            </p:nvCxnSpPr>
            <p:spPr>
              <a:xfrm>
                <a:off x="0" y="1189281"/>
                <a:ext cx="7175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oliniowy 51"/>
              <p:cNvCxnSpPr/>
              <p:nvPr/>
            </p:nvCxnSpPr>
            <p:spPr>
              <a:xfrm>
                <a:off x="0" y="0"/>
                <a:ext cx="7151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1_Naw_P_1"/>
            <p:cNvGrpSpPr/>
            <p:nvPr/>
          </p:nvGrpSpPr>
          <p:grpSpPr>
            <a:xfrm>
              <a:off x="5419238" y="2742255"/>
              <a:ext cx="72928" cy="1188720"/>
              <a:chOff x="0" y="0"/>
              <a:chExt cx="72928" cy="1189281"/>
            </a:xfrm>
          </p:grpSpPr>
          <p:cxnSp>
            <p:nvCxnSpPr>
              <p:cNvPr id="47" name="Łącznik prostoliniowy 46"/>
              <p:cNvCxnSpPr/>
              <p:nvPr/>
            </p:nvCxnSpPr>
            <p:spPr>
              <a:xfrm>
                <a:off x="72928" y="0"/>
                <a:ext cx="0" cy="11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oliniowy 47"/>
              <p:cNvCxnSpPr/>
              <p:nvPr/>
            </p:nvCxnSpPr>
            <p:spPr>
              <a:xfrm>
                <a:off x="0" y="1189281"/>
                <a:ext cx="7137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oliniowy 48"/>
              <p:cNvCxnSpPr/>
              <p:nvPr/>
            </p:nvCxnSpPr>
            <p:spPr>
              <a:xfrm>
                <a:off x="0" y="0"/>
                <a:ext cx="7113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1_Naw_L_1"/>
            <p:cNvGrpSpPr/>
            <p:nvPr/>
          </p:nvGrpSpPr>
          <p:grpSpPr>
            <a:xfrm>
              <a:off x="1574725" y="2742255"/>
              <a:ext cx="71755" cy="1188720"/>
              <a:chOff x="0" y="0"/>
              <a:chExt cx="71755" cy="1189281"/>
            </a:xfrm>
          </p:grpSpPr>
          <p:cxnSp>
            <p:nvCxnSpPr>
              <p:cNvPr id="44" name="Łącznik prostoliniowy 43"/>
              <p:cNvCxnSpPr/>
              <p:nvPr/>
            </p:nvCxnSpPr>
            <p:spPr>
              <a:xfrm>
                <a:off x="0" y="0"/>
                <a:ext cx="0" cy="11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oliniowy 44"/>
              <p:cNvCxnSpPr/>
              <p:nvPr/>
            </p:nvCxnSpPr>
            <p:spPr>
              <a:xfrm>
                <a:off x="0" y="1189281"/>
                <a:ext cx="7175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oliniowy 45"/>
              <p:cNvCxnSpPr/>
              <p:nvPr/>
            </p:nvCxnSpPr>
            <p:spPr>
              <a:xfrm>
                <a:off x="0" y="0"/>
                <a:ext cx="7151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1_Mac_J"/>
              <p:cNvSpPr>
                <a:spLocks noChangeArrowheads="1"/>
              </p:cNvSpPr>
              <p:nvPr/>
            </p:nvSpPr>
            <p:spPr bwMode="auto">
              <a:xfrm>
                <a:off x="1621184" y="2870978"/>
                <a:ext cx="5402781" cy="1157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buNone/>
                </a:pP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3239,9 -1948,6     0,0  -498,2     0,0   179,9   -58,4    0,0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b="0" i="1" smtClean="0">
                            <a:latin typeface="Cambria Math"/>
                          </a:rPr>
                          <m:t>  </m:t>
                        </m:r>
                        <m:r>
                          <a:rPr lang="el-GR" sz="800" b="0" i="1" smtClean="0">
                            <a:latin typeface="Cambria Math"/>
                          </a:rPr>
                          <m:t>𝛥</m:t>
                        </m:r>
                        <m:r>
                          <a:rPr lang="pl-PL" sz="800" b="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pl-PL" sz="800" b="0" i="1">
                            <a:latin typeface="Cambria Math"/>
                          </a:rPr>
                          <m:t>𝑀𝐼𝐿</m:t>
                        </m:r>
                        <m:r>
                          <a:rPr lang="pl-PL" sz="800" b="0" i="1">
                            <a:latin typeface="Cambria Math"/>
                          </a:rPr>
                          <m:t>211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342,02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-1948,6  3973,3     0,0     0,0  2024,7   -58,4   205,1    0,0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800" b="0" i="1">
                            <a:latin typeface="Cambria Math"/>
                          </a:rPr>
                          <m:t>𝛥</m:t>
                        </m:r>
                        <m:r>
                          <a:rPr lang="pl-PL" sz="800" b="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pl-PL" sz="800" b="0" i="1">
                            <a:latin typeface="Cambria Math"/>
                          </a:rPr>
                          <m:t>𝑀𝐼𝐿</m:t>
                        </m:r>
                        <m:r>
                          <a:rPr lang="pl-PL" sz="800" b="0" i="1">
                            <a:latin typeface="Cambria Math"/>
                          </a:rPr>
                          <m:t>411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156,68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0,0     0,0  3856,9 -1295,4     0,0     0,0     0,0  499,3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800" b="0" i="1">
                            <a:latin typeface="Cambria Math"/>
                          </a:rPr>
                          <m:t>𝛥</m:t>
                        </m:r>
                        <m:r>
                          <a:rPr lang="pl-PL" sz="800" b="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pl-PL" sz="800" b="0" i="1">
                            <a:latin typeface="Cambria Math"/>
                          </a:rPr>
                          <m:t>𝑃𝐿𝐸</m:t>
                        </m:r>
                        <m:r>
                          <a:rPr lang="pl-PL" sz="800" b="0" i="1">
                            <a:latin typeface="Cambria Math"/>
                          </a:rPr>
                          <m:t>214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226,52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-498,2     0,0 -1295,4  5081,5 -2278,5   -60,8     0,0 -158,0  •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800" b="0" i="1">
                            <a:latin typeface="Cambria Math"/>
                          </a:rPr>
                          <m:t>𝛥</m:t>
                        </m:r>
                        <m:r>
                          <a:rPr lang="pl-PL" sz="800" b="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pl-PL" sz="800" b="0" i="1">
                            <a:latin typeface="Cambria Math"/>
                          </a:rPr>
                          <m:t>𝐾𝑂𝑍</m:t>
                        </m:r>
                        <m:r>
                          <a:rPr lang="pl-PL" sz="800" b="0" i="1">
                            <a:latin typeface="Cambria Math"/>
                          </a:rPr>
                          <m:t>411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=   423,07 </a:t>
                </a:r>
                <a:endParaRPr lang="pl-PL" sz="80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0,0 -2024,7     0,0 -2278,5  4303,2     0,0  -153,4    0,0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800" b="0" i="1">
                            <a:latin typeface="Cambria Math"/>
                          </a:rPr>
                          <m:t>𝛥</m:t>
                        </m:r>
                        <m:r>
                          <a:rPr lang="pl-PL" sz="800" b="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pl-PL" sz="800" b="0" i="1">
                            <a:latin typeface="Cambria Math"/>
                          </a:rPr>
                          <m:t>𝐾𝑂𝑍</m:t>
                        </m:r>
                        <m:r>
                          <a:rPr lang="pl-PL" sz="800" b="0" i="1">
                            <a:latin typeface="Cambria Math"/>
                          </a:rPr>
                          <m:t>211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191,84 </a:t>
                </a:r>
                <a:endParaRPr lang="pl-PL" sz="80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-215,8    58,4     0,0    60,8     0,0  2700,3 -1948,6    0,0 </a:t>
                </a:r>
                <a14:m>
                  <m:oMath xmlns:m="http://schemas.openxmlformats.org/officeDocument/2006/math">
                    <m:r>
                      <a:rPr lang="pl-PL" sz="800" b="0" i="0" smtClean="0">
                        <a:latin typeface="Cambria Math"/>
                      </a:rPr>
                      <m:t>           </m:t>
                    </m:r>
                    <m:r>
                      <a:rPr lang="el-GR" sz="800" b="0" i="1">
                        <a:latin typeface="Cambria Math"/>
                      </a:rPr>
                      <m:t>𝛥</m:t>
                    </m:r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pl-PL" sz="800" b="0" i="1">
                            <a:latin typeface="Cambria Math"/>
                          </a:rPr>
                          <m:t>𝑀𝐼𝐿</m:t>
                        </m:r>
                        <m:r>
                          <a:rPr lang="pl-PL" sz="800" b="0" i="1">
                            <a:latin typeface="Cambria Math"/>
                          </a:rPr>
                          <m:t>211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129,79 </a:t>
                </a:r>
                <a:endParaRPr lang="pl-PL" sz="80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58,4  -211,7     0,0     0,0   153,4 -1948,6  3902,3    0,0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800" b="0" i="1">
                            <a:latin typeface="Cambria Math"/>
                          </a:rPr>
                          <m:t>𝛥</m:t>
                        </m:r>
                        <m:r>
                          <a:rPr lang="pl-PL" sz="8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pl-PL" sz="800" b="0" i="1">
                            <a:latin typeface="Cambria Math"/>
                          </a:rPr>
                          <m:t>𝑀𝐼𝐿</m:t>
                        </m:r>
                        <m:r>
                          <a:rPr lang="pl-PL" sz="800" b="0" i="1">
                            <a:latin typeface="Cambria Math"/>
                          </a:rPr>
                          <m:t>411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34,47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0,0     0,0  -606,2   158,0     0,0     0,0     0,0 3142,6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800" b="0" i="1">
                            <a:latin typeface="Cambria Math"/>
                          </a:rPr>
                          <m:t>𝛥</m:t>
                        </m:r>
                        <m:r>
                          <a:rPr lang="pl-PL" sz="8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pl-PL" sz="800" b="0" i="1">
                            <a:latin typeface="Cambria Math"/>
                          </a:rPr>
                          <m:t>𝑃𝐿𝐸</m:t>
                        </m:r>
                        <m:r>
                          <a:rPr lang="pl-PL" sz="800" b="0" i="1">
                            <a:latin typeface="Cambria Math"/>
                          </a:rPr>
                          <m:t>214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177,16 </a:t>
                </a:r>
                <a:r>
                  <a:rPr kumimoji="0" lang="pl-PL" altLang="pl-PL" sz="800" i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</a:t>
                </a:r>
                <a:endParaRPr kumimoji="0" lang="pl-PL" altLang="pl-PL" sz="800" i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37" name="1_Mac_J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1184" y="2870978"/>
                <a:ext cx="5402781" cy="1157240"/>
              </a:xfrm>
              <a:prstGeom prst="rect">
                <a:avLst/>
              </a:prstGeom>
              <a:blipFill rotWithShape="1">
                <a:blip r:embed="rId3"/>
                <a:stretch>
                  <a:fillRect l="-113" t="-3158" b="-42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4" name="Txt_Krok_1"/>
          <p:cNvSpPr txBox="1">
            <a:spLocks noChangeArrowheads="1"/>
          </p:cNvSpPr>
          <p:nvPr/>
        </p:nvSpPr>
        <p:spPr bwMode="auto">
          <a:xfrm>
            <a:off x="1511625" y="2563332"/>
            <a:ext cx="48775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0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Krok 1</a:t>
            </a:r>
            <a:endParaRPr kumimoji="0" lang="pl-PL" altLang="pl-PL" sz="10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141" name="Sch_Sie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322622"/>
            <a:ext cx="4079081" cy="235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Numeracja"/>
          <p:cNvGrpSpPr>
            <a:grpSpLocks noChangeAspect="1"/>
          </p:cNvGrpSpPr>
          <p:nvPr/>
        </p:nvGrpSpPr>
        <p:grpSpPr>
          <a:xfrm>
            <a:off x="2932705" y="584684"/>
            <a:ext cx="3331483" cy="1564416"/>
            <a:chOff x="13170" y="21036"/>
            <a:chExt cx="4442385" cy="2085894"/>
          </a:xfrm>
        </p:grpSpPr>
        <p:sp>
          <p:nvSpPr>
            <p:cNvPr id="23" name="Text Box 56"/>
            <p:cNvSpPr txBox="1">
              <a:spLocks noChangeArrowheads="1"/>
            </p:cNvSpPr>
            <p:nvPr/>
          </p:nvSpPr>
          <p:spPr bwMode="auto">
            <a:xfrm>
              <a:off x="2439146" y="21245"/>
              <a:ext cx="123446" cy="116204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1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1" name="Text Box 56"/>
            <p:cNvSpPr txBox="1">
              <a:spLocks noChangeArrowheads="1"/>
            </p:cNvSpPr>
            <p:nvPr/>
          </p:nvSpPr>
          <p:spPr bwMode="auto">
            <a:xfrm>
              <a:off x="4299867" y="21092"/>
              <a:ext cx="123446" cy="115570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2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9" name="Text Box 56"/>
            <p:cNvSpPr txBox="1">
              <a:spLocks noChangeArrowheads="1"/>
            </p:cNvSpPr>
            <p:nvPr/>
          </p:nvSpPr>
          <p:spPr bwMode="auto">
            <a:xfrm>
              <a:off x="13170" y="1989455"/>
              <a:ext cx="123446" cy="117475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3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7" name="Text Box 56"/>
            <p:cNvSpPr txBox="1">
              <a:spLocks noChangeArrowheads="1"/>
            </p:cNvSpPr>
            <p:nvPr/>
          </p:nvSpPr>
          <p:spPr bwMode="auto">
            <a:xfrm>
              <a:off x="4332109" y="1982016"/>
              <a:ext cx="123446" cy="117475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5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" name="Text Box 56"/>
            <p:cNvSpPr txBox="1">
              <a:spLocks noChangeArrowheads="1"/>
            </p:cNvSpPr>
            <p:nvPr/>
          </p:nvSpPr>
          <p:spPr bwMode="auto">
            <a:xfrm>
              <a:off x="2533791" y="1981975"/>
              <a:ext cx="123446" cy="115570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4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" name="Text Box 56"/>
            <p:cNvSpPr txBox="1">
              <a:spLocks noChangeArrowheads="1"/>
            </p:cNvSpPr>
            <p:nvPr/>
          </p:nvSpPr>
          <p:spPr bwMode="auto">
            <a:xfrm>
              <a:off x="38659" y="21036"/>
              <a:ext cx="123445" cy="114935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6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2" name="Tytuł"/>
          <p:cNvSpPr txBox="1">
            <a:spLocks noChangeArrowheads="1"/>
          </p:cNvSpPr>
          <p:nvPr/>
        </p:nvSpPr>
        <p:spPr bwMode="auto">
          <a:xfrm>
            <a:off x="3005866" y="134520"/>
            <a:ext cx="31322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Przykład obliczeń – metoda Newtona</a:t>
            </a:r>
            <a:endParaRPr kumimoji="1" lang="pl-PL" sz="1400" b="1" i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6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 animBg="1"/>
      <p:bldP spid="128" grpId="0"/>
      <p:bldP spid="135" grpId="0"/>
      <p:bldP spid="67" grpId="0"/>
      <p:bldP spid="84" grpId="0" animBg="1"/>
      <p:bldP spid="37" grpId="0"/>
      <p:bldP spid="1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5" name="Ukl"/>
          <p:cNvGraphicFramePr>
            <a:graphicFrameLocks noChangeAspect="1"/>
          </p:cNvGraphicFramePr>
          <p:nvPr/>
        </p:nvGraphicFramePr>
        <p:xfrm>
          <a:off x="2941638" y="4649788"/>
          <a:ext cx="23812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Równanie" r:id="rId3" imgW="1587500" imgH="914400" progId="Equation.3">
                  <p:embed/>
                </p:oleObj>
              </mc:Choice>
              <mc:Fallback>
                <p:oleObj name="Równanie" r:id="rId3" imgW="15875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4649788"/>
                        <a:ext cx="2381250" cy="13716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"/>
          <p:cNvSpPr txBox="1">
            <a:spLocks noChangeArrowheads="1"/>
          </p:cNvSpPr>
          <p:nvPr/>
        </p:nvSpPr>
        <p:spPr bwMode="auto">
          <a:xfrm>
            <a:off x="1260475" y="4149725"/>
            <a:ext cx="26082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pl-PL" sz="1600" b="1" i="1" kern="0" dirty="0">
                <a:solidFill>
                  <a:srgbClr val="0000FF"/>
                </a:solidFill>
                <a:ea typeface="+mj-ea"/>
                <a:cs typeface="Times New Roman" pitchFamily="18" charset="0"/>
                <a:sym typeface="Wingdings" pitchFamily="2" charset="2"/>
              </a:rPr>
              <a:t>Liniowy układ do rozwiązania:</a:t>
            </a:r>
            <a:endParaRPr lang="pl-PL" sz="3600" b="1" kern="0" dirty="0">
              <a:solidFill>
                <a:srgbClr val="222268"/>
              </a:solidFill>
              <a:ea typeface="+mj-ea"/>
              <a:cs typeface="Times New Roman" pitchFamily="18" charset="0"/>
            </a:endParaRPr>
          </a:p>
        </p:txBody>
      </p:sp>
      <p:graphicFrame>
        <p:nvGraphicFramePr>
          <p:cNvPr id="58374" name="Pi_Qi/Ui"/>
          <p:cNvGraphicFramePr>
            <a:graphicFrameLocks noChangeAspect="1"/>
          </p:cNvGraphicFramePr>
          <p:nvPr/>
        </p:nvGraphicFramePr>
        <p:xfrm>
          <a:off x="2195513" y="2752725"/>
          <a:ext cx="3494087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Równanie" r:id="rId5" imgW="2794000" imgH="939800" progId="Equation.3">
                  <p:embed/>
                </p:oleObj>
              </mc:Choice>
              <mc:Fallback>
                <p:oleObj name="Równanie" r:id="rId5" imgW="27940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752725"/>
                        <a:ext cx="3494087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Zał_cd"/>
          <p:cNvGraphicFramePr>
            <a:graphicFrameLocks noChangeAspect="1"/>
          </p:cNvGraphicFramePr>
          <p:nvPr/>
        </p:nvGraphicFramePr>
        <p:xfrm>
          <a:off x="2386013" y="2216150"/>
          <a:ext cx="375443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Równanie" r:id="rId7" imgW="2895480" imgH="266400" progId="Equation.3">
                  <p:embed/>
                </p:oleObj>
              </mc:Choice>
              <mc:Fallback>
                <p:oleObj name="Równanie" r:id="rId7" imgW="28954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2216150"/>
                        <a:ext cx="375443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Zał"/>
          <p:cNvSpPr txBox="1">
            <a:spLocks noChangeArrowheads="1"/>
          </p:cNvSpPr>
          <p:nvPr/>
        </p:nvSpPr>
        <p:spPr bwMode="auto">
          <a:xfrm>
            <a:off x="1436688" y="2252663"/>
            <a:ext cx="9032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pl-PL" sz="1600" b="1" i="1" kern="0" dirty="0">
                <a:solidFill>
                  <a:srgbClr val="0000FF"/>
                </a:solidFill>
                <a:ea typeface="+mj-ea"/>
                <a:cs typeface="Times New Roman" pitchFamily="18" charset="0"/>
                <a:sym typeface="Wingdings" pitchFamily="2" charset="2"/>
              </a:rPr>
              <a:t>Założenia:</a:t>
            </a:r>
            <a:endParaRPr lang="pl-PL" sz="3600" b="1" kern="0" dirty="0">
              <a:solidFill>
                <a:srgbClr val="222268"/>
              </a:solidFill>
              <a:ea typeface="+mj-ea"/>
              <a:cs typeface="Times New Roman" pitchFamily="18" charset="0"/>
            </a:endParaRPr>
          </a:p>
        </p:txBody>
      </p:sp>
      <p:graphicFrame>
        <p:nvGraphicFramePr>
          <p:cNvPr id="58370" name="Rown_PQ"/>
          <p:cNvGraphicFramePr>
            <a:graphicFrameLocks noChangeAspect="1"/>
          </p:cNvGraphicFramePr>
          <p:nvPr/>
        </p:nvGraphicFramePr>
        <p:xfrm>
          <a:off x="2268538" y="836613"/>
          <a:ext cx="44767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Równanie" r:id="rId9" imgW="2984500" imgH="889000" progId="Equation.3">
                  <p:embed/>
                </p:oleObj>
              </mc:Choice>
              <mc:Fallback>
                <p:oleObj name="Równanie" r:id="rId9" imgW="2984500" imgH="889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836613"/>
                        <a:ext cx="4476750" cy="133350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00B050"/>
                          </a:gs>
                          <a:gs pos="50000">
                            <a:srgbClr val="FFC1B3"/>
                          </a:gs>
                          <a:gs pos="100000">
                            <a:srgbClr val="FFE1DA"/>
                          </a:gs>
                        </a:gsLst>
                        <a:lin ang="162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3548483" y="394156"/>
            <a:ext cx="204703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Metoda rozłączna </a:t>
            </a:r>
            <a:r>
              <a:rPr kumimoji="1" lang="pl-PL" sz="1400" b="1" i="1" kern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Stotta</a:t>
            </a:r>
            <a:endParaRPr kumimoji="1" lang="pl-PL" sz="1400" b="1" i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28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01" name="dPQ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299222"/>
              </p:ext>
            </p:extLst>
          </p:nvPr>
        </p:nvGraphicFramePr>
        <p:xfrm>
          <a:off x="4765675" y="5092700"/>
          <a:ext cx="1366838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Równanie" r:id="rId3" imgW="812520" imgH="355320" progId="Equation.3">
                  <p:embed/>
                </p:oleObj>
              </mc:Choice>
              <mc:Fallback>
                <p:oleObj name="Równanie" r:id="rId3" imgW="8125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675" y="5092700"/>
                        <a:ext cx="1366838" cy="592138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Ukl"/>
          <p:cNvSpPr txBox="1">
            <a:spLocks noChangeArrowheads="1"/>
          </p:cNvSpPr>
          <p:nvPr/>
        </p:nvSpPr>
        <p:spPr bwMode="auto">
          <a:xfrm>
            <a:off x="2592182" y="5173248"/>
            <a:ext cx="216058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1600" b="1" i="1" kern="0" dirty="0">
                <a:solidFill>
                  <a:srgbClr val="0000FF"/>
                </a:solidFill>
                <a:ea typeface="+mj-ea"/>
                <a:cs typeface="Times New Roman" pitchFamily="18" charset="0"/>
                <a:sym typeface="Wingdings" pitchFamily="2" charset="2"/>
              </a:rPr>
              <a:t>Układ do rozwiązania:</a:t>
            </a:r>
            <a:endParaRPr lang="pl-PL" sz="3600" b="1" kern="0" dirty="0">
              <a:solidFill>
                <a:srgbClr val="222268"/>
              </a:solidFill>
              <a:ea typeface="+mj-ea"/>
              <a:cs typeface="Times New Roman" pitchFamily="18" charset="0"/>
            </a:endParaRPr>
          </a:p>
        </p:txBody>
      </p:sp>
      <p:graphicFrame>
        <p:nvGraphicFramePr>
          <p:cNvPr id="59399" name="L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677959"/>
              </p:ext>
            </p:extLst>
          </p:nvPr>
        </p:nvGraphicFramePr>
        <p:xfrm>
          <a:off x="2427041" y="3814611"/>
          <a:ext cx="239236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name="Równanie" r:id="rId5" imgW="1993680" imgH="838080" progId="Equation.3">
                  <p:embed/>
                </p:oleObj>
              </mc:Choice>
              <mc:Fallback>
                <p:oleObj name="Równanie" r:id="rId5" imgW="19936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041" y="3814611"/>
                        <a:ext cx="2392363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6" name="H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778268"/>
              </p:ext>
            </p:extLst>
          </p:nvPr>
        </p:nvGraphicFramePr>
        <p:xfrm>
          <a:off x="2427041" y="2583705"/>
          <a:ext cx="3367088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Równanie" r:id="rId7" imgW="2806560" imgH="939600" progId="Equation.3">
                  <p:embed/>
                </p:oleObj>
              </mc:Choice>
              <mc:Fallback>
                <p:oleObj name="Równanie" r:id="rId7" imgW="28065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041" y="2583705"/>
                        <a:ext cx="3367088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Mac_Jac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562596"/>
              </p:ext>
            </p:extLst>
          </p:nvPr>
        </p:nvGraphicFramePr>
        <p:xfrm>
          <a:off x="1799692" y="834289"/>
          <a:ext cx="38100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Równanie" r:id="rId9" imgW="2540000" imgH="1066800" progId="Equation.3">
                  <p:embed/>
                </p:oleObj>
              </mc:Choice>
              <mc:Fallback>
                <p:oleObj name="Równanie" r:id="rId9" imgW="25400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9692" y="834289"/>
                        <a:ext cx="38100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2533782" y="476706"/>
            <a:ext cx="40764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Macierz Jacobiego w metodzie rozłącznej Stotta</a:t>
            </a:r>
          </a:p>
        </p:txBody>
      </p:sp>
    </p:spTree>
    <p:extLst>
      <p:ext uri="{BB962C8B-B14F-4D97-AF65-F5344CB8AC3E}">
        <p14:creationId xmlns:p14="http://schemas.microsoft.com/office/powerpoint/2010/main" val="213629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11. Obl_Przepływów"/>
          <p:cNvGrpSpPr/>
          <p:nvPr/>
        </p:nvGrpSpPr>
        <p:grpSpPr>
          <a:xfrm>
            <a:off x="4503450" y="5268247"/>
            <a:ext cx="2414323" cy="717037"/>
            <a:chOff x="-180135" y="1697"/>
            <a:chExt cx="2807927" cy="521840"/>
          </a:xfrm>
        </p:grpSpPr>
        <p:sp>
          <p:nvSpPr>
            <p:cNvPr id="65" name="Prostokąt 64"/>
            <p:cNvSpPr/>
            <p:nvPr/>
          </p:nvSpPr>
          <p:spPr>
            <a:xfrm>
              <a:off x="-178229" y="1697"/>
              <a:ext cx="2806021" cy="52184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66" name="Text Box 56"/>
            <p:cNvSpPr txBox="1">
              <a:spLocks noChangeArrowheads="1"/>
            </p:cNvSpPr>
            <p:nvPr/>
          </p:nvSpPr>
          <p:spPr bwMode="auto">
            <a:xfrm>
              <a:off x="-180135" y="26161"/>
              <a:ext cx="2668255" cy="45206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800" i="1">
                  <a:effectLst/>
                  <a:latin typeface="Arial"/>
                  <a:ea typeface="Times New Roman"/>
                </a:rPr>
                <a:t>Obliczenie:</a:t>
              </a:r>
              <a:endParaRPr lang="pl-PL" sz="800">
                <a:effectLst/>
                <a:latin typeface="Times New Roman"/>
                <a:ea typeface="Times New Roman"/>
              </a:endParaRPr>
            </a:p>
            <a:p>
              <a:pPr marL="90170" fontAlgn="base">
                <a:spcAft>
                  <a:spcPts val="0"/>
                </a:spcAft>
                <a:tabLst>
                  <a:tab pos="270510" algn="l"/>
                </a:tabLst>
              </a:pPr>
              <a:r>
                <a:rPr lang="pl-PL" sz="800" i="1">
                  <a:effectLst/>
                  <a:latin typeface="Arial"/>
                  <a:ea typeface="Times New Roman"/>
                </a:rPr>
                <a:t>mocy biernych w węzłach elektrownianych</a:t>
              </a:r>
              <a:endParaRPr lang="pl-PL" sz="800">
                <a:effectLst/>
                <a:latin typeface="Times New Roman"/>
                <a:ea typeface="Times New Roman"/>
              </a:endParaRPr>
            </a:p>
            <a:p>
              <a:pPr marL="90170" fontAlgn="base">
                <a:spcAft>
                  <a:spcPts val="0"/>
                </a:spcAft>
                <a:tabLst>
                  <a:tab pos="270510" algn="l"/>
                </a:tabLst>
              </a:pPr>
              <a:r>
                <a:rPr lang="pl-PL" sz="800" i="1">
                  <a:effectLst/>
                  <a:latin typeface="Arial"/>
                  <a:ea typeface="Times New Roman"/>
                </a:rPr>
                <a:t>mocy czynnej i biernej w węźle bilansującym</a:t>
              </a:r>
              <a:endParaRPr lang="pl-PL" sz="800">
                <a:effectLst/>
                <a:latin typeface="Times New Roman"/>
                <a:ea typeface="Times New Roman"/>
              </a:endParaRPr>
            </a:p>
            <a:p>
              <a:pPr marL="90170" fontAlgn="base">
                <a:spcAft>
                  <a:spcPts val="0"/>
                </a:spcAft>
                <a:tabLst>
                  <a:tab pos="270510" algn="l"/>
                </a:tabLst>
              </a:pPr>
              <a:r>
                <a:rPr lang="pl-PL" sz="800" i="1">
                  <a:effectLst/>
                  <a:latin typeface="Arial"/>
                  <a:ea typeface="Times New Roman"/>
                </a:rPr>
                <a:t>przepływów mocy w liniach i transformatorach</a:t>
              </a:r>
              <a:endParaRPr lang="pl-PL" sz="8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68" name="12.Wdół"/>
          <p:cNvGrpSpPr/>
          <p:nvPr/>
        </p:nvGrpSpPr>
        <p:grpSpPr>
          <a:xfrm>
            <a:off x="5760132" y="3647095"/>
            <a:ext cx="1502" cy="1602000"/>
            <a:chOff x="5774165" y="3071108"/>
            <a:chExt cx="1502" cy="2219107"/>
          </a:xfrm>
        </p:grpSpPr>
        <p:cxnSp>
          <p:nvCxnSpPr>
            <p:cNvPr id="4" name="Łącznik prosty ze strzałką 63"/>
            <p:cNvCxnSpPr/>
            <p:nvPr/>
          </p:nvCxnSpPr>
          <p:spPr>
            <a:xfrm flipH="1" flipV="1">
              <a:off x="5774165" y="3071108"/>
              <a:ext cx="426" cy="22191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Łącznik prosty ze strzałką 62"/>
            <p:cNvCxnSpPr/>
            <p:nvPr/>
          </p:nvCxnSpPr>
          <p:spPr>
            <a:xfrm flipH="1">
              <a:off x="5775667" y="3680311"/>
              <a:ext cx="0" cy="1209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12.W prawo"/>
          <p:cNvCxnSpPr/>
          <p:nvPr/>
        </p:nvCxnSpPr>
        <p:spPr>
          <a:xfrm>
            <a:off x="4644008" y="3643440"/>
            <a:ext cx="1117802" cy="1584"/>
          </a:xfrm>
          <a:prstGeom prst="straightConnector1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11. W dół"/>
          <p:cNvCxnSpPr/>
          <p:nvPr/>
        </p:nvCxnSpPr>
        <p:spPr>
          <a:xfrm flipH="1">
            <a:off x="3371130" y="2600936"/>
            <a:ext cx="0" cy="25200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11.W prawo"/>
          <p:cNvCxnSpPr/>
          <p:nvPr/>
        </p:nvCxnSpPr>
        <p:spPr>
          <a:xfrm>
            <a:off x="2231125" y="2600908"/>
            <a:ext cx="11340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11.W górę"/>
          <p:cNvGrpSpPr/>
          <p:nvPr/>
        </p:nvGrpSpPr>
        <p:grpSpPr>
          <a:xfrm>
            <a:off x="2231740" y="2600908"/>
            <a:ext cx="0" cy="2826000"/>
            <a:chOff x="0" y="0"/>
            <a:chExt cx="0" cy="3417217"/>
          </a:xfrm>
        </p:grpSpPr>
        <p:cxnSp>
          <p:nvCxnSpPr>
            <p:cNvPr id="59" name="Łącznik prosty ze strzałką 58"/>
            <p:cNvCxnSpPr/>
            <p:nvPr/>
          </p:nvCxnSpPr>
          <p:spPr>
            <a:xfrm flipV="1">
              <a:off x="0" y="0"/>
              <a:ext cx="0" cy="341721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Łącznik prosty ze strzałką 59"/>
            <p:cNvCxnSpPr/>
            <p:nvPr/>
          </p:nvCxnSpPr>
          <p:spPr>
            <a:xfrm flipH="1">
              <a:off x="0" y="1719072"/>
              <a:ext cx="0" cy="10794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11. W lewo"/>
          <p:cNvCxnSpPr/>
          <p:nvPr/>
        </p:nvCxnSpPr>
        <p:spPr>
          <a:xfrm flipV="1">
            <a:off x="2238810" y="5432374"/>
            <a:ext cx="1736487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10.i=i+1"/>
          <p:cNvGrpSpPr/>
          <p:nvPr/>
        </p:nvGrpSpPr>
        <p:grpSpPr>
          <a:xfrm>
            <a:off x="3761151" y="5154941"/>
            <a:ext cx="465247" cy="274811"/>
            <a:chOff x="0" y="0"/>
            <a:chExt cx="541020" cy="326073"/>
          </a:xfrm>
        </p:grpSpPr>
        <p:grpSp>
          <p:nvGrpSpPr>
            <p:cNvPr id="54" name="Strzałka"/>
            <p:cNvGrpSpPr/>
            <p:nvPr/>
          </p:nvGrpSpPr>
          <p:grpSpPr>
            <a:xfrm>
              <a:off x="252413" y="147638"/>
              <a:ext cx="0" cy="178435"/>
              <a:chOff x="-13648" y="0"/>
              <a:chExt cx="0" cy="178485"/>
            </a:xfrm>
          </p:grpSpPr>
          <p:cxnSp>
            <p:nvCxnSpPr>
              <p:cNvPr id="57" name="Łącznik prosty ze strzałką 56"/>
              <p:cNvCxnSpPr/>
              <p:nvPr/>
            </p:nvCxnSpPr>
            <p:spPr>
              <a:xfrm flipH="1">
                <a:off x="-13648" y="0"/>
                <a:ext cx="0" cy="108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Łącznik prosty ze strzałką 57"/>
              <p:cNvCxnSpPr/>
              <p:nvPr/>
            </p:nvCxnSpPr>
            <p:spPr>
              <a:xfrm flipH="1">
                <a:off x="-13648" y="70485"/>
                <a:ext cx="0" cy="108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Prostokąt 54"/>
            <p:cNvSpPr/>
            <p:nvPr/>
          </p:nvSpPr>
          <p:spPr>
            <a:xfrm>
              <a:off x="0" y="0"/>
              <a:ext cx="541020" cy="142875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56" name="Text Box 56"/>
            <p:cNvSpPr txBox="1">
              <a:spLocks noChangeArrowheads="1"/>
            </p:cNvSpPr>
            <p:nvPr/>
          </p:nvSpPr>
          <p:spPr bwMode="auto">
            <a:xfrm>
              <a:off x="104775" y="14288"/>
              <a:ext cx="320040" cy="13049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algn="ctr" fontAlgn="base">
                <a:spcAft>
                  <a:spcPts val="1000"/>
                </a:spcAft>
              </a:pPr>
              <a:r>
                <a:rPr lang="pl-PL" sz="800" i="1">
                  <a:effectLst/>
                  <a:latin typeface="Arial"/>
                  <a:ea typeface="Times New Roman"/>
                </a:rPr>
                <a:t>i=i+1</a:t>
              </a:r>
              <a:endParaRPr lang="pl-PL" sz="8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11" name="9.Now_X"/>
          <p:cNvGrpSpPr/>
          <p:nvPr/>
        </p:nvGrpSpPr>
        <p:grpSpPr>
          <a:xfrm>
            <a:off x="2855295" y="4575413"/>
            <a:ext cx="2286770" cy="578521"/>
            <a:chOff x="0" y="0"/>
            <a:chExt cx="2659206" cy="686435"/>
          </a:xfrm>
        </p:grpSpPr>
        <p:cxnSp>
          <p:nvCxnSpPr>
            <p:cNvPr id="51" name="Łącznik prosty ze strzałką 50"/>
            <p:cNvCxnSpPr/>
            <p:nvPr/>
          </p:nvCxnSpPr>
          <p:spPr>
            <a:xfrm flipH="1">
              <a:off x="1304925" y="542925"/>
              <a:ext cx="0" cy="14351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Prostokąt 51"/>
            <p:cNvSpPr/>
            <p:nvPr/>
          </p:nvSpPr>
          <p:spPr>
            <a:xfrm>
              <a:off x="0" y="0"/>
              <a:ext cx="2628000" cy="5400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04760" y="57149"/>
                  <a:ext cx="2554446" cy="4240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0" rIns="36000" bIns="0">
                  <a:sp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pl-PL" sz="800" i="1">
                      <a:effectLst/>
                      <a:latin typeface="Arial"/>
                      <a:ea typeface="Times New Roman"/>
                    </a:rPr>
                    <a:t>Obliczenie nowych wartości napięć węzłowych</a:t>
                  </a:r>
                  <a:endParaRPr lang="pl-PL" sz="800">
                    <a:effectLst/>
                    <a:latin typeface="Times New Roman"/>
                    <a:ea typeface="Times New Roman"/>
                  </a:endParaRPr>
                </a:p>
                <a:p>
                  <a:pPr fontAlgn="base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pPr>
                          <m:e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       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𝑿</m:t>
                            </m:r>
                          </m:e>
                          <m:sup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(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𝒊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+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𝟏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)</m:t>
                            </m:r>
                          </m:sup>
                        </m:sSup>
                        <m:r>
                          <a:rPr lang="pl-PL" sz="8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</m:t>
                        </m:r>
                        <m:sSup>
                          <m:sSupPr>
                            <m:ctrlP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pPr>
                          <m:e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𝑿</m:t>
                            </m:r>
                          </m:e>
                          <m:sup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(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𝒊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)</m:t>
                            </m:r>
                          </m:sup>
                        </m:sSup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+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𝜟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𝑿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pl-PL" sz="8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pl-PL" sz="8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</m:ctrlPr>
                              </m:mPr>
                              <m:mr>
                                <m:e>
                                  <m:sSup>
                                    <m:sSupPr>
                                      <m:ctrlP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  <m:t>𝜹</m:t>
                                      </m:r>
                                    </m:e>
                                    <m:sup>
                                      <m: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  <m:t>(</m:t>
                                      </m:r>
                                      <m: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  <m:t>𝒊</m:t>
                                      </m:r>
                                      <m: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  <m:t>)</m:t>
                                      </m:r>
                                    </m:sup>
                                  </m:sSup>
                                  <m:r>
                                    <a:rPr lang="pl-PL" sz="800" b="1" i="1">
                                      <a:effectLst/>
                                      <a:latin typeface="Cambria Math"/>
                                      <a:ea typeface="Times New Roman"/>
                                      <a:cs typeface="Arial"/>
                                    </a:rPr>
                                    <m:t>+</m:t>
                                  </m:r>
                                  <m:r>
                                    <a:rPr lang="pl-PL" sz="800" b="1" i="1">
                                      <a:effectLst/>
                                      <a:latin typeface="Cambria Math"/>
                                      <a:ea typeface="Times New Roman"/>
                                      <a:cs typeface="Arial"/>
                                    </a:rPr>
                                    <m:t>𝜟𝜹</m:t>
                                  </m:r>
                                </m:e>
                              </m:mr>
                              <m:mr>
                                <m:e>
                                  <m:sSup>
                                    <m:sSupPr>
                                      <m:ctrlP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  <m:t>𝑼</m:t>
                                      </m:r>
                                    </m:e>
                                    <m:sup>
                                      <m: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  <m:t>(</m:t>
                                      </m:r>
                                      <m: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  <m:t>𝒊</m:t>
                                      </m:r>
                                      <m: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  <m:t>)</m:t>
                                      </m:r>
                                    </m:sup>
                                  </m:sSup>
                                  <m:r>
                                    <a:rPr lang="pl-PL" sz="800" b="1" i="1">
                                      <a:effectLst/>
                                      <a:latin typeface="Cambria Math"/>
                                      <a:ea typeface="Times New Roman"/>
                                      <a:cs typeface="Arial"/>
                                    </a:rPr>
                                    <m:t>+</m:t>
                                  </m:r>
                                  <m:r>
                                    <a:rPr lang="pl-PL" sz="800" b="1" i="1">
                                      <a:effectLst/>
                                      <a:latin typeface="Cambria Math"/>
                                      <a:ea typeface="Times New Roman"/>
                                      <a:cs typeface="Arial"/>
                                    </a:rPr>
                                    <m:t>𝜟</m:t>
                                  </m:r>
                                  <m:r>
                                    <a:rPr lang="pl-PL" sz="800" b="1" i="1">
                                      <a:effectLst/>
                                      <a:latin typeface="Cambria Math"/>
                                      <a:ea typeface="Times New Roman"/>
                                      <a:cs typeface="Arial"/>
                                    </a:rPr>
                                    <m:t>𝑼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pl-PL" sz="8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53" name="Text 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4760" y="57149"/>
                  <a:ext cx="2554446" cy="42407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108" t="-8475" r="-277" b="-10169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8.Rozw"/>
          <p:cNvGrpSpPr/>
          <p:nvPr/>
        </p:nvGrpSpPr>
        <p:grpSpPr>
          <a:xfrm>
            <a:off x="2773517" y="3995886"/>
            <a:ext cx="2414725" cy="582535"/>
            <a:chOff x="0" y="0"/>
            <a:chExt cx="2808000" cy="691197"/>
          </a:xfrm>
        </p:grpSpPr>
        <p:cxnSp>
          <p:nvCxnSpPr>
            <p:cNvPr id="48" name="Łącznik prosty ze strzałką 47"/>
            <p:cNvCxnSpPr/>
            <p:nvPr/>
          </p:nvCxnSpPr>
          <p:spPr>
            <a:xfrm flipH="1">
              <a:off x="1400175" y="547687"/>
              <a:ext cx="0" cy="14351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Prostokąt 48"/>
            <p:cNvSpPr/>
            <p:nvPr/>
          </p:nvSpPr>
          <p:spPr>
            <a:xfrm>
              <a:off x="0" y="0"/>
              <a:ext cx="2808000" cy="5400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49210" y="96330"/>
                  <a:ext cx="2302729" cy="3417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36000" tIns="0" rIns="36000" bIns="0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pl-PL" sz="800" i="1" smtClean="0">
                      <a:effectLst/>
                      <a:latin typeface="Arial"/>
                      <a:ea typeface="Times New Roman"/>
                    </a:rPr>
                    <a:t>Rozwiązanie liniowych układów równań:</a:t>
                  </a:r>
                  <a:endParaRPr lang="pl-PL" sz="800">
                    <a:effectLst/>
                    <a:latin typeface="Times New Roman"/>
                    <a:ea typeface="Times New Roman"/>
                  </a:endParaRPr>
                </a:p>
                <a:p>
                  <a:pPr marL="270510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800" b="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𝛥</m:t>
                        </m:r>
                        <m:r>
                          <a:rPr lang="pl-PL" sz="800" b="1" i="1" smtClean="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𝑷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</m:t>
                        </m:r>
                        <m:r>
                          <a:rPr lang="pl-PL" sz="800" b="1" i="1" smtClean="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𝑯</m:t>
                        </m:r>
                        <m:r>
                          <a:rPr lang="pl-PL" sz="8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∙</m:t>
                        </m:r>
                        <m:r>
                          <a:rPr lang="pl-PL" sz="800" b="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𝛥</m:t>
                        </m:r>
                        <m:r>
                          <a:rPr lang="el-GR" sz="800" b="1" i="1" smtClean="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𝜹</m:t>
                        </m:r>
                        <m:r>
                          <a:rPr lang="pl-PL" sz="800" b="1" i="1" smtClean="0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     </m:t>
                        </m:r>
                        <m:r>
                          <a:rPr lang="pl-PL" sz="800" b="0" i="1">
                            <a:latin typeface="Cambria Math"/>
                            <a:ea typeface="Times New Roman"/>
                            <a:cs typeface="Arial"/>
                          </a:rPr>
                          <m:t>𝛥</m:t>
                        </m:r>
                        <m:r>
                          <a:rPr lang="pl-PL" sz="800" b="1" i="1" smtClean="0">
                            <a:latin typeface="Cambria Math"/>
                            <a:ea typeface="Times New Roman"/>
                            <a:cs typeface="Arial"/>
                          </a:rPr>
                          <m:t>𝑸</m:t>
                        </m:r>
                        <m:r>
                          <a:rPr lang="pl-PL" sz="800" b="1" i="1">
                            <a:latin typeface="Cambria Math"/>
                            <a:ea typeface="Times New Roman"/>
                            <a:cs typeface="Arial"/>
                          </a:rPr>
                          <m:t>=</m:t>
                        </m:r>
                        <m:r>
                          <a:rPr lang="pl-PL" sz="800" b="1" i="1" smtClean="0">
                            <a:latin typeface="Cambria Math"/>
                            <a:ea typeface="Times New Roman"/>
                            <a:cs typeface="Arial"/>
                          </a:rPr>
                          <m:t>𝑵</m:t>
                        </m:r>
                        <m:r>
                          <a:rPr lang="pl-PL" sz="800" i="1">
                            <a:latin typeface="Cambria Math"/>
                            <a:ea typeface="Times New Roman"/>
                            <a:cs typeface="Arial"/>
                          </a:rPr>
                          <m:t>∙</m:t>
                        </m:r>
                        <m:r>
                          <a:rPr lang="pl-PL" sz="800" b="1" i="1">
                            <a:latin typeface="Cambria Math"/>
                            <a:ea typeface="Times New Roman"/>
                            <a:cs typeface="Arial"/>
                          </a:rPr>
                          <m:t>𝜟</m:t>
                        </m:r>
                        <m:r>
                          <a:rPr lang="pl-PL" sz="800" b="1" i="1" smtClean="0">
                            <a:latin typeface="Cambria Math"/>
                            <a:ea typeface="Times New Roman"/>
                            <a:cs typeface="Arial"/>
                          </a:rPr>
                          <m:t>𝒖</m:t>
                        </m:r>
                      </m:oMath>
                    </m:oMathPara>
                  </a14:m>
                  <a:endParaRPr lang="pl-PL" sz="8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50" name="Text 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9210" y="96330"/>
                  <a:ext cx="2302729" cy="34175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231" t="-12766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6.Tak_Nie"/>
          <p:cNvGrpSpPr/>
          <p:nvPr/>
        </p:nvGrpSpPr>
        <p:grpSpPr>
          <a:xfrm>
            <a:off x="3276770" y="3291144"/>
            <a:ext cx="1563928" cy="713920"/>
            <a:chOff x="0" y="0"/>
            <a:chExt cx="1818638" cy="847090"/>
          </a:xfrm>
        </p:grpSpPr>
        <p:cxnSp>
          <p:nvCxnSpPr>
            <p:cNvPr id="38" name="Łącznik prosty ze strzałką 37"/>
            <p:cNvCxnSpPr/>
            <p:nvPr/>
          </p:nvCxnSpPr>
          <p:spPr>
            <a:xfrm flipH="1">
              <a:off x="814388" y="666750"/>
              <a:ext cx="0" cy="16192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Łącznik prosty ze strzałką 38"/>
            <p:cNvCxnSpPr/>
            <p:nvPr/>
          </p:nvCxnSpPr>
          <p:spPr>
            <a:xfrm>
              <a:off x="1600200" y="414338"/>
              <a:ext cx="1435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Łącznik prosty ze strzałką 39"/>
            <p:cNvCxnSpPr/>
            <p:nvPr/>
          </p:nvCxnSpPr>
          <p:spPr>
            <a:xfrm flipH="1">
              <a:off x="814388" y="0"/>
              <a:ext cx="0" cy="17970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56"/>
            <p:cNvSpPr txBox="1">
              <a:spLocks noChangeArrowheads="1"/>
            </p:cNvSpPr>
            <p:nvPr/>
          </p:nvSpPr>
          <p:spPr bwMode="auto">
            <a:xfrm>
              <a:off x="819150" y="666750"/>
              <a:ext cx="237488" cy="180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8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nie</a:t>
              </a:r>
              <a:endParaRPr lang="pl-PL" sz="8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2" name="Text Box 56"/>
            <p:cNvSpPr txBox="1">
              <a:spLocks noChangeArrowheads="1"/>
            </p:cNvSpPr>
            <p:nvPr/>
          </p:nvSpPr>
          <p:spPr bwMode="auto">
            <a:xfrm>
              <a:off x="1581150" y="238125"/>
              <a:ext cx="237488" cy="180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8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tak</a:t>
              </a:r>
              <a:endParaRPr lang="pl-PL" sz="8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3" name="Romb"/>
            <p:cNvSpPr/>
            <p:nvPr/>
          </p:nvSpPr>
          <p:spPr>
            <a:xfrm>
              <a:off x="0" y="161925"/>
              <a:ext cx="1631301" cy="510540"/>
            </a:xfrm>
            <a:prstGeom prst="flowChartDecision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  <a:spcAft>
                  <a:spcPts val="0"/>
                </a:spcAft>
              </a:pPr>
              <a:r>
                <a:rPr lang="pl-PL" sz="1200">
                  <a:effectLst/>
                  <a:latin typeface="Times New Roman"/>
                  <a:ea typeface="Times New Roman"/>
                </a:rPr>
                <a:t>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8100" y="219347"/>
                  <a:ext cx="1522131" cy="2897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36000" tIns="0" rIns="36000" bIns="0">
                  <a:noAutofit/>
                </a:bodyPr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pl-PL" sz="700" i="1">
                      <a:effectLst/>
                      <a:latin typeface="Arial"/>
                      <a:ea typeface="Times New Roman"/>
                    </a:rPr>
                    <a:t> </a:t>
                  </a:r>
                  <a:endParaRPr lang="pl-PL" sz="700">
                    <a:effectLst/>
                    <a:latin typeface="Times New Roman"/>
                    <a:ea typeface="Times New Roman"/>
                  </a:endParaRPr>
                </a:p>
                <a:p>
                  <a:pPr fontAlgn="base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pl-PL" sz="7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funcPr>
                          <m:fName>
                            <m:r>
                              <a:rPr lang="pl-PL" sz="7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(</m:t>
                            </m:r>
                            <m:r>
                              <a:rPr lang="pl-PL" sz="7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𝑚𝑎𝑥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pl-PL" sz="7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</m:ctrlPr>
                              </m:dPr>
                              <m:e>
                                <m:r>
                                  <a:rPr lang="pl-PL" sz="7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𝛥</m:t>
                                </m:r>
                                <m:r>
                                  <a:rPr lang="pl-PL" sz="7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𝑃</m:t>
                                </m:r>
                              </m:e>
                            </m:d>
                          </m:e>
                        </m:func>
                        <m:r>
                          <a:rPr lang="pl-PL" sz="7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+</m:t>
                        </m:r>
                        <m:r>
                          <a:rPr lang="pl-PL" sz="7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𝑚𝑎𝑥</m:t>
                        </m:r>
                        <m:r>
                          <a:rPr lang="pl-PL" sz="7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⁡|</m:t>
                        </m:r>
                        <m:r>
                          <a:rPr lang="pl-PL" sz="7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𝛥</m:t>
                        </m:r>
                        <m:r>
                          <a:rPr lang="pl-PL" sz="7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𝑄</m:t>
                        </m:r>
                        <m:r>
                          <a:rPr lang="pl-PL" sz="7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|)&lt;</m:t>
                        </m:r>
                        <m:r>
                          <a:rPr lang="pl-PL" sz="7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𝜀</m:t>
                        </m:r>
                      </m:oMath>
                    </m:oMathPara>
                  </a14:m>
                  <a:endParaRPr lang="pl-PL" sz="7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44" name="Text 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8100" y="219347"/>
                  <a:ext cx="1522131" cy="2897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4878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5.dP_dQ"/>
          <p:cNvGrpSpPr/>
          <p:nvPr/>
        </p:nvGrpSpPr>
        <p:grpSpPr>
          <a:xfrm>
            <a:off x="3037724" y="2636912"/>
            <a:ext cx="1857167" cy="648072"/>
            <a:chOff x="0" y="-48234"/>
            <a:chExt cx="2159635" cy="768959"/>
          </a:xfrm>
        </p:grpSpPr>
        <p:sp>
          <p:nvSpPr>
            <p:cNvPr id="35" name="Prostokąt 34"/>
            <p:cNvSpPr/>
            <p:nvPr/>
          </p:nvSpPr>
          <p:spPr>
            <a:xfrm>
              <a:off x="0" y="180975"/>
              <a:ext cx="2159635" cy="539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23838" y="294990"/>
                  <a:ext cx="1724025" cy="3402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0" rIns="36000" bIns="0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pl-PL" sz="800" i="1" smtClean="0">
                      <a:effectLst/>
                      <a:latin typeface="Arial"/>
                      <a:ea typeface="Times New Roman"/>
                    </a:rPr>
                    <a:t>Obliczenie niezbilansowań mocy</a:t>
                  </a:r>
                  <a:endParaRPr lang="pl-PL" sz="800">
                    <a:effectLst/>
                    <a:latin typeface="Times New Roman"/>
                    <a:ea typeface="Times New Roman"/>
                  </a:endParaRPr>
                </a:p>
                <a:p>
                  <a:pPr marL="270510">
                    <a:spcAft>
                      <a:spcPts val="0"/>
                    </a:spcAft>
                  </a:pPr>
                  <a:r>
                    <a:rPr lang="pl-PL" sz="800" b="1" smtClean="0">
                      <a:ea typeface="Times New Roman"/>
                      <a:cs typeface="Arial"/>
                    </a:rPr>
                    <a:t>      </a:t>
                  </a:r>
                  <a14:m>
                    <m:oMath xmlns:m="http://schemas.openxmlformats.org/officeDocument/2006/math">
                      <m:r>
                        <a:rPr lang="pl-PL" sz="800" b="1" i="1">
                          <a:latin typeface="Cambria Math"/>
                          <a:ea typeface="Times New Roman"/>
                          <a:cs typeface="Arial"/>
                        </a:rPr>
                        <m:t>𝜟</m:t>
                      </m:r>
                      <m:r>
                        <a:rPr lang="pl-PL" sz="800" b="1" i="1">
                          <a:latin typeface="Cambria Math"/>
                          <a:ea typeface="Times New Roman"/>
                          <a:cs typeface="Arial"/>
                        </a:rPr>
                        <m:t>𝑷</m:t>
                      </m:r>
                      <m:r>
                        <a:rPr lang="pl-PL" sz="800" b="1" i="1" smtClean="0">
                          <a:latin typeface="Cambria Math"/>
                          <a:ea typeface="Times New Roman"/>
                          <a:cs typeface="Arial"/>
                        </a:rPr>
                        <m:t>   </m:t>
                      </m:r>
                      <m:r>
                        <a:rPr lang="pl-PL" sz="800" b="1" i="1">
                          <a:latin typeface="Cambria Math"/>
                          <a:ea typeface="Times New Roman"/>
                          <a:cs typeface="Arial"/>
                        </a:rPr>
                        <m:t>𝜟</m:t>
                      </m:r>
                      <m:r>
                        <a:rPr lang="pl-PL" sz="800" b="1" i="1" smtClean="0">
                          <a:latin typeface="Cambria Math"/>
                          <a:ea typeface="Times New Roman"/>
                          <a:cs typeface="Arial"/>
                        </a:rPr>
                        <m:t>𝑸</m:t>
                      </m:r>
                    </m:oMath>
                  </a14:m>
                  <a:endParaRPr lang="pl-PL" sz="8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6" name="Text 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3838" y="294990"/>
                  <a:ext cx="1724025" cy="34029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2058" t="-10638" r="-6584" b="-2128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Łącznik prosty ze strzałką 36"/>
            <p:cNvCxnSpPr/>
            <p:nvPr/>
          </p:nvCxnSpPr>
          <p:spPr>
            <a:xfrm>
              <a:off x="1090613" y="-48234"/>
              <a:ext cx="0" cy="21357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4.i=0"/>
          <p:cNvGrpSpPr/>
          <p:nvPr/>
        </p:nvGrpSpPr>
        <p:grpSpPr>
          <a:xfrm>
            <a:off x="3792605" y="2396084"/>
            <a:ext cx="371324" cy="240828"/>
            <a:chOff x="0" y="0"/>
            <a:chExt cx="431800" cy="285750"/>
          </a:xfrm>
        </p:grpSpPr>
        <p:sp>
          <p:nvSpPr>
            <p:cNvPr id="32" name="Prostokąt 31"/>
            <p:cNvSpPr/>
            <p:nvPr/>
          </p:nvSpPr>
          <p:spPr>
            <a:xfrm>
              <a:off x="0" y="131674"/>
              <a:ext cx="431800" cy="14351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33" name="Text Box 56"/>
            <p:cNvSpPr txBox="1">
              <a:spLocks noChangeArrowheads="1"/>
            </p:cNvSpPr>
            <p:nvPr/>
          </p:nvSpPr>
          <p:spPr bwMode="auto">
            <a:xfrm>
              <a:off x="95640" y="146050"/>
              <a:ext cx="228210" cy="1397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800" i="1">
                  <a:effectLst/>
                  <a:latin typeface="Arial"/>
                  <a:ea typeface="Times New Roman"/>
                </a:rPr>
                <a:t>i=0</a:t>
              </a:r>
              <a:endParaRPr lang="pl-PL" sz="8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4" name="Łącznik prosty ze strzałką 33"/>
            <p:cNvCxnSpPr/>
            <p:nvPr/>
          </p:nvCxnSpPr>
          <p:spPr>
            <a:xfrm flipH="1">
              <a:off x="212141" y="0"/>
              <a:ext cx="0" cy="14351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Wekt_X0"/>
          <p:cNvGrpSpPr/>
          <p:nvPr/>
        </p:nvGrpSpPr>
        <p:grpSpPr>
          <a:xfrm>
            <a:off x="2402367" y="1554472"/>
            <a:ext cx="3157348" cy="411301"/>
            <a:chOff x="2402367" y="1554472"/>
            <a:chExt cx="3157348" cy="411301"/>
          </a:xfrm>
        </p:grpSpPr>
        <p:cxnSp>
          <p:nvCxnSpPr>
            <p:cNvPr id="73" name="Łącznik prosty ze strzałką 72"/>
            <p:cNvCxnSpPr/>
            <p:nvPr/>
          </p:nvCxnSpPr>
          <p:spPr>
            <a:xfrm flipH="1">
              <a:off x="3995936" y="1844824"/>
              <a:ext cx="0" cy="1209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540761" y="1714766"/>
                  <a:ext cx="2876671" cy="1514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0" rIns="36000" bIns="0">
                  <a:noAutofit/>
                </a:bodyPr>
                <a:lstStyle/>
                <a:p>
                  <a:pPr algn="ctr" fontAlgn="base">
                    <a:spcAft>
                      <a:spcPts val="1000"/>
                    </a:spcAft>
                  </a:pPr>
                  <a:r>
                    <a:rPr lang="pl-PL" sz="800" i="1">
                      <a:effectLst/>
                      <a:latin typeface="Arial"/>
                      <a:ea typeface="Times New Roman"/>
                    </a:rPr>
                    <a:t>Przyjęcie początkowego wektora stanu stanu: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pl-PL" sz="8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</m:ctrlPr>
                        </m:sSupPr>
                        <m:e>
                          <m:r>
                            <a:rPr lang="pl-PL" sz="800" b="1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𝑿</m:t>
                          </m:r>
                        </m:e>
                        <m:sup>
                          <m:r>
                            <a:rPr lang="pl-PL" sz="8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(</m:t>
                          </m:r>
                          <m:r>
                            <a:rPr lang="pl-PL" sz="8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𝑖</m:t>
                          </m:r>
                          <m:r>
                            <a:rPr lang="pl-PL" sz="8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=0)</m:t>
                          </m:r>
                        </m:sup>
                      </m:sSup>
                      <m:r>
                        <a:rPr lang="pl-PL" sz="800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=</m:t>
                      </m:r>
                      <m:sSup>
                        <m:sSupPr>
                          <m:ctrlPr>
                            <a:rPr lang="pl-PL" sz="8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l-PL" sz="8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</m:ctrlPr>
                            </m:dPr>
                            <m:e>
                              <m:r>
                                <a:rPr lang="pl-PL" sz="8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𝛿</m:t>
                              </m:r>
                              <m:r>
                                <a:rPr lang="pl-PL" sz="8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,|</m:t>
                              </m:r>
                              <m:r>
                                <a:rPr lang="pl-PL" sz="8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𝑈</m:t>
                              </m:r>
                              <m:r>
                                <a:rPr lang="pl-PL" sz="8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|</m:t>
                              </m:r>
                            </m:e>
                          </m:d>
                        </m:e>
                        <m:sup>
                          <m:r>
                            <a:rPr lang="pl-PL" sz="8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𝑇</m:t>
                          </m:r>
                        </m:sup>
                      </m:sSup>
                    </m:oMath>
                  </a14:m>
                  <a:endParaRPr lang="pl-PL" sz="8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29" name="Text 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40761" y="1714766"/>
                  <a:ext cx="2876671" cy="15145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695" t="-16000" b="-28000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Prostokąt 29"/>
            <p:cNvSpPr/>
            <p:nvPr/>
          </p:nvSpPr>
          <p:spPr>
            <a:xfrm>
              <a:off x="2402367" y="1683941"/>
              <a:ext cx="3157348" cy="181958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cxnSp>
          <p:nvCxnSpPr>
            <p:cNvPr id="31" name="Łącznik prosty ze strzałką 30"/>
            <p:cNvCxnSpPr/>
            <p:nvPr/>
          </p:nvCxnSpPr>
          <p:spPr>
            <a:xfrm flipH="1">
              <a:off x="3975034" y="1554472"/>
              <a:ext cx="0" cy="12136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2.Numery"/>
          <p:cNvGrpSpPr/>
          <p:nvPr/>
        </p:nvGrpSpPr>
        <p:grpSpPr>
          <a:xfrm>
            <a:off x="3144665" y="1258544"/>
            <a:ext cx="1671505" cy="301036"/>
            <a:chOff x="0" y="-23865"/>
            <a:chExt cx="1943735" cy="357189"/>
          </a:xfrm>
        </p:grpSpPr>
        <p:sp>
          <p:nvSpPr>
            <p:cNvPr id="26" name="Prostokąt 25"/>
            <p:cNvSpPr/>
            <p:nvPr/>
          </p:nvSpPr>
          <p:spPr>
            <a:xfrm>
              <a:off x="0" y="153619"/>
              <a:ext cx="1943735" cy="179705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27" name="Text Box 56"/>
            <p:cNvSpPr txBox="1">
              <a:spLocks noChangeArrowheads="1"/>
            </p:cNvSpPr>
            <p:nvPr/>
          </p:nvSpPr>
          <p:spPr bwMode="auto">
            <a:xfrm>
              <a:off x="277806" y="166177"/>
              <a:ext cx="1304535" cy="13652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algn="ctr" fontAlgn="base">
                <a:lnSpc>
                  <a:spcPct val="130000"/>
                </a:lnSpc>
                <a:spcAft>
                  <a:spcPts val="1000"/>
                </a:spcAft>
              </a:pPr>
              <a:r>
                <a:rPr lang="pl-PL" sz="800" i="1">
                  <a:effectLst/>
                  <a:latin typeface="Arial"/>
                  <a:ea typeface="Times New Roman"/>
                </a:rPr>
                <a:t>Ponumerowanie węzłów</a:t>
              </a:r>
              <a:endParaRPr lang="pl-PL" sz="8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8" name="Łącznik prosty ze strzałką 27"/>
            <p:cNvCxnSpPr/>
            <p:nvPr/>
          </p:nvCxnSpPr>
          <p:spPr>
            <a:xfrm flipH="1">
              <a:off x="965607" y="-23865"/>
              <a:ext cx="0" cy="162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1.Dane"/>
          <p:cNvGrpSpPr/>
          <p:nvPr/>
        </p:nvGrpSpPr>
        <p:grpSpPr>
          <a:xfrm>
            <a:off x="2886748" y="592704"/>
            <a:ext cx="2167061" cy="669432"/>
            <a:chOff x="0" y="0"/>
            <a:chExt cx="2520000" cy="794304"/>
          </a:xfrm>
        </p:grpSpPr>
        <p:sp>
          <p:nvSpPr>
            <p:cNvPr id="23" name="Prostokąt 22"/>
            <p:cNvSpPr/>
            <p:nvPr/>
          </p:nvSpPr>
          <p:spPr>
            <a:xfrm>
              <a:off x="0" y="146304"/>
              <a:ext cx="2520000" cy="6480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24" name="Text Box 56"/>
            <p:cNvSpPr txBox="1">
              <a:spLocks noChangeArrowheads="1"/>
            </p:cNvSpPr>
            <p:nvPr/>
          </p:nvSpPr>
          <p:spPr bwMode="auto">
            <a:xfrm>
              <a:off x="36402" y="202826"/>
              <a:ext cx="2429755" cy="5740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800" i="1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Dane: </a:t>
              </a:r>
              <a:r>
                <a:rPr lang="pl-PL" sz="800" b="1" i="1" u="sng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Y</a:t>
              </a:r>
              <a:r>
                <a:rPr lang="pl-PL" sz="800" i="1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, P</a:t>
              </a:r>
              <a:r>
                <a:rPr lang="pl-PL" sz="800" i="1" baseline="-25000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L</a:t>
              </a:r>
              <a:r>
                <a:rPr lang="pl-PL" sz="800" i="1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, Q</a:t>
              </a:r>
              <a:r>
                <a:rPr lang="pl-PL" sz="800" i="1" baseline="-25000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L</a:t>
              </a:r>
              <a:r>
                <a:rPr lang="pl-PL" sz="800" i="1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, P</a:t>
              </a:r>
              <a:r>
                <a:rPr lang="pl-PL" sz="800" i="1" baseline="-25000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g</a:t>
              </a:r>
              <a:r>
                <a:rPr lang="pl-PL" sz="800" i="1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, U</a:t>
              </a:r>
              <a:r>
                <a:rPr lang="pl-PL" sz="800" i="1" baseline="-25000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g</a:t>
              </a:r>
              <a:endParaRPr lang="pl-PL" sz="80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pPr fontAlgn="base">
                <a:spcAft>
                  <a:spcPts val="0"/>
                </a:spcAft>
              </a:pPr>
              <a:r>
                <a:rPr lang="pl-PL" sz="800" i="1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Parametry i topologia sieci</a:t>
              </a:r>
              <a:endParaRPr lang="pl-PL" sz="80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pPr fontAlgn="base">
                <a:spcAft>
                  <a:spcPts val="0"/>
                </a:spcAft>
              </a:pPr>
              <a:r>
                <a:rPr lang="pl-PL" sz="800" i="1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Planowane zapotrzebowania i generacja mocy </a:t>
              </a:r>
              <a:endParaRPr lang="pl-PL" sz="80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pPr fontAlgn="base">
                <a:spcAft>
                  <a:spcPts val="0"/>
                </a:spcAft>
              </a:pPr>
              <a:r>
                <a:rPr lang="pl-PL" sz="800" i="1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w węzłach sieci</a:t>
              </a:r>
              <a:endParaRPr lang="pl-PL" sz="80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cxnSp>
          <p:nvCxnSpPr>
            <p:cNvPr id="25" name="Łącznik prosty ze strzałką 24"/>
            <p:cNvCxnSpPr/>
            <p:nvPr/>
          </p:nvCxnSpPr>
          <p:spPr>
            <a:xfrm flipH="1">
              <a:off x="1265530" y="0"/>
              <a:ext cx="0" cy="144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0.Start"/>
          <p:cNvGrpSpPr/>
          <p:nvPr/>
        </p:nvGrpSpPr>
        <p:grpSpPr>
          <a:xfrm>
            <a:off x="3050305" y="401583"/>
            <a:ext cx="1857481" cy="182043"/>
            <a:chOff x="0" y="0"/>
            <a:chExt cx="2160000" cy="216000"/>
          </a:xfrm>
        </p:grpSpPr>
        <p:sp>
          <p:nvSpPr>
            <p:cNvPr id="21" name="Prostokąt 20"/>
            <p:cNvSpPr/>
            <p:nvPr/>
          </p:nvSpPr>
          <p:spPr>
            <a:xfrm>
              <a:off x="0" y="0"/>
              <a:ext cx="2160000" cy="2160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22" name="Text Box 56"/>
            <p:cNvSpPr txBox="1">
              <a:spLocks noChangeArrowheads="1"/>
            </p:cNvSpPr>
            <p:nvPr/>
          </p:nvSpPr>
          <p:spPr bwMode="auto">
            <a:xfrm>
              <a:off x="321435" y="29191"/>
              <a:ext cx="1489320" cy="14160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algn="ctr" fontAlgn="base">
                <a:spcAft>
                  <a:spcPts val="1000"/>
                </a:spcAft>
              </a:pPr>
              <a:r>
                <a:rPr lang="pl-PL" sz="900" i="1">
                  <a:effectLst/>
                  <a:latin typeface="Arial"/>
                  <a:ea typeface="Times New Roman"/>
                </a:rPr>
                <a:t>Metoda </a:t>
              </a:r>
              <a:r>
                <a:rPr lang="pl-PL" sz="900" i="1" smtClean="0">
                  <a:effectLst/>
                  <a:latin typeface="Arial"/>
                  <a:ea typeface="Times New Roman"/>
                </a:rPr>
                <a:t>rozłączna Stotta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67" name="Tytuł"/>
          <p:cNvSpPr txBox="1">
            <a:spLocks noChangeArrowheads="1"/>
          </p:cNvSpPr>
          <p:nvPr/>
        </p:nvSpPr>
        <p:spPr bwMode="auto">
          <a:xfrm>
            <a:off x="2499317" y="134520"/>
            <a:ext cx="458458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Schemat blokowy algorytmu metody rozłącznej Stotta</a:t>
            </a:r>
            <a:endParaRPr kumimoji="1" lang="pl-PL" sz="1400" b="1" i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" name="7.Mac_J"/>
          <p:cNvGrpSpPr/>
          <p:nvPr/>
        </p:nvGrpSpPr>
        <p:grpSpPr>
          <a:xfrm>
            <a:off x="3095836" y="1952836"/>
            <a:ext cx="1795565" cy="455107"/>
            <a:chOff x="0" y="0"/>
            <a:chExt cx="2088000" cy="540000"/>
          </a:xfrm>
        </p:grpSpPr>
        <p:sp>
          <p:nvSpPr>
            <p:cNvPr id="71" name="Prostokąt 70"/>
            <p:cNvSpPr/>
            <p:nvPr/>
          </p:nvSpPr>
          <p:spPr>
            <a:xfrm>
              <a:off x="0" y="0"/>
              <a:ext cx="2088000" cy="5400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72" name="Text Box 56"/>
            <p:cNvSpPr txBox="1">
              <a:spLocks noChangeArrowheads="1"/>
            </p:cNvSpPr>
            <p:nvPr/>
          </p:nvSpPr>
          <p:spPr bwMode="auto">
            <a:xfrm>
              <a:off x="41868" y="80820"/>
              <a:ext cx="2009654" cy="34638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800" i="1">
                  <a:effectLst/>
                  <a:latin typeface="Arial"/>
                  <a:ea typeface="Times New Roman"/>
                </a:rPr>
                <a:t>Obliczenie macierzy </a:t>
              </a:r>
              <a:r>
                <a:rPr lang="pl-PL" sz="800" i="1" smtClean="0">
                  <a:effectLst/>
                  <a:latin typeface="Arial"/>
                  <a:ea typeface="Times New Roman"/>
                </a:rPr>
                <a:t>Jacobiego: </a:t>
              </a:r>
              <a:r>
                <a:rPr lang="pl-PL" sz="800" b="1" i="1" smtClean="0">
                  <a:effectLst/>
                  <a:latin typeface="Arial"/>
                  <a:ea typeface="Times New Roman"/>
                </a:rPr>
                <a:t>H</a:t>
              </a:r>
              <a:r>
                <a:rPr lang="pl-PL" sz="800" i="1" smtClean="0">
                  <a:effectLst/>
                  <a:latin typeface="Arial"/>
                  <a:ea typeface="Times New Roman"/>
                </a:rPr>
                <a:t>, </a:t>
              </a:r>
              <a:r>
                <a:rPr lang="pl-PL" sz="800" b="1" i="1" smtClean="0">
                  <a:latin typeface="Arial"/>
                  <a:ea typeface="Times New Roman"/>
                </a:rPr>
                <a:t>L</a:t>
              </a:r>
            </a:p>
            <a:p>
              <a:pPr fontAlgn="base">
                <a:spcAft>
                  <a:spcPts val="0"/>
                </a:spcAft>
              </a:pPr>
              <a:r>
                <a:rPr lang="pl-PL" sz="800" i="1" smtClean="0">
                  <a:effectLst/>
                  <a:latin typeface="Arial"/>
                  <a:ea typeface="Times New Roman"/>
                </a:rPr>
                <a:t>Faktoryzacja macierzy:  </a:t>
              </a:r>
              <a:r>
                <a:rPr lang="pl-PL" sz="800" b="1" i="1" smtClean="0">
                  <a:effectLst/>
                  <a:latin typeface="Arial"/>
                  <a:ea typeface="Times New Roman"/>
                </a:rPr>
                <a:t>H, L</a:t>
              </a:r>
              <a:endParaRPr lang="pl-PL" sz="800" b="1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923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2_Strzałka"/>
          <p:cNvSpPr/>
          <p:nvPr/>
        </p:nvSpPr>
        <p:spPr bwMode="auto">
          <a:xfrm>
            <a:off x="6364553" y="4445166"/>
            <a:ext cx="180000" cy="72000"/>
          </a:xfrm>
          <a:prstGeom prst="rightArrow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" name="dP/dDi"/>
          <p:cNvSpPr/>
          <p:nvPr/>
        </p:nvSpPr>
        <p:spPr>
          <a:xfrm>
            <a:off x="1187624" y="4222095"/>
            <a:ext cx="3331210" cy="7550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71" name="Rozw_X_Q"/>
          <p:cNvSpPr txBox="1">
            <a:spLocks noChangeArrowheads="1"/>
          </p:cNvSpPr>
          <p:nvPr/>
        </p:nvSpPr>
        <p:spPr bwMode="auto">
          <a:xfrm>
            <a:off x="6612153" y="4216876"/>
            <a:ext cx="732155" cy="724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10000"/>
              </a:lnSpc>
              <a:spcAft>
                <a:spcPts val="0"/>
              </a:spcAft>
            </a:pPr>
            <a:r>
              <a:rPr lang="pl-PL" sz="800" kern="1200">
                <a:solidFill>
                  <a:srgbClr val="000000"/>
                </a:solidFill>
                <a:effectLst/>
                <a:latin typeface="Courier New"/>
                <a:ea typeface="Times New Roman"/>
              </a:rPr>
              <a:t>12,364722</a:t>
            </a:r>
            <a:endParaRPr lang="pl-PL" sz="1200">
              <a:effectLst/>
              <a:latin typeface="Times New Roman"/>
              <a:ea typeface="Times New Roman"/>
            </a:endParaRPr>
          </a:p>
          <a:p>
            <a:pPr fontAlgn="base">
              <a:lnSpc>
                <a:spcPct val="110000"/>
              </a:lnSpc>
              <a:spcAft>
                <a:spcPts val="0"/>
              </a:spcAft>
            </a:pPr>
            <a:r>
              <a:rPr lang="pl-PL" sz="800" kern="1200">
                <a:solidFill>
                  <a:srgbClr val="000000"/>
                </a:solidFill>
                <a:effectLst/>
                <a:latin typeface="Courier New"/>
                <a:ea typeface="Times New Roman"/>
              </a:rPr>
              <a:t> 7,622696</a:t>
            </a:r>
            <a:endParaRPr lang="pl-PL" sz="1200">
              <a:effectLst/>
              <a:latin typeface="Times New Roman"/>
              <a:ea typeface="Times New Roman"/>
            </a:endParaRPr>
          </a:p>
          <a:p>
            <a:pPr fontAlgn="base">
              <a:lnSpc>
                <a:spcPct val="110000"/>
              </a:lnSpc>
              <a:spcAft>
                <a:spcPts val="0"/>
              </a:spcAft>
            </a:pPr>
            <a:r>
              <a:rPr lang="pl-PL" sz="800" kern="1200">
                <a:solidFill>
                  <a:srgbClr val="000000"/>
                </a:solidFill>
                <a:effectLst/>
                <a:latin typeface="Courier New"/>
                <a:ea typeface="Times New Roman"/>
              </a:rPr>
              <a:t>11,136691</a:t>
            </a:r>
            <a:endParaRPr lang="pl-PL" sz="1200">
              <a:effectLst/>
              <a:latin typeface="Times New Roman"/>
              <a:ea typeface="Times New Roman"/>
            </a:endParaRPr>
          </a:p>
          <a:p>
            <a:pPr fontAlgn="base">
              <a:lnSpc>
                <a:spcPct val="110000"/>
              </a:lnSpc>
              <a:spcAft>
                <a:spcPts val="0"/>
              </a:spcAft>
            </a:pPr>
            <a:r>
              <a:rPr lang="pl-PL" sz="800" kern="1200">
                <a:solidFill>
                  <a:srgbClr val="000000"/>
                </a:solidFill>
                <a:effectLst/>
                <a:latin typeface="Courier New"/>
                <a:ea typeface="Times New Roman"/>
              </a:rPr>
              <a:t> 0,000000</a:t>
            </a:r>
            <a:endParaRPr lang="pl-PL" sz="1200">
              <a:effectLst/>
              <a:latin typeface="Times New Roman"/>
              <a:ea typeface="Times New Roman"/>
            </a:endParaRPr>
          </a:p>
          <a:p>
            <a:pPr fontAlgn="base">
              <a:lnSpc>
                <a:spcPct val="110000"/>
              </a:lnSpc>
              <a:spcAft>
                <a:spcPts val="0"/>
              </a:spcAft>
            </a:pPr>
            <a:r>
              <a:rPr lang="pl-PL" sz="800" kern="1200">
                <a:solidFill>
                  <a:srgbClr val="000000"/>
                </a:solidFill>
                <a:effectLst/>
                <a:latin typeface="Courier New"/>
                <a:ea typeface="Times New Roman"/>
              </a:rPr>
              <a:t> 0,000000</a:t>
            </a:r>
            <a:endParaRPr lang="pl-PL" sz="1200">
              <a:effectLst/>
              <a:latin typeface="Times New Roman"/>
              <a:ea typeface="Times New Roman"/>
            </a:endParaRPr>
          </a:p>
        </p:txBody>
      </p:sp>
      <p:grpSp>
        <p:nvGrpSpPr>
          <p:cNvPr id="172" name="Naw_P_4_Q"/>
          <p:cNvGrpSpPr/>
          <p:nvPr/>
        </p:nvGrpSpPr>
        <p:grpSpPr>
          <a:xfrm>
            <a:off x="7265324" y="4193138"/>
            <a:ext cx="71562" cy="756000"/>
            <a:chOff x="0" y="0"/>
            <a:chExt cx="71562" cy="756826"/>
          </a:xfrm>
        </p:grpSpPr>
        <p:cxnSp>
          <p:nvCxnSpPr>
            <p:cNvPr id="201" name="Łącznik prostoliniowy 200"/>
            <p:cNvCxnSpPr/>
            <p:nvPr/>
          </p:nvCxnSpPr>
          <p:spPr>
            <a:xfrm>
              <a:off x="71562" y="0"/>
              <a:ext cx="0" cy="7568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Łącznik prostoliniowy 201"/>
            <p:cNvCxnSpPr/>
            <p:nvPr/>
          </p:nvCxnSpPr>
          <p:spPr>
            <a:xfrm>
              <a:off x="0" y="748847"/>
              <a:ext cx="7048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Łącznik prostoliniowy 202"/>
            <p:cNvCxnSpPr/>
            <p:nvPr/>
          </p:nvCxnSpPr>
          <p:spPr>
            <a:xfrm>
              <a:off x="0" y="0"/>
              <a:ext cx="706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Naw_L_4_Q"/>
          <p:cNvGrpSpPr/>
          <p:nvPr/>
        </p:nvGrpSpPr>
        <p:grpSpPr>
          <a:xfrm>
            <a:off x="6683433" y="4193138"/>
            <a:ext cx="79165" cy="756000"/>
            <a:chOff x="0" y="0"/>
            <a:chExt cx="79165" cy="756826"/>
          </a:xfrm>
        </p:grpSpPr>
        <p:cxnSp>
          <p:nvCxnSpPr>
            <p:cNvPr id="198" name="Łącznik prostoliniowy 197"/>
            <p:cNvCxnSpPr/>
            <p:nvPr/>
          </p:nvCxnSpPr>
          <p:spPr>
            <a:xfrm>
              <a:off x="0" y="0"/>
              <a:ext cx="0" cy="7568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Łącznik prostoliniowy 198"/>
            <p:cNvCxnSpPr/>
            <p:nvPr/>
          </p:nvCxnSpPr>
          <p:spPr>
            <a:xfrm>
              <a:off x="7951" y="748848"/>
              <a:ext cx="7112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Łącznik prostoliniowy 199"/>
            <p:cNvCxnSpPr/>
            <p:nvPr/>
          </p:nvCxnSpPr>
          <p:spPr>
            <a:xfrm>
              <a:off x="7951" y="0"/>
              <a:ext cx="7121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Naw_P_3_Q"/>
          <p:cNvGrpSpPr/>
          <p:nvPr/>
        </p:nvGrpSpPr>
        <p:grpSpPr>
          <a:xfrm>
            <a:off x="6065917" y="4216881"/>
            <a:ext cx="71562" cy="760291"/>
            <a:chOff x="0" y="0"/>
            <a:chExt cx="71562" cy="761122"/>
          </a:xfrm>
        </p:grpSpPr>
        <p:cxnSp>
          <p:nvCxnSpPr>
            <p:cNvPr id="195" name="Łącznik prostoliniowy 194"/>
            <p:cNvCxnSpPr/>
            <p:nvPr/>
          </p:nvCxnSpPr>
          <p:spPr>
            <a:xfrm>
              <a:off x="71562" y="0"/>
              <a:ext cx="0" cy="7568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Łącznik prostoliniowy 195"/>
            <p:cNvCxnSpPr/>
            <p:nvPr/>
          </p:nvCxnSpPr>
          <p:spPr>
            <a:xfrm>
              <a:off x="0" y="761122"/>
              <a:ext cx="7048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Łącznik prostoliniowy 196"/>
            <p:cNvCxnSpPr/>
            <p:nvPr/>
          </p:nvCxnSpPr>
          <p:spPr>
            <a:xfrm>
              <a:off x="0" y="0"/>
              <a:ext cx="706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Naw_L_3_Q"/>
          <p:cNvGrpSpPr/>
          <p:nvPr/>
        </p:nvGrpSpPr>
        <p:grpSpPr>
          <a:xfrm>
            <a:off x="5561215" y="4216881"/>
            <a:ext cx="79165" cy="760291"/>
            <a:chOff x="0" y="0"/>
            <a:chExt cx="79165" cy="761122"/>
          </a:xfrm>
        </p:grpSpPr>
        <p:cxnSp>
          <p:nvCxnSpPr>
            <p:cNvPr id="192" name="Łącznik prostoliniowy 191"/>
            <p:cNvCxnSpPr/>
            <p:nvPr/>
          </p:nvCxnSpPr>
          <p:spPr>
            <a:xfrm>
              <a:off x="0" y="0"/>
              <a:ext cx="0" cy="7568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oliniowy 192"/>
            <p:cNvCxnSpPr/>
            <p:nvPr/>
          </p:nvCxnSpPr>
          <p:spPr>
            <a:xfrm>
              <a:off x="7951" y="761122"/>
              <a:ext cx="7112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oliniowy 193"/>
            <p:cNvCxnSpPr/>
            <p:nvPr/>
          </p:nvCxnSpPr>
          <p:spPr>
            <a:xfrm>
              <a:off x="7951" y="0"/>
              <a:ext cx="7121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Naw_P_2_Q"/>
          <p:cNvGrpSpPr/>
          <p:nvPr/>
        </p:nvGrpSpPr>
        <p:grpSpPr>
          <a:xfrm>
            <a:off x="5234644" y="4216881"/>
            <a:ext cx="71562" cy="760291"/>
            <a:chOff x="0" y="0"/>
            <a:chExt cx="71562" cy="761122"/>
          </a:xfrm>
        </p:grpSpPr>
        <p:cxnSp>
          <p:nvCxnSpPr>
            <p:cNvPr id="189" name="Łącznik prostoliniowy 188"/>
            <p:cNvCxnSpPr/>
            <p:nvPr/>
          </p:nvCxnSpPr>
          <p:spPr>
            <a:xfrm>
              <a:off x="71562" y="0"/>
              <a:ext cx="0" cy="7568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Łącznik prostoliniowy 189"/>
            <p:cNvCxnSpPr/>
            <p:nvPr/>
          </p:nvCxnSpPr>
          <p:spPr>
            <a:xfrm>
              <a:off x="0" y="761122"/>
              <a:ext cx="7048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Łącznik prostoliniowy 190"/>
            <p:cNvCxnSpPr/>
            <p:nvPr/>
          </p:nvCxnSpPr>
          <p:spPr>
            <a:xfrm>
              <a:off x="0" y="0"/>
              <a:ext cx="706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Naw_L_2_Q"/>
          <p:cNvGrpSpPr/>
          <p:nvPr/>
        </p:nvGrpSpPr>
        <p:grpSpPr>
          <a:xfrm>
            <a:off x="4729943" y="4216881"/>
            <a:ext cx="79165" cy="760291"/>
            <a:chOff x="0" y="0"/>
            <a:chExt cx="79165" cy="761122"/>
          </a:xfrm>
        </p:grpSpPr>
        <p:cxnSp>
          <p:nvCxnSpPr>
            <p:cNvPr id="186" name="Łącznik prostoliniowy 185"/>
            <p:cNvCxnSpPr/>
            <p:nvPr/>
          </p:nvCxnSpPr>
          <p:spPr>
            <a:xfrm>
              <a:off x="0" y="0"/>
              <a:ext cx="0" cy="7568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Łącznik prostoliniowy 186"/>
            <p:cNvCxnSpPr/>
            <p:nvPr/>
          </p:nvCxnSpPr>
          <p:spPr>
            <a:xfrm>
              <a:off x="7951" y="761122"/>
              <a:ext cx="7112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Łącznik prostoliniowy 187"/>
            <p:cNvCxnSpPr/>
            <p:nvPr/>
          </p:nvCxnSpPr>
          <p:spPr>
            <a:xfrm>
              <a:off x="7951" y="0"/>
              <a:ext cx="7121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Naw_P_1_Q"/>
          <p:cNvGrpSpPr/>
          <p:nvPr/>
        </p:nvGrpSpPr>
        <p:grpSpPr>
          <a:xfrm>
            <a:off x="4480561" y="4216881"/>
            <a:ext cx="71252" cy="760291"/>
            <a:chOff x="0" y="0"/>
            <a:chExt cx="71252" cy="760546"/>
          </a:xfrm>
        </p:grpSpPr>
        <p:cxnSp>
          <p:nvCxnSpPr>
            <p:cNvPr id="183" name="Łącznik prostoliniowy 182"/>
            <p:cNvCxnSpPr/>
            <p:nvPr/>
          </p:nvCxnSpPr>
          <p:spPr>
            <a:xfrm>
              <a:off x="71252" y="0"/>
              <a:ext cx="0" cy="7562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Łącznik prostoliniowy 183"/>
            <p:cNvCxnSpPr/>
            <p:nvPr/>
          </p:nvCxnSpPr>
          <p:spPr>
            <a:xfrm>
              <a:off x="0" y="760546"/>
              <a:ext cx="7005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Łącznik prostoliniowy 184"/>
            <p:cNvCxnSpPr/>
            <p:nvPr/>
          </p:nvCxnSpPr>
          <p:spPr>
            <a:xfrm>
              <a:off x="0" y="0"/>
              <a:ext cx="7016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Naw_L_1_Q"/>
          <p:cNvGrpSpPr/>
          <p:nvPr/>
        </p:nvGrpSpPr>
        <p:grpSpPr>
          <a:xfrm>
            <a:off x="1107969" y="4216881"/>
            <a:ext cx="79165" cy="760294"/>
            <a:chOff x="0" y="0"/>
            <a:chExt cx="79165" cy="761126"/>
          </a:xfrm>
        </p:grpSpPr>
        <p:cxnSp>
          <p:nvCxnSpPr>
            <p:cNvPr id="180" name="Łącznik prostoliniowy 179"/>
            <p:cNvCxnSpPr/>
            <p:nvPr/>
          </p:nvCxnSpPr>
          <p:spPr>
            <a:xfrm>
              <a:off x="0" y="4299"/>
              <a:ext cx="0" cy="75682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Łącznik prostoliniowy 180"/>
            <p:cNvCxnSpPr/>
            <p:nvPr/>
          </p:nvCxnSpPr>
          <p:spPr>
            <a:xfrm>
              <a:off x="7951" y="761122"/>
              <a:ext cx="7112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Łącznik prostoliniowy 181"/>
            <p:cNvCxnSpPr/>
            <p:nvPr/>
          </p:nvCxnSpPr>
          <p:spPr>
            <a:xfrm>
              <a:off x="7951" y="0"/>
              <a:ext cx="7121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MTRX_L"/>
              <p:cNvSpPr txBox="1">
                <a:spLocks noChangeArrowheads="1"/>
              </p:cNvSpPr>
              <p:nvPr/>
            </p:nvSpPr>
            <p:spPr bwMode="auto">
              <a:xfrm>
                <a:off x="1179977" y="4265146"/>
                <a:ext cx="5111972" cy="7140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6000" t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-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0,061365   0,022143   0,000000   0,009243   0,000000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i="1">
                            <a:latin typeface="Cambria Math"/>
                          </a:rPr>
                          <m:t>𝛥</m:t>
                        </m:r>
                        <m:r>
                          <a:rPr lang="pl-PL" sz="800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pl-PL" sz="800" i="1">
                            <a:latin typeface="Cambria Math"/>
                          </a:rPr>
                          <m:t>𝑀𝐼𝐿</m:t>
                        </m:r>
                        <m:r>
                          <a:rPr lang="pl-PL" sz="800" i="1">
                            <a:latin typeface="Cambria Math"/>
                          </a:rPr>
                          <m:t>211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-0,590</a:t>
                </a:r>
                <a:r>
                  <a:rPr lang="pl-PL" sz="800"/>
                  <a:t> </a:t>
                </a:r>
                <a:endParaRPr lang="pl-PL" sz="80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>
                  <a:buNone/>
                </a:pP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0,022143  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-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0,024611   0,000000   0,000000   0,012052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i="1">
                            <a:latin typeface="Cambria Math"/>
                          </a:rPr>
                          <m:t>𝛥</m:t>
                        </m:r>
                        <m:r>
                          <a:rPr lang="pl-PL" sz="800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pl-PL" sz="800" i="1">
                            <a:latin typeface="Cambria Math"/>
                          </a:rPr>
                          <m:t>𝑀𝐼𝐿</m:t>
                        </m:r>
                        <m:r>
                          <a:rPr lang="pl-PL" sz="800" i="1">
                            <a:latin typeface="Cambria Math"/>
                          </a:rPr>
                          <m:t>411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0,086  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0,000000   0,000000  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-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0,072309   0,024033   0,000000   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•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i="1">
                            <a:latin typeface="Cambria Math"/>
                          </a:rPr>
                          <m:t>𝛥</m:t>
                        </m:r>
                        <m:r>
                          <a:rPr lang="pl-PL" sz="800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pl-PL" sz="800" i="1">
                            <a:latin typeface="Cambria Math"/>
                          </a:rPr>
                          <m:t>𝑃𝐿𝐸</m:t>
                        </m:r>
                        <m:r>
                          <a:rPr lang="pl-PL" sz="800" i="1">
                            <a:latin typeface="Cambria Math"/>
                          </a:rPr>
                          <m:t>214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=   -0,805  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0,009243   0,000000   0,024033 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-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8,74e+004   0,022143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i="1">
                            <a:latin typeface="Cambria Math"/>
                          </a:rPr>
                          <m:t>𝛥</m:t>
                        </m:r>
                        <m:r>
                          <a:rPr lang="pl-PL" sz="800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pl-PL" sz="800" i="1">
                            <a:latin typeface="Cambria Math"/>
                          </a:rPr>
                          <m:t>𝐾𝑂𝑍</m:t>
                        </m:r>
                        <m:r>
                          <a:rPr lang="pl-PL" sz="800" i="1">
                            <a:latin typeface="Cambria Math"/>
                          </a:rPr>
                          <m:t>411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0,295  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0,000000   0,012052   0,000000   0,022143 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-</a:t>
                </a: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2,46e+004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i="1">
                            <a:latin typeface="Cambria Math"/>
                          </a:rPr>
                          <m:t>𝛥</m:t>
                        </m:r>
                        <m:r>
                          <a:rPr lang="pl-PL" sz="800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pl-PL" sz="800" i="1">
                            <a:latin typeface="Cambria Math"/>
                          </a:rPr>
                          <m:t>𝐾𝑂𝑍</m:t>
                        </m:r>
                        <m:r>
                          <a:rPr lang="pl-PL" sz="800" i="1">
                            <a:latin typeface="Cambria Math"/>
                          </a:rPr>
                          <m:t>211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-0,028 </a:t>
                </a:r>
                <a:endParaRPr kumimoji="0" lang="pl-PL" altLang="pl-PL" sz="800" b="1" i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169" name="MTRX_L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9977" y="4265146"/>
                <a:ext cx="5111972" cy="714042"/>
              </a:xfrm>
              <a:prstGeom prst="rect">
                <a:avLst/>
              </a:prstGeom>
              <a:blipFill rotWithShape="1">
                <a:blip r:embed="rId2"/>
                <a:stretch>
                  <a:fillRect l="-597" t="-5128" b="-76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" name="Txt_Rown_Q"/>
          <p:cNvSpPr txBox="1">
            <a:spLocks noChangeArrowheads="1"/>
          </p:cNvSpPr>
          <p:nvPr/>
        </p:nvSpPr>
        <p:spPr bwMode="auto">
          <a:xfrm>
            <a:off x="1151620" y="3959188"/>
            <a:ext cx="14158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0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Równania mocy biernej</a:t>
            </a:r>
            <a:endParaRPr kumimoji="0" lang="pl-PL" altLang="pl-PL" sz="10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4" name="1_Strzałka"/>
          <p:cNvSpPr/>
          <p:nvPr/>
        </p:nvSpPr>
        <p:spPr bwMode="auto">
          <a:xfrm>
            <a:off x="6328549" y="3365046"/>
            <a:ext cx="180000" cy="72000"/>
          </a:xfrm>
          <a:prstGeom prst="rightArrow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dP/dDi"/>
          <p:cNvSpPr/>
          <p:nvPr/>
        </p:nvSpPr>
        <p:spPr>
          <a:xfrm>
            <a:off x="1179977" y="3177979"/>
            <a:ext cx="3331210" cy="6830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29" name="Rozw_X_P"/>
          <p:cNvSpPr txBox="1">
            <a:spLocks noChangeArrowheads="1"/>
          </p:cNvSpPr>
          <p:nvPr/>
        </p:nvSpPr>
        <p:spPr bwMode="auto">
          <a:xfrm>
            <a:off x="6648157" y="3176972"/>
            <a:ext cx="732155" cy="724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10000"/>
              </a:lnSpc>
              <a:spcAft>
                <a:spcPts val="0"/>
              </a:spcAft>
            </a:pPr>
            <a:r>
              <a:rPr lang="pl-PL" sz="800" kern="1200">
                <a:solidFill>
                  <a:srgbClr val="000000"/>
                </a:solidFill>
                <a:effectLst/>
                <a:latin typeface="Courier New"/>
                <a:ea typeface="Times New Roman"/>
              </a:rPr>
              <a:t>-0,144444</a:t>
            </a:r>
            <a:endParaRPr lang="pl-PL" sz="1200">
              <a:effectLst/>
              <a:latin typeface="Times New Roman"/>
              <a:ea typeface="Times New Roman"/>
            </a:endParaRPr>
          </a:p>
          <a:p>
            <a:pPr fontAlgn="base">
              <a:lnSpc>
                <a:spcPct val="110000"/>
              </a:lnSpc>
              <a:spcAft>
                <a:spcPts val="0"/>
              </a:spcAft>
            </a:pPr>
            <a:r>
              <a:rPr lang="pl-PL" sz="800" kern="1200">
                <a:solidFill>
                  <a:srgbClr val="000000"/>
                </a:solidFill>
                <a:effectLst/>
                <a:latin typeface="Courier New"/>
                <a:ea typeface="Times New Roman"/>
              </a:rPr>
              <a:t>-0,085800</a:t>
            </a:r>
            <a:endParaRPr lang="pl-PL" sz="1200">
              <a:effectLst/>
              <a:latin typeface="Times New Roman"/>
              <a:ea typeface="Times New Roman"/>
            </a:endParaRPr>
          </a:p>
          <a:p>
            <a:pPr fontAlgn="base">
              <a:lnSpc>
                <a:spcPct val="110000"/>
              </a:lnSpc>
              <a:spcAft>
                <a:spcPts val="0"/>
              </a:spcAft>
            </a:pPr>
            <a:r>
              <a:rPr lang="pl-PL" sz="800" kern="1200">
                <a:solidFill>
                  <a:srgbClr val="000000"/>
                </a:solidFill>
                <a:effectLst/>
                <a:latin typeface="Courier New"/>
                <a:ea typeface="Times New Roman"/>
              </a:rPr>
              <a:t>-0,030944</a:t>
            </a:r>
            <a:endParaRPr lang="pl-PL" sz="1200">
              <a:effectLst/>
              <a:latin typeface="Times New Roman"/>
              <a:ea typeface="Times New Roman"/>
            </a:endParaRPr>
          </a:p>
          <a:p>
            <a:pPr fontAlgn="base">
              <a:lnSpc>
                <a:spcPct val="110000"/>
              </a:lnSpc>
              <a:spcAft>
                <a:spcPts val="0"/>
              </a:spcAft>
            </a:pPr>
            <a:r>
              <a:rPr lang="pl-PL" sz="800" kern="1200">
                <a:solidFill>
                  <a:srgbClr val="000000"/>
                </a:solidFill>
                <a:effectLst/>
                <a:latin typeface="Courier New"/>
                <a:ea typeface="Times New Roman"/>
              </a:rPr>
              <a:t> 0,082737</a:t>
            </a:r>
            <a:endParaRPr lang="pl-PL" sz="1200">
              <a:effectLst/>
              <a:latin typeface="Times New Roman"/>
              <a:ea typeface="Times New Roman"/>
            </a:endParaRPr>
          </a:p>
          <a:p>
            <a:pPr fontAlgn="base">
              <a:lnSpc>
                <a:spcPct val="110000"/>
              </a:lnSpc>
              <a:spcAft>
                <a:spcPts val="0"/>
              </a:spcAft>
            </a:pPr>
            <a:r>
              <a:rPr lang="pl-PL" sz="800" kern="1200">
                <a:solidFill>
                  <a:srgbClr val="000000"/>
                </a:solidFill>
                <a:effectLst/>
                <a:latin typeface="Courier New"/>
                <a:ea typeface="Times New Roman"/>
              </a:rPr>
              <a:t> 0,048019</a:t>
            </a:r>
            <a:endParaRPr lang="pl-PL" sz="1200">
              <a:effectLst/>
              <a:latin typeface="Times New Roman"/>
              <a:ea typeface="Times New Roman"/>
            </a:endParaRPr>
          </a:p>
        </p:txBody>
      </p:sp>
      <p:grpSp>
        <p:nvGrpSpPr>
          <p:cNvPr id="130" name="Naw_L_4_P"/>
          <p:cNvGrpSpPr/>
          <p:nvPr/>
        </p:nvGrpSpPr>
        <p:grpSpPr>
          <a:xfrm>
            <a:off x="6719438" y="3182050"/>
            <a:ext cx="79165" cy="719215"/>
            <a:chOff x="0" y="0"/>
            <a:chExt cx="79165" cy="720000"/>
          </a:xfrm>
        </p:grpSpPr>
        <p:cxnSp>
          <p:nvCxnSpPr>
            <p:cNvPr id="165" name="Łącznik prostoliniowy 164"/>
            <p:cNvCxnSpPr/>
            <p:nvPr/>
          </p:nvCxnSpPr>
          <p:spPr>
            <a:xfrm>
              <a:off x="0" y="0"/>
              <a:ext cx="0" cy="72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Łącznik prostoliniowy 165"/>
            <p:cNvCxnSpPr/>
            <p:nvPr/>
          </p:nvCxnSpPr>
          <p:spPr>
            <a:xfrm>
              <a:off x="7951" y="707666"/>
              <a:ext cx="7112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Łącznik prostoliniowy 166"/>
            <p:cNvCxnSpPr/>
            <p:nvPr/>
          </p:nvCxnSpPr>
          <p:spPr>
            <a:xfrm>
              <a:off x="7951" y="0"/>
              <a:ext cx="7121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Naw_P_4_P"/>
          <p:cNvGrpSpPr/>
          <p:nvPr/>
        </p:nvGrpSpPr>
        <p:grpSpPr>
          <a:xfrm>
            <a:off x="7264653" y="3182050"/>
            <a:ext cx="71562" cy="719215"/>
            <a:chOff x="0" y="0"/>
            <a:chExt cx="71562" cy="720000"/>
          </a:xfrm>
        </p:grpSpPr>
        <p:cxnSp>
          <p:nvCxnSpPr>
            <p:cNvPr id="162" name="Łącznik prostoliniowy 161"/>
            <p:cNvCxnSpPr/>
            <p:nvPr/>
          </p:nvCxnSpPr>
          <p:spPr>
            <a:xfrm>
              <a:off x="71562" y="0"/>
              <a:ext cx="0" cy="72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Łącznik prostoliniowy 162"/>
            <p:cNvCxnSpPr/>
            <p:nvPr/>
          </p:nvCxnSpPr>
          <p:spPr>
            <a:xfrm>
              <a:off x="0" y="707666"/>
              <a:ext cx="7048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Łącznik prostoliniowy 163"/>
            <p:cNvCxnSpPr/>
            <p:nvPr/>
          </p:nvCxnSpPr>
          <p:spPr>
            <a:xfrm>
              <a:off x="0" y="0"/>
              <a:ext cx="706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Naw_P_3_P"/>
          <p:cNvGrpSpPr/>
          <p:nvPr/>
        </p:nvGrpSpPr>
        <p:grpSpPr>
          <a:xfrm>
            <a:off x="6048164" y="3176972"/>
            <a:ext cx="71562" cy="719215"/>
            <a:chOff x="0" y="0"/>
            <a:chExt cx="71562" cy="720000"/>
          </a:xfrm>
        </p:grpSpPr>
        <p:cxnSp>
          <p:nvCxnSpPr>
            <p:cNvPr id="159" name="Łącznik prostoliniowy 158"/>
            <p:cNvCxnSpPr/>
            <p:nvPr/>
          </p:nvCxnSpPr>
          <p:spPr>
            <a:xfrm>
              <a:off x="71562" y="0"/>
              <a:ext cx="0" cy="72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Łącznik prostoliniowy 159"/>
            <p:cNvCxnSpPr/>
            <p:nvPr/>
          </p:nvCxnSpPr>
          <p:spPr>
            <a:xfrm>
              <a:off x="0" y="707666"/>
              <a:ext cx="7048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Łącznik prostoliniowy 160"/>
            <p:cNvCxnSpPr/>
            <p:nvPr/>
          </p:nvCxnSpPr>
          <p:spPr>
            <a:xfrm>
              <a:off x="0" y="0"/>
              <a:ext cx="706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Naw_L_3_P"/>
          <p:cNvGrpSpPr/>
          <p:nvPr/>
        </p:nvGrpSpPr>
        <p:grpSpPr>
          <a:xfrm>
            <a:off x="5536461" y="3176972"/>
            <a:ext cx="79165" cy="719215"/>
            <a:chOff x="0" y="0"/>
            <a:chExt cx="79165" cy="720000"/>
          </a:xfrm>
        </p:grpSpPr>
        <p:cxnSp>
          <p:nvCxnSpPr>
            <p:cNvPr id="156" name="Łącznik prostoliniowy 155"/>
            <p:cNvCxnSpPr/>
            <p:nvPr/>
          </p:nvCxnSpPr>
          <p:spPr>
            <a:xfrm>
              <a:off x="0" y="0"/>
              <a:ext cx="0" cy="72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Łącznik prostoliniowy 156"/>
            <p:cNvCxnSpPr/>
            <p:nvPr/>
          </p:nvCxnSpPr>
          <p:spPr>
            <a:xfrm>
              <a:off x="7951" y="707666"/>
              <a:ext cx="7112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Łącznik prostoliniowy 157"/>
            <p:cNvCxnSpPr/>
            <p:nvPr/>
          </p:nvCxnSpPr>
          <p:spPr>
            <a:xfrm>
              <a:off x="7951" y="0"/>
              <a:ext cx="7121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Naw_P_2_P"/>
          <p:cNvGrpSpPr/>
          <p:nvPr/>
        </p:nvGrpSpPr>
        <p:grpSpPr>
          <a:xfrm>
            <a:off x="5176421" y="3177837"/>
            <a:ext cx="71562" cy="719215"/>
            <a:chOff x="0" y="0"/>
            <a:chExt cx="71562" cy="720000"/>
          </a:xfrm>
        </p:grpSpPr>
        <p:cxnSp>
          <p:nvCxnSpPr>
            <p:cNvPr id="153" name="Łącznik prostoliniowy 152"/>
            <p:cNvCxnSpPr/>
            <p:nvPr/>
          </p:nvCxnSpPr>
          <p:spPr>
            <a:xfrm>
              <a:off x="71562" y="0"/>
              <a:ext cx="0" cy="72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Łącznik prostoliniowy 153"/>
            <p:cNvCxnSpPr/>
            <p:nvPr/>
          </p:nvCxnSpPr>
          <p:spPr>
            <a:xfrm>
              <a:off x="0" y="707666"/>
              <a:ext cx="7048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Łącznik prostoliniowy 154"/>
            <p:cNvCxnSpPr/>
            <p:nvPr/>
          </p:nvCxnSpPr>
          <p:spPr>
            <a:xfrm>
              <a:off x="0" y="0"/>
              <a:ext cx="706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Naw_L_2_P"/>
          <p:cNvGrpSpPr/>
          <p:nvPr/>
        </p:nvGrpSpPr>
        <p:grpSpPr>
          <a:xfrm>
            <a:off x="4744373" y="3176972"/>
            <a:ext cx="79165" cy="720080"/>
            <a:chOff x="0" y="0"/>
            <a:chExt cx="79165" cy="720866"/>
          </a:xfrm>
        </p:grpSpPr>
        <p:cxnSp>
          <p:nvCxnSpPr>
            <p:cNvPr id="150" name="Łącznik prostoliniowy 149"/>
            <p:cNvCxnSpPr/>
            <p:nvPr/>
          </p:nvCxnSpPr>
          <p:spPr>
            <a:xfrm>
              <a:off x="0" y="0"/>
              <a:ext cx="0" cy="72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Łącznik prostoliniowy 150"/>
            <p:cNvCxnSpPr/>
            <p:nvPr/>
          </p:nvCxnSpPr>
          <p:spPr>
            <a:xfrm>
              <a:off x="7951" y="720866"/>
              <a:ext cx="7112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Łącznik prostoliniowy 151"/>
            <p:cNvCxnSpPr/>
            <p:nvPr/>
          </p:nvCxnSpPr>
          <p:spPr>
            <a:xfrm>
              <a:off x="7951" y="0"/>
              <a:ext cx="7121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Naw_P_1_P"/>
          <p:cNvGrpSpPr/>
          <p:nvPr/>
        </p:nvGrpSpPr>
        <p:grpSpPr>
          <a:xfrm>
            <a:off x="4492345" y="3140968"/>
            <a:ext cx="71562" cy="736159"/>
            <a:chOff x="0" y="0"/>
            <a:chExt cx="71562" cy="736405"/>
          </a:xfrm>
        </p:grpSpPr>
        <p:cxnSp>
          <p:nvCxnSpPr>
            <p:cNvPr id="147" name="Łącznik prostoliniowy 146"/>
            <p:cNvCxnSpPr/>
            <p:nvPr/>
          </p:nvCxnSpPr>
          <p:spPr>
            <a:xfrm>
              <a:off x="71562" y="0"/>
              <a:ext cx="0" cy="72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Łącznik prostoliniowy 147"/>
            <p:cNvCxnSpPr/>
            <p:nvPr/>
          </p:nvCxnSpPr>
          <p:spPr>
            <a:xfrm>
              <a:off x="0" y="736405"/>
              <a:ext cx="7048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Łącznik prostoliniowy 148"/>
            <p:cNvCxnSpPr/>
            <p:nvPr/>
          </p:nvCxnSpPr>
          <p:spPr>
            <a:xfrm>
              <a:off x="0" y="0"/>
              <a:ext cx="7060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Matrx_H"/>
              <p:cNvSpPr txBox="1">
                <a:spLocks noChangeArrowheads="1"/>
              </p:cNvSpPr>
              <p:nvPr/>
            </p:nvSpPr>
            <p:spPr bwMode="auto">
              <a:xfrm>
                <a:off x="1196276" y="3176972"/>
                <a:ext cx="5092608" cy="7140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6000" t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z"/>
                  <a:defRPr kumimoji="1" sz="2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y"/>
                  <a:defRPr kumimoji="1" sz="23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Monotype Sorts"/>
                  <a:buChar char="x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1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buNone/>
                </a:pPr>
                <a:r>
                  <a:rPr lang="pl-PL" sz="80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3239,88   </a:t>
                </a: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-1948,58       0,00    -498,22       0,00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i="1">
                            <a:latin typeface="Cambria Math"/>
                          </a:rPr>
                          <m:t>𝛥𝛿</m:t>
                        </m:r>
                      </m:e>
                      <m:sub>
                        <m:r>
                          <a:rPr lang="pl-PL" sz="800" i="1">
                            <a:latin typeface="Cambria Math"/>
                          </a:rPr>
                          <m:t>𝑀𝐼𝐿</m:t>
                        </m:r>
                        <m:r>
                          <a:rPr lang="pl-PL" sz="800" i="1">
                            <a:latin typeface="Cambria Math"/>
                          </a:rPr>
                          <m:t>211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-342,02 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-1948,58    3973,32       0,00       0,00   -2024,74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i="1">
                            <a:latin typeface="Cambria Math"/>
                          </a:rPr>
                          <m:t>𝛥𝛿</m:t>
                        </m:r>
                      </m:e>
                      <m:sub>
                        <m:r>
                          <a:rPr lang="pl-PL" sz="800" i="1">
                            <a:latin typeface="Cambria Math"/>
                          </a:rPr>
                          <m:t>𝑀𝐼𝐿</m:t>
                        </m:r>
                        <m:r>
                          <a:rPr lang="pl-PL" sz="800" i="1">
                            <a:latin typeface="Cambria Math"/>
                          </a:rPr>
                          <m:t>411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-156,68 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0,00       0,00    3856,92   -1295,37       0,00    •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i="1">
                            <a:latin typeface="Cambria Math"/>
                          </a:rPr>
                          <m:t>𝛥𝛿</m:t>
                        </m:r>
                      </m:e>
                      <m:sub>
                        <m:r>
                          <a:rPr lang="pl-PL" sz="800" i="1">
                            <a:latin typeface="Cambria Math"/>
                          </a:rPr>
                          <m:t>𝑃𝐿𝐸</m:t>
                        </m:r>
                        <m:r>
                          <a:rPr lang="pl-PL" sz="800" i="1">
                            <a:latin typeface="Cambria Math"/>
                          </a:rPr>
                          <m:t>214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=   -226,52 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-498,22       0,00   -1295,37    5081,47   -2278,50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i="1">
                            <a:latin typeface="Cambria Math"/>
                          </a:rPr>
                          <m:t>𝛥𝛿</m:t>
                        </m:r>
                      </m:e>
                      <m:sub>
                        <m:r>
                          <a:rPr lang="pl-PL" sz="800" i="1">
                            <a:latin typeface="Cambria Math"/>
                          </a:rPr>
                          <m:t>𝐾𝑂𝑍</m:t>
                        </m:r>
                        <m:r>
                          <a:rPr lang="pl-PL" sz="800" i="1">
                            <a:latin typeface="Cambria Math"/>
                          </a:rPr>
                          <m:t>411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423,06  </a:t>
                </a:r>
              </a:p>
              <a:p>
                <a:pPr>
                  <a:buNone/>
                </a:pPr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0,00   -2024,74       0,00   -2278,50    4303,25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800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sz="800" i="1">
                            <a:latin typeface="Cambria Math"/>
                          </a:rPr>
                          <m:t>𝛥𝛿</m:t>
                        </m:r>
                      </m:e>
                      <m:sub>
                        <m:r>
                          <a:rPr lang="pl-PL" sz="800" i="1">
                            <a:latin typeface="Cambria Math"/>
                          </a:rPr>
                          <m:t>𝐾𝑂𝑍</m:t>
                        </m:r>
                        <m:r>
                          <a:rPr lang="pl-PL" sz="800" i="1">
                            <a:latin typeface="Cambria Math"/>
                          </a:rPr>
                          <m:t>211</m:t>
                        </m:r>
                      </m:sub>
                    </m:sSub>
                  </m:oMath>
                </a14:m>
                <a:r>
                  <a:rPr lang="pl-PL" sz="80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191,84 </a:t>
                </a:r>
                <a:endParaRPr kumimoji="0" lang="pl-PL" altLang="pl-PL" sz="800" b="1" i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98" name="Matrx_H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96276" y="3176972"/>
                <a:ext cx="5092608" cy="714042"/>
              </a:xfrm>
              <a:prstGeom prst="rect">
                <a:avLst/>
              </a:prstGeom>
              <a:blipFill rotWithShape="1">
                <a:blip r:embed="rId3"/>
                <a:stretch>
                  <a:fillRect l="-478" t="-4274" b="-85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3" name="Naw_L_1_P"/>
          <p:cNvGrpSpPr/>
          <p:nvPr/>
        </p:nvGrpSpPr>
        <p:grpSpPr>
          <a:xfrm>
            <a:off x="1107969" y="3160893"/>
            <a:ext cx="79165" cy="736159"/>
            <a:chOff x="0" y="0"/>
            <a:chExt cx="79165" cy="736405"/>
          </a:xfrm>
        </p:grpSpPr>
        <p:cxnSp>
          <p:nvCxnSpPr>
            <p:cNvPr id="144" name="Łącznik prostoliniowy 143"/>
            <p:cNvCxnSpPr/>
            <p:nvPr/>
          </p:nvCxnSpPr>
          <p:spPr>
            <a:xfrm>
              <a:off x="0" y="0"/>
              <a:ext cx="0" cy="72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Łącznik prostoliniowy 144"/>
            <p:cNvCxnSpPr/>
            <p:nvPr/>
          </p:nvCxnSpPr>
          <p:spPr>
            <a:xfrm>
              <a:off x="7951" y="736405"/>
              <a:ext cx="7112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Łącznik prostoliniowy 145"/>
            <p:cNvCxnSpPr/>
            <p:nvPr/>
          </p:nvCxnSpPr>
          <p:spPr>
            <a:xfrm>
              <a:off x="7951" y="0"/>
              <a:ext cx="7121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Txt_Rown_P"/>
          <p:cNvSpPr txBox="1">
            <a:spLocks noChangeArrowheads="1"/>
          </p:cNvSpPr>
          <p:nvPr/>
        </p:nvSpPr>
        <p:spPr bwMode="auto">
          <a:xfrm>
            <a:off x="1187624" y="2843064"/>
            <a:ext cx="14094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000" b="1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Równania mocy czynnej</a:t>
            </a:r>
            <a:endParaRPr kumimoji="0" lang="pl-PL" altLang="pl-PL" sz="10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" name="Tytuł"/>
          <p:cNvSpPr txBox="1">
            <a:spLocks noChangeArrowheads="1"/>
          </p:cNvSpPr>
          <p:nvPr/>
        </p:nvSpPr>
        <p:spPr bwMode="auto">
          <a:xfrm>
            <a:off x="3005866" y="134520"/>
            <a:ext cx="289342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Przykład obliczeń – metoda Stotta</a:t>
            </a:r>
            <a:endParaRPr kumimoji="1" lang="pl-PL" sz="1400" b="1" i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4" name="Sch_Sie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430634"/>
            <a:ext cx="4079081" cy="235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" name="Numeracja"/>
          <p:cNvGrpSpPr>
            <a:grpSpLocks noChangeAspect="1"/>
          </p:cNvGrpSpPr>
          <p:nvPr/>
        </p:nvGrpSpPr>
        <p:grpSpPr>
          <a:xfrm>
            <a:off x="2932705" y="692696"/>
            <a:ext cx="3331483" cy="1564416"/>
            <a:chOff x="13170" y="21036"/>
            <a:chExt cx="4442385" cy="2085894"/>
          </a:xfrm>
        </p:grpSpPr>
        <p:sp>
          <p:nvSpPr>
            <p:cNvPr id="87" name="Text Box 56"/>
            <p:cNvSpPr txBox="1">
              <a:spLocks noChangeArrowheads="1"/>
            </p:cNvSpPr>
            <p:nvPr/>
          </p:nvSpPr>
          <p:spPr bwMode="auto">
            <a:xfrm>
              <a:off x="2439146" y="21245"/>
              <a:ext cx="123446" cy="116204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1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8" name="Text Box 56"/>
            <p:cNvSpPr txBox="1">
              <a:spLocks noChangeArrowheads="1"/>
            </p:cNvSpPr>
            <p:nvPr/>
          </p:nvSpPr>
          <p:spPr bwMode="auto">
            <a:xfrm>
              <a:off x="4299867" y="21092"/>
              <a:ext cx="123446" cy="115570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2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9" name="Text Box 56"/>
            <p:cNvSpPr txBox="1">
              <a:spLocks noChangeArrowheads="1"/>
            </p:cNvSpPr>
            <p:nvPr/>
          </p:nvSpPr>
          <p:spPr bwMode="auto">
            <a:xfrm>
              <a:off x="13170" y="1989455"/>
              <a:ext cx="123446" cy="117475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3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0" name="Text Box 56"/>
            <p:cNvSpPr txBox="1">
              <a:spLocks noChangeArrowheads="1"/>
            </p:cNvSpPr>
            <p:nvPr/>
          </p:nvSpPr>
          <p:spPr bwMode="auto">
            <a:xfrm>
              <a:off x="4332109" y="1982016"/>
              <a:ext cx="123446" cy="117475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5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2" name="Text Box 56"/>
            <p:cNvSpPr txBox="1">
              <a:spLocks noChangeArrowheads="1"/>
            </p:cNvSpPr>
            <p:nvPr/>
          </p:nvSpPr>
          <p:spPr bwMode="auto">
            <a:xfrm>
              <a:off x="2533791" y="1981975"/>
              <a:ext cx="123446" cy="115570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4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3" name="Text Box 56"/>
            <p:cNvSpPr txBox="1">
              <a:spLocks noChangeArrowheads="1"/>
            </p:cNvSpPr>
            <p:nvPr/>
          </p:nvSpPr>
          <p:spPr bwMode="auto">
            <a:xfrm>
              <a:off x="38659" y="21036"/>
              <a:ext cx="123445" cy="114935"/>
            </a:xfrm>
            <a:prstGeom prst="rect">
              <a:avLst/>
            </a:prstGeom>
            <a:noFill/>
            <a:ln w="0">
              <a:noFill/>
            </a:ln>
            <a:extLst/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12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6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373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204" grpId="0" animBg="1"/>
      <p:bldP spid="171" grpId="0"/>
      <p:bldP spid="169" grpId="0"/>
      <p:bldP spid="205" grpId="0"/>
      <p:bldP spid="84" grpId="0" animBg="1"/>
      <p:bldP spid="168" grpId="0" animBg="1"/>
      <p:bldP spid="129" grpId="0"/>
      <p:bldP spid="98" grpId="0"/>
      <p:bldP spid="1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54642" y="2697977"/>
            <a:ext cx="28966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09638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09638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096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kumimoji="0" lang="pl-PL" altLang="pl-PL" sz="2400" b="1" i="1" smtClean="0">
                <a:solidFill>
                  <a:srgbClr val="0070C0"/>
                </a:solidFill>
                <a:latin typeface="Times New Roman" pitchFamily="18" charset="0"/>
              </a:rPr>
              <a:t>Obliczenia rozpływowe</a:t>
            </a:r>
            <a:endParaRPr lang="pl-PL" altLang="pl-PL" sz="24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23044" y="5096309"/>
            <a:ext cx="336630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 defTabSz="912813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None/>
              <a:defRPr/>
            </a:pPr>
            <a:r>
              <a:rPr kumimoji="1" lang="pl-PL" sz="2700" i="1" kern="0" smtClean="0">
                <a:solidFill>
                  <a:srgbClr val="00B050"/>
                </a:solidFill>
                <a:latin typeface="+mn-lt"/>
              </a:rPr>
              <a:t>Dziękujemy </a:t>
            </a:r>
            <a:r>
              <a:rPr kumimoji="1" lang="pl-PL" sz="2700" i="1" kern="0">
                <a:solidFill>
                  <a:srgbClr val="00B050"/>
                </a:solidFill>
                <a:latin typeface="+mn-lt"/>
              </a:rPr>
              <a:t>za </a:t>
            </a:r>
            <a:r>
              <a:rPr kumimoji="1" lang="pl-PL" sz="2700" i="1" kern="0" smtClean="0">
                <a:solidFill>
                  <a:srgbClr val="00B050"/>
                </a:solidFill>
                <a:latin typeface="+mn-lt"/>
              </a:rPr>
              <a:t>uwagę</a:t>
            </a:r>
            <a:endParaRPr kumimoji="1" lang="pl-PL" sz="27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69137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Nrówn"/>
          <p:cNvSpPr txBox="1">
            <a:spLocks noChangeArrowheads="1"/>
          </p:cNvSpPr>
          <p:nvPr/>
        </p:nvSpPr>
        <p:spPr bwMode="auto">
          <a:xfrm>
            <a:off x="5897563" y="5156200"/>
            <a:ext cx="2851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i="1">
                <a:solidFill>
                  <a:srgbClr val="FF0000"/>
                </a:solidFill>
                <a:latin typeface="Times New Roman" pitchFamily="18" charset="0"/>
              </a:rPr>
              <a:t>2*N równań  nieliniowych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i="1">
                <a:solidFill>
                  <a:srgbClr val="FF0000"/>
                </a:solidFill>
                <a:latin typeface="Times New Roman" pitchFamily="18" charset="0"/>
              </a:rPr>
              <a:t>2*N niewiadomych </a:t>
            </a:r>
          </a:p>
        </p:txBody>
      </p:sp>
      <p:sp>
        <p:nvSpPr>
          <p:cNvPr id="4" name="NawKlamr"/>
          <p:cNvSpPr>
            <a:spLocks/>
          </p:cNvSpPr>
          <p:nvPr/>
        </p:nvSpPr>
        <p:spPr bwMode="auto">
          <a:xfrm>
            <a:off x="5537200" y="4795838"/>
            <a:ext cx="371475" cy="1296987"/>
          </a:xfrm>
          <a:prstGeom prst="rightBrace">
            <a:avLst>
              <a:gd name="adj1" fmla="val 8341"/>
              <a:gd name="adj2" fmla="val 5315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pl-PL" altLang="pl-PL" sz="2400">
              <a:latin typeface="Times New Roman" pitchFamily="18" charset="0"/>
            </a:endParaRPr>
          </a:p>
        </p:txBody>
      </p:sp>
      <p:graphicFrame>
        <p:nvGraphicFramePr>
          <p:cNvPr id="5" name="PiQi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467485"/>
              </p:ext>
            </p:extLst>
          </p:nvPr>
        </p:nvGraphicFramePr>
        <p:xfrm>
          <a:off x="1616075" y="4894263"/>
          <a:ext cx="36988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Równanie" r:id="rId3" imgW="2958840" imgH="888840" progId="Equation.3">
                  <p:embed/>
                </p:oleObj>
              </mc:Choice>
              <mc:Fallback>
                <p:oleObj name="Równanie" r:id="rId3" imgW="29588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4894263"/>
                        <a:ext cx="369887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ypy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32931"/>
              </p:ext>
            </p:extLst>
          </p:nvPr>
        </p:nvGraphicFramePr>
        <p:xfrm>
          <a:off x="1499221" y="2792413"/>
          <a:ext cx="6553199" cy="17526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656305"/>
                <a:gridCol w="630115"/>
                <a:gridCol w="630115"/>
                <a:gridCol w="909166"/>
                <a:gridCol w="909166"/>
                <a:gridCol w="909166"/>
                <a:gridCol w="909166"/>
              </a:tblGrid>
              <a:tr h="291636">
                <a:tc gridSpan="7"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Typy</a:t>
                      </a:r>
                      <a:r>
                        <a:rPr lang="pl-PL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węzłów w obliczeniach rozpływowych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 hMerge="1">
                  <a:txBody>
                    <a:bodyPr/>
                    <a:lstStyle/>
                    <a:p>
                      <a:endParaRPr lang="pl-PL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54330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Typ węzła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 gridSpan="2">
                  <a:txBody>
                    <a:bodyPr/>
                    <a:lstStyle/>
                    <a:p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Oznaczenie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|U|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</a:tr>
              <a:tr h="354330">
                <a:tc>
                  <a:txBody>
                    <a:bodyPr/>
                    <a:lstStyle/>
                    <a:p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Odbiorczy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PQ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zadane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zadane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</a:tr>
              <a:tr h="354330">
                <a:tc>
                  <a:txBody>
                    <a:bodyPr/>
                    <a:lstStyle/>
                    <a:p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Elektrowniany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PU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2(3)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zadane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zadane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</a:tr>
              <a:tr h="354330">
                <a:tc>
                  <a:txBody>
                    <a:bodyPr/>
                    <a:lstStyle/>
                    <a:p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Bilansujący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Bil.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zadane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zadane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pl-PL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</a:tr>
            </a:tbl>
          </a:graphicData>
        </a:graphic>
      </p:graphicFrame>
      <p:graphicFrame>
        <p:nvGraphicFramePr>
          <p:cNvPr id="21554" name="Row_I=Y* Y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147198"/>
              </p:ext>
            </p:extLst>
          </p:nvPr>
        </p:nvGraphicFramePr>
        <p:xfrm>
          <a:off x="4353532" y="981075"/>
          <a:ext cx="3143250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Równanie" r:id="rId5" imgW="2514600" imgH="1041400" progId="Equation.3">
                  <p:embed/>
                </p:oleObj>
              </mc:Choice>
              <mc:Fallback>
                <p:oleObj name="Równanie" r:id="rId5" imgW="2514600" imgH="10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3532" y="981075"/>
                        <a:ext cx="3143250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Węzeł"/>
          <p:cNvGrpSpPr/>
          <p:nvPr/>
        </p:nvGrpSpPr>
        <p:grpSpPr>
          <a:xfrm>
            <a:off x="1696150" y="977492"/>
            <a:ext cx="1715770" cy="1373505"/>
            <a:chOff x="0" y="0"/>
            <a:chExt cx="1715899" cy="1373921"/>
          </a:xfrm>
        </p:grpSpPr>
        <p:grpSp>
          <p:nvGrpSpPr>
            <p:cNvPr id="24" name="PQUdlt"/>
            <p:cNvGrpSpPr/>
            <p:nvPr/>
          </p:nvGrpSpPr>
          <p:grpSpPr>
            <a:xfrm>
              <a:off x="0" y="650048"/>
              <a:ext cx="1260866" cy="723873"/>
              <a:chOff x="0" y="0"/>
              <a:chExt cx="1260866" cy="723873"/>
            </a:xfrm>
          </p:grpSpPr>
          <p:sp>
            <p:nvSpPr>
              <p:cNvPr id="55" name="Z"/>
              <p:cNvSpPr txBox="1">
                <a:spLocks noChangeArrowheads="1"/>
              </p:cNvSpPr>
              <p:nvPr/>
            </p:nvSpPr>
            <p:spPr bwMode="auto">
              <a:xfrm>
                <a:off x="684716" y="520038"/>
                <a:ext cx="238125" cy="203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just" fontAlgn="base">
                  <a:spcAft>
                    <a:spcPts val="0"/>
                  </a:spcAft>
                </a:pPr>
                <a:r>
                  <a:rPr lang="pl-PL" sz="1200" i="1" kern="1200">
                    <a:effectLst/>
                    <a:latin typeface="Arial"/>
                    <a:ea typeface="Times New Roman"/>
                    <a:cs typeface="Times New Roman"/>
                  </a:rPr>
                  <a:t>P</a:t>
                </a:r>
                <a:r>
                  <a:rPr lang="pl-PL" sz="1200" i="1" kern="1200" baseline="-25000">
                    <a:effectLst/>
                    <a:latin typeface="Arial"/>
                    <a:ea typeface="Times New Roman"/>
                    <a:cs typeface="Times New Roman"/>
                  </a:rPr>
                  <a:t>k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6" name="Z"/>
              <p:cNvSpPr txBox="1">
                <a:spLocks noChangeArrowheads="1"/>
              </p:cNvSpPr>
              <p:nvPr/>
            </p:nvSpPr>
            <p:spPr bwMode="auto">
              <a:xfrm>
                <a:off x="1022741" y="511370"/>
                <a:ext cx="238125" cy="203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just" fontAlgn="base">
                  <a:spcAft>
                    <a:spcPts val="0"/>
                  </a:spcAft>
                </a:pPr>
                <a:r>
                  <a:rPr lang="pl-PL" sz="1200" i="1" kern="1200">
                    <a:effectLst/>
                    <a:latin typeface="Arial"/>
                    <a:ea typeface="Times New Roman"/>
                    <a:cs typeface="Times New Roman"/>
                  </a:rPr>
                  <a:t>Q</a:t>
                </a:r>
                <a:r>
                  <a:rPr lang="pl-PL" sz="1200" i="1" kern="1200" baseline="-25000">
                    <a:effectLst/>
                    <a:latin typeface="Arial"/>
                    <a:ea typeface="Times New Roman"/>
                    <a:cs typeface="Times New Roman"/>
                  </a:rPr>
                  <a:t>k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7" name="Z"/>
              <p:cNvSpPr txBox="1">
                <a:spLocks noChangeArrowheads="1"/>
              </p:cNvSpPr>
              <p:nvPr/>
            </p:nvSpPr>
            <p:spPr bwMode="auto">
              <a:xfrm>
                <a:off x="0" y="4330"/>
                <a:ext cx="250189" cy="184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 fontAlgn="base">
                  <a:spcAft>
                    <a:spcPts val="0"/>
                  </a:spcAft>
                </a:pPr>
                <a:r>
                  <a:rPr lang="pl-PL" sz="1200" kern="1200">
                    <a:effectLst/>
                    <a:latin typeface="Arial"/>
                    <a:ea typeface="Times New Roman"/>
                    <a:cs typeface="Times New Roman"/>
                  </a:rPr>
                  <a:t>|</a:t>
                </a:r>
                <a:r>
                  <a:rPr lang="pl-PL" sz="1200" i="1" u="sng" kern="1200">
                    <a:effectLst/>
                    <a:latin typeface="Arial"/>
                    <a:ea typeface="Times New Roman"/>
                    <a:cs typeface="Times New Roman"/>
                  </a:rPr>
                  <a:t>U</a:t>
                </a:r>
                <a:r>
                  <a:rPr lang="pl-PL" sz="1200" i="1" kern="1200" baseline="-25000">
                    <a:effectLst/>
                    <a:latin typeface="Arial"/>
                    <a:ea typeface="Times New Roman"/>
                    <a:cs typeface="Times New Roman"/>
                  </a:rPr>
                  <a:t>k</a:t>
                </a:r>
                <a:r>
                  <a:rPr lang="pl-PL" sz="1200" i="1" kern="1200">
                    <a:effectLst/>
                    <a:latin typeface="Arial"/>
                    <a:ea typeface="Times New Roman"/>
                    <a:cs typeface="Times New Roman"/>
                  </a:rPr>
                  <a:t>|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8" name="Z"/>
              <p:cNvSpPr txBox="1">
                <a:spLocks noChangeArrowheads="1"/>
              </p:cNvSpPr>
              <p:nvPr/>
            </p:nvSpPr>
            <p:spPr bwMode="auto">
              <a:xfrm>
                <a:off x="295662" y="0"/>
                <a:ext cx="145414" cy="184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 fontAlgn="base">
                  <a:spcAft>
                    <a:spcPts val="0"/>
                  </a:spcAft>
                </a:pPr>
                <a:r>
                  <a:rPr lang="pl-PL" sz="1200" i="1" kern="1200">
                    <a:effectLst/>
                    <a:latin typeface="Arial"/>
                    <a:ea typeface="Times New Roman"/>
                  </a:rPr>
                  <a:t>δ</a:t>
                </a:r>
                <a:r>
                  <a:rPr lang="pl-PL" sz="1200" i="1" kern="1200" baseline="-25000">
                    <a:effectLst/>
                    <a:latin typeface="Arial"/>
                    <a:ea typeface="Times New Roman"/>
                    <a:cs typeface="Times New Roman"/>
                  </a:rPr>
                  <a:t>k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</p:grpSp>
        <p:grpSp>
          <p:nvGrpSpPr>
            <p:cNvPr id="25" name="Szyna"/>
            <p:cNvGrpSpPr/>
            <p:nvPr/>
          </p:nvGrpSpPr>
          <p:grpSpPr>
            <a:xfrm>
              <a:off x="502703" y="667382"/>
              <a:ext cx="1213196" cy="494344"/>
              <a:chOff x="0" y="0"/>
              <a:chExt cx="1213196" cy="494344"/>
            </a:xfrm>
          </p:grpSpPr>
          <p:cxnSp>
            <p:nvCxnSpPr>
              <p:cNvPr id="52" name="Łącznik prosty ze strzałką 51"/>
              <p:cNvCxnSpPr/>
              <p:nvPr/>
            </p:nvCxnSpPr>
            <p:spPr>
              <a:xfrm flipV="1">
                <a:off x="468034" y="134344"/>
                <a:ext cx="0" cy="36000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Łącznik prostoliniowy 52"/>
              <p:cNvCxnSpPr/>
              <p:nvPr/>
            </p:nvCxnSpPr>
            <p:spPr>
              <a:xfrm flipV="1">
                <a:off x="0" y="91007"/>
                <a:ext cx="9360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Z"/>
              <p:cNvSpPr txBox="1">
                <a:spLocks noChangeArrowheads="1"/>
              </p:cNvSpPr>
              <p:nvPr/>
            </p:nvSpPr>
            <p:spPr bwMode="auto">
              <a:xfrm>
                <a:off x="975071" y="0"/>
                <a:ext cx="238125" cy="203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just" fontAlgn="base">
                  <a:spcAft>
                    <a:spcPts val="0"/>
                  </a:spcAft>
                </a:pPr>
                <a:r>
                  <a:rPr lang="pl-PL" sz="1200" i="1" kern="1200">
                    <a:effectLst/>
                    <a:latin typeface="Arial"/>
                    <a:ea typeface="Times New Roman"/>
                    <a:cs typeface="Times New Roman"/>
                  </a:rPr>
                  <a:t>k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</p:grpSp>
        <p:grpSp>
          <p:nvGrpSpPr>
            <p:cNvPr id="28" name="T1"/>
            <p:cNvGrpSpPr/>
            <p:nvPr/>
          </p:nvGrpSpPr>
          <p:grpSpPr>
            <a:xfrm>
              <a:off x="719385" y="0"/>
              <a:ext cx="363344" cy="770708"/>
              <a:chOff x="0" y="0"/>
              <a:chExt cx="363344" cy="770708"/>
            </a:xfrm>
          </p:grpSpPr>
          <p:cxnSp>
            <p:nvCxnSpPr>
              <p:cNvPr id="46" name="Łącznik prostoliniowy 45"/>
              <p:cNvCxnSpPr/>
              <p:nvPr/>
            </p:nvCxnSpPr>
            <p:spPr>
              <a:xfrm flipV="1">
                <a:off x="255686" y="554708"/>
                <a:ext cx="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Elipsa 46"/>
              <p:cNvSpPr/>
              <p:nvPr/>
            </p:nvSpPr>
            <p:spPr>
              <a:xfrm>
                <a:off x="147344" y="329358"/>
                <a:ext cx="216000" cy="216000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l-PL"/>
              </a:p>
            </p:txBody>
          </p:sp>
          <p:sp>
            <p:nvSpPr>
              <p:cNvPr id="49" name="Elipsa 48"/>
              <p:cNvSpPr/>
              <p:nvPr/>
            </p:nvSpPr>
            <p:spPr>
              <a:xfrm>
                <a:off x="147344" y="221017"/>
                <a:ext cx="215900" cy="215900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l-PL"/>
              </a:p>
            </p:txBody>
          </p:sp>
          <p:cxnSp>
            <p:nvCxnSpPr>
              <p:cNvPr id="50" name="Łącznik prostoliniowy 49"/>
              <p:cNvCxnSpPr/>
              <p:nvPr/>
            </p:nvCxnSpPr>
            <p:spPr>
              <a:xfrm flipV="1">
                <a:off x="255686" y="0"/>
                <a:ext cx="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Z"/>
              <p:cNvSpPr txBox="1">
                <a:spLocks noChangeArrowheads="1"/>
              </p:cNvSpPr>
              <p:nvPr/>
            </p:nvSpPr>
            <p:spPr bwMode="auto">
              <a:xfrm>
                <a:off x="0" y="4334"/>
                <a:ext cx="238125" cy="203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just" fontAlgn="base">
                  <a:spcAft>
                    <a:spcPts val="0"/>
                  </a:spcAft>
                </a:pPr>
                <a:r>
                  <a:rPr lang="pl-PL" sz="1200" i="1" kern="1200">
                    <a:effectLst/>
                    <a:latin typeface="Arial"/>
                    <a:ea typeface="Times New Roman"/>
                    <a:cs typeface="Times New Roman"/>
                  </a:rPr>
                  <a:t>T1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</p:grpSp>
        <p:grpSp>
          <p:nvGrpSpPr>
            <p:cNvPr id="29" name="L2"/>
            <p:cNvGrpSpPr/>
            <p:nvPr/>
          </p:nvGrpSpPr>
          <p:grpSpPr>
            <a:xfrm>
              <a:off x="1256758" y="119990"/>
              <a:ext cx="424472" cy="635893"/>
              <a:chOff x="0" y="7315"/>
              <a:chExt cx="424472" cy="635893"/>
            </a:xfrm>
          </p:grpSpPr>
          <p:cxnSp>
            <p:nvCxnSpPr>
              <p:cNvPr id="43" name="Łącznik prostoliniowy 42"/>
              <p:cNvCxnSpPr/>
              <p:nvPr/>
            </p:nvCxnSpPr>
            <p:spPr>
              <a:xfrm flipV="1">
                <a:off x="0" y="352378"/>
                <a:ext cx="2540" cy="29083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oliniowy 43"/>
              <p:cNvCxnSpPr/>
              <p:nvPr/>
            </p:nvCxnSpPr>
            <p:spPr>
              <a:xfrm flipV="1">
                <a:off x="1352" y="7315"/>
                <a:ext cx="359410" cy="35941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Z"/>
              <p:cNvSpPr txBox="1">
                <a:spLocks noChangeArrowheads="1"/>
              </p:cNvSpPr>
              <p:nvPr/>
            </p:nvSpPr>
            <p:spPr bwMode="auto">
              <a:xfrm>
                <a:off x="186347" y="195015"/>
                <a:ext cx="238125" cy="203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just" fontAlgn="base">
                  <a:spcAft>
                    <a:spcPts val="0"/>
                  </a:spcAft>
                </a:pPr>
                <a:r>
                  <a:rPr lang="pl-PL" sz="1200" i="1" kern="1200">
                    <a:effectLst/>
                    <a:latin typeface="Arial"/>
                    <a:ea typeface="Times New Roman"/>
                    <a:cs typeface="Times New Roman"/>
                  </a:rPr>
                  <a:t>L2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</p:grpSp>
        <p:grpSp>
          <p:nvGrpSpPr>
            <p:cNvPr id="31" name="L1"/>
            <p:cNvGrpSpPr/>
            <p:nvPr/>
          </p:nvGrpSpPr>
          <p:grpSpPr>
            <a:xfrm>
              <a:off x="264352" y="115657"/>
              <a:ext cx="423063" cy="640226"/>
              <a:chOff x="0" y="7315"/>
              <a:chExt cx="423063" cy="640226"/>
            </a:xfrm>
          </p:grpSpPr>
          <p:cxnSp>
            <p:nvCxnSpPr>
              <p:cNvPr id="32" name="Łącznik prostoliniowy 31"/>
              <p:cNvCxnSpPr/>
              <p:nvPr/>
            </p:nvCxnSpPr>
            <p:spPr>
              <a:xfrm flipV="1">
                <a:off x="420364" y="356711"/>
                <a:ext cx="2540" cy="29083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oliniowy 33"/>
              <p:cNvCxnSpPr/>
              <p:nvPr/>
            </p:nvCxnSpPr>
            <p:spPr>
              <a:xfrm>
                <a:off x="63653" y="7315"/>
                <a:ext cx="359410" cy="35941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Z"/>
              <p:cNvSpPr txBox="1">
                <a:spLocks noChangeArrowheads="1"/>
              </p:cNvSpPr>
              <p:nvPr/>
            </p:nvSpPr>
            <p:spPr bwMode="auto">
              <a:xfrm>
                <a:off x="0" y="195014"/>
                <a:ext cx="238125" cy="203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just" fontAlgn="base">
                  <a:spcAft>
                    <a:spcPts val="0"/>
                  </a:spcAft>
                </a:pPr>
                <a:r>
                  <a:rPr lang="pl-PL" sz="1200" i="1" kern="1200">
                    <a:effectLst/>
                    <a:latin typeface="Arial"/>
                    <a:ea typeface="Times New Roman"/>
                    <a:cs typeface="Times New Roman"/>
                  </a:rPr>
                  <a:t>L1</a:t>
                </a:r>
                <a:endParaRPr lang="pl-PL" sz="1200"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2189938" y="476706"/>
            <a:ext cx="47641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Wyznaczanie rozpływów mocy – sformułowanie zadania</a:t>
            </a:r>
            <a:endParaRPr kumimoji="1" lang="pl-PL" sz="1400" b="1" i="1" u="sng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37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3364137" y="476706"/>
            <a:ext cx="24157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Cele obliczeń rozpływowych</a:t>
            </a:r>
            <a:endParaRPr kumimoji="1" lang="pl-PL" sz="1400" b="1" i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xt_1_Obc"/>
          <p:cNvSpPr>
            <a:spLocks noChangeArrowheads="1"/>
          </p:cNvSpPr>
          <p:nvPr/>
        </p:nvSpPr>
        <p:spPr bwMode="auto">
          <a:xfrm>
            <a:off x="1650026" y="1304764"/>
            <a:ext cx="38666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2000" b="1" i="1">
                <a:solidFill>
                  <a:srgbClr val="333399"/>
                </a:solidFill>
                <a:latin typeface="Times New Roman" pitchFamily="18" charset="0"/>
              </a:rPr>
              <a:t>1. </a:t>
            </a:r>
            <a:r>
              <a:rPr kumimoji="0" lang="pl-PL" altLang="pl-PL" sz="2000" b="1" i="1" smtClean="0">
                <a:solidFill>
                  <a:srgbClr val="333399"/>
                </a:solidFill>
                <a:latin typeface="Times New Roman" pitchFamily="18" charset="0"/>
              </a:rPr>
              <a:t>Wspomaganie pracy dyspozytorów</a:t>
            </a:r>
            <a:endParaRPr kumimoji="0" lang="pl-PL" altLang="pl-PL" sz="20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Txt_1_Obc"/>
          <p:cNvSpPr>
            <a:spLocks noChangeArrowheads="1"/>
          </p:cNvSpPr>
          <p:nvPr/>
        </p:nvSpPr>
        <p:spPr bwMode="auto">
          <a:xfrm>
            <a:off x="1651613" y="1775371"/>
            <a:ext cx="36340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2000" b="1" i="1">
                <a:solidFill>
                  <a:srgbClr val="333399"/>
                </a:solidFill>
                <a:latin typeface="Times New Roman" pitchFamily="18" charset="0"/>
              </a:rPr>
              <a:t>2. </a:t>
            </a:r>
            <a:r>
              <a:rPr kumimoji="0" lang="pl-PL" altLang="pl-PL" sz="2000" b="1" i="1" smtClean="0">
                <a:solidFill>
                  <a:srgbClr val="333399"/>
                </a:solidFill>
                <a:latin typeface="Times New Roman" pitchFamily="18" charset="0"/>
              </a:rPr>
              <a:t>Planowanie dobowe pracy KSE </a:t>
            </a:r>
            <a:endParaRPr kumimoji="0" lang="pl-PL" altLang="pl-PL" sz="20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7" name="Txt_1_Obc"/>
          <p:cNvSpPr>
            <a:spLocks noChangeArrowheads="1"/>
          </p:cNvSpPr>
          <p:nvPr/>
        </p:nvSpPr>
        <p:spPr bwMode="auto">
          <a:xfrm>
            <a:off x="1651613" y="2245978"/>
            <a:ext cx="50254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2000" b="1" i="1">
                <a:solidFill>
                  <a:srgbClr val="333399"/>
                </a:solidFill>
                <a:latin typeface="Times New Roman" pitchFamily="18" charset="0"/>
              </a:rPr>
              <a:t>3. Planowanie </a:t>
            </a:r>
            <a:r>
              <a:rPr kumimoji="0" lang="pl-PL" altLang="pl-PL" sz="2000" b="1" i="1" smtClean="0">
                <a:solidFill>
                  <a:srgbClr val="333399"/>
                </a:solidFill>
                <a:latin typeface="Times New Roman" pitchFamily="18" charset="0"/>
              </a:rPr>
              <a:t>sezonowe pracy </a:t>
            </a:r>
            <a:r>
              <a:rPr kumimoji="0" lang="pl-PL" altLang="pl-PL" sz="2000" b="1" i="1">
                <a:solidFill>
                  <a:srgbClr val="333399"/>
                </a:solidFill>
                <a:latin typeface="Times New Roman" pitchFamily="18" charset="0"/>
              </a:rPr>
              <a:t>KSE </a:t>
            </a:r>
            <a:r>
              <a:rPr kumimoji="0" lang="pl-PL" altLang="pl-PL" sz="2000" b="1" i="1" smtClean="0">
                <a:solidFill>
                  <a:srgbClr val="333399"/>
                </a:solidFill>
                <a:latin typeface="Times New Roman" pitchFamily="18" charset="0"/>
              </a:rPr>
              <a:t>(zima, lato)</a:t>
            </a:r>
            <a:endParaRPr kumimoji="0" lang="pl-PL" altLang="pl-PL" sz="20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8" name="Txt_1_Obc"/>
          <p:cNvSpPr>
            <a:spLocks noChangeArrowheads="1"/>
          </p:cNvSpPr>
          <p:nvPr/>
        </p:nvSpPr>
        <p:spPr bwMode="auto">
          <a:xfrm>
            <a:off x="1651613" y="2716585"/>
            <a:ext cx="68448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2000" b="1" i="1">
                <a:solidFill>
                  <a:srgbClr val="333399"/>
                </a:solidFill>
                <a:latin typeface="Times New Roman" pitchFamily="18" charset="0"/>
              </a:rPr>
              <a:t>4. Planowanie </a:t>
            </a:r>
            <a:r>
              <a:rPr kumimoji="0" lang="pl-PL" altLang="pl-PL" sz="2000" b="1" i="1" smtClean="0">
                <a:solidFill>
                  <a:srgbClr val="333399"/>
                </a:solidFill>
                <a:latin typeface="Times New Roman" pitchFamily="18" charset="0"/>
              </a:rPr>
              <a:t>długookresowe pracy </a:t>
            </a:r>
            <a:r>
              <a:rPr kumimoji="0" lang="pl-PL" altLang="pl-PL" sz="2000" b="1" i="1">
                <a:solidFill>
                  <a:srgbClr val="333399"/>
                </a:solidFill>
                <a:latin typeface="Times New Roman" pitchFamily="18" charset="0"/>
              </a:rPr>
              <a:t>KSE </a:t>
            </a:r>
            <a:r>
              <a:rPr kumimoji="0" lang="pl-PL" altLang="pl-PL" sz="2000" b="1" i="1" smtClean="0">
                <a:solidFill>
                  <a:srgbClr val="333399"/>
                </a:solidFill>
                <a:latin typeface="Times New Roman" pitchFamily="18" charset="0"/>
              </a:rPr>
              <a:t>(3-letnie, wieloletnie)</a:t>
            </a:r>
            <a:endParaRPr kumimoji="0" lang="pl-PL" altLang="pl-PL" sz="20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9" name="Txt_1_Obc"/>
          <p:cNvSpPr>
            <a:spLocks noChangeArrowheads="1"/>
          </p:cNvSpPr>
          <p:nvPr/>
        </p:nvSpPr>
        <p:spPr bwMode="auto">
          <a:xfrm>
            <a:off x="1654788" y="3187192"/>
            <a:ext cx="3052118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2000" b="1" i="1">
                <a:solidFill>
                  <a:srgbClr val="333399"/>
                </a:solidFill>
                <a:latin typeface="Times New Roman" pitchFamily="18" charset="0"/>
              </a:rPr>
              <a:t>5. </a:t>
            </a:r>
            <a:r>
              <a:rPr kumimoji="0" lang="pl-PL" altLang="pl-PL" sz="2000" b="1" i="1" smtClean="0">
                <a:solidFill>
                  <a:srgbClr val="333399"/>
                </a:solidFill>
                <a:latin typeface="Times New Roman" pitchFamily="18" charset="0"/>
              </a:rPr>
              <a:t>Ekspertyzy przyłączeniowe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2000" b="1" i="1">
                <a:solidFill>
                  <a:srgbClr val="333399"/>
                </a:solidFill>
                <a:latin typeface="Times New Roman" pitchFamily="18" charset="0"/>
              </a:rPr>
              <a:t> </a:t>
            </a:r>
            <a:r>
              <a:rPr kumimoji="0" lang="pl-PL" altLang="pl-PL" sz="2000" b="1" i="1" smtClean="0">
                <a:solidFill>
                  <a:srgbClr val="333399"/>
                </a:solidFill>
                <a:latin typeface="Times New Roman" pitchFamily="18" charset="0"/>
              </a:rPr>
              <a:t>       - stacje odbiorcze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2000" b="1" i="1">
                <a:solidFill>
                  <a:srgbClr val="333399"/>
                </a:solidFill>
                <a:latin typeface="Times New Roman" pitchFamily="18" charset="0"/>
              </a:rPr>
              <a:t> </a:t>
            </a:r>
            <a:r>
              <a:rPr kumimoji="0" lang="pl-PL" altLang="pl-PL" sz="2000" b="1" i="1" smtClean="0">
                <a:solidFill>
                  <a:srgbClr val="333399"/>
                </a:solidFill>
                <a:latin typeface="Times New Roman" pitchFamily="18" charset="0"/>
              </a:rPr>
              <a:t>       - nowe elektrownie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2000" b="1" i="1">
                <a:solidFill>
                  <a:srgbClr val="333399"/>
                </a:solidFill>
                <a:latin typeface="Times New Roman" pitchFamily="18" charset="0"/>
              </a:rPr>
              <a:t> </a:t>
            </a:r>
            <a:r>
              <a:rPr kumimoji="0" lang="pl-PL" altLang="pl-PL" sz="2000" b="1" i="1" smtClean="0">
                <a:solidFill>
                  <a:srgbClr val="333399"/>
                </a:solidFill>
                <a:latin typeface="Times New Roman" pitchFamily="18" charset="0"/>
              </a:rPr>
              <a:t>       - farmy wiatrowe</a:t>
            </a:r>
            <a:endParaRPr kumimoji="0" lang="pl-PL" altLang="pl-PL" sz="20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4" name="Txt_1_Obc"/>
          <p:cNvSpPr>
            <a:spLocks noChangeArrowheads="1"/>
          </p:cNvSpPr>
          <p:nvPr/>
        </p:nvSpPr>
        <p:spPr bwMode="auto">
          <a:xfrm>
            <a:off x="1656376" y="4581128"/>
            <a:ext cx="388099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2000" b="1" i="1">
                <a:solidFill>
                  <a:srgbClr val="333399"/>
                </a:solidFill>
                <a:latin typeface="Times New Roman" pitchFamily="18" charset="0"/>
              </a:rPr>
              <a:t>9. </a:t>
            </a:r>
            <a:r>
              <a:rPr kumimoji="0" lang="pl-PL" altLang="pl-PL" sz="2000" b="1" i="1" smtClean="0">
                <a:solidFill>
                  <a:srgbClr val="333399"/>
                </a:solidFill>
                <a:latin typeface="Times New Roman" pitchFamily="18" charset="0"/>
              </a:rPr>
              <a:t>Analizy bezpieczeństwa pracy sieci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2000" b="1" i="1" smtClean="0">
                <a:solidFill>
                  <a:srgbClr val="333399"/>
                </a:solidFill>
                <a:latin typeface="Times New Roman" pitchFamily="18" charset="0"/>
              </a:rPr>
              <a:t>        - reguła N-1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2000" b="1" i="1">
                <a:solidFill>
                  <a:srgbClr val="333399"/>
                </a:solidFill>
                <a:latin typeface="Times New Roman" pitchFamily="18" charset="0"/>
              </a:rPr>
              <a:t> </a:t>
            </a:r>
            <a:r>
              <a:rPr kumimoji="0" lang="pl-PL" altLang="pl-PL" sz="2000" b="1" i="1" smtClean="0">
                <a:solidFill>
                  <a:srgbClr val="333399"/>
                </a:solidFill>
                <a:latin typeface="Times New Roman" pitchFamily="18" charset="0"/>
              </a:rPr>
              <a:t>       - środki zaradcze </a:t>
            </a:r>
            <a:endParaRPr kumimoji="0" lang="pl-PL" altLang="pl-PL" sz="2000" b="1" i="1">
              <a:solidFill>
                <a:srgbClr val="3333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5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"/>
          <p:cNvSpPr txBox="1">
            <a:spLocks noChangeArrowheads="1"/>
          </p:cNvSpPr>
          <p:nvPr/>
        </p:nvSpPr>
        <p:spPr bwMode="auto">
          <a:xfrm>
            <a:off x="2976211" y="309147"/>
            <a:ext cx="31915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Metoda Warda Halle’a korekcji napięć</a:t>
            </a:r>
          </a:p>
        </p:txBody>
      </p:sp>
      <p:sp>
        <p:nvSpPr>
          <p:cNvPr id="12" name="Oznaczenia"/>
          <p:cNvSpPr txBox="1">
            <a:spLocks noChangeArrowheads="1"/>
          </p:cNvSpPr>
          <p:nvPr/>
        </p:nvSpPr>
        <p:spPr bwMode="auto">
          <a:xfrm>
            <a:off x="2033444" y="675498"/>
            <a:ext cx="4280018" cy="230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Oznaczenia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i="1" u="sng">
                <a:latin typeface="Times New Roman" pitchFamily="18" charset="0"/>
              </a:rPr>
              <a:t>U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=e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+jf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endParaRPr kumimoji="0" lang="pl-PL" altLang="pl-PL" sz="1800">
              <a:latin typeface="Times New Roman" pitchFamily="18" charset="0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kumimoji="0" lang="pl-PL" altLang="pl-PL" sz="1800" b="1" i="1">
                <a:solidFill>
                  <a:srgbClr val="FF0000"/>
                </a:solidFill>
                <a:latin typeface="Times New Roman" pitchFamily="18" charset="0"/>
              </a:rPr>
              <a:t>Δ</a:t>
            </a:r>
            <a:r>
              <a:rPr kumimoji="0" lang="pl-PL" altLang="pl-PL" sz="1800" b="1" i="1" u="sng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kumimoji="0" lang="pl-PL" altLang="pl-PL" sz="1800" b="1" i="1" baseline="-25000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kumimoji="0" lang="pl-PL" altLang="pl-PL" sz="1800" b="1" i="1">
                <a:solidFill>
                  <a:srgbClr val="FF0000"/>
                </a:solidFill>
                <a:latin typeface="Times New Roman" pitchFamily="18" charset="0"/>
              </a:rPr>
              <a:t>=Δe</a:t>
            </a:r>
            <a:r>
              <a:rPr kumimoji="0" lang="pl-PL" altLang="pl-PL" sz="1800" b="1" i="1" baseline="-25000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kumimoji="0" lang="pl-PL" altLang="pl-PL" sz="1800" b="1" i="1">
                <a:solidFill>
                  <a:srgbClr val="FF0000"/>
                </a:solidFill>
                <a:latin typeface="Times New Roman" pitchFamily="18" charset="0"/>
              </a:rPr>
              <a:t>+jΔf</a:t>
            </a:r>
            <a:r>
              <a:rPr kumimoji="0" lang="pl-PL" altLang="pl-PL" sz="1800" b="1" i="1" baseline="-25000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kumimoji="0" lang="pl-PL" altLang="pl-PL" sz="1800" b="1" i="1" baseline="-25000">
                <a:solidFill>
                  <a:srgbClr val="00B0F0"/>
                </a:solidFill>
                <a:latin typeface="Times New Roman" pitchFamily="18" charset="0"/>
              </a:rPr>
              <a:t> 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i="1">
                <a:latin typeface="Times New Roman" pitchFamily="18" charset="0"/>
              </a:rPr>
              <a:t>∑  </a:t>
            </a:r>
            <a:r>
              <a:rPr kumimoji="0" lang="pl-PL" altLang="pl-PL" sz="1800" b="1" i="1" u="sng">
                <a:latin typeface="Times New Roman" pitchFamily="18" charset="0"/>
              </a:rPr>
              <a:t>Y</a:t>
            </a:r>
            <a:r>
              <a:rPr kumimoji="0" lang="pl-PL" altLang="pl-PL" sz="1800" b="1" i="1" baseline="-25000">
                <a:latin typeface="Times New Roman" pitchFamily="18" charset="0"/>
              </a:rPr>
              <a:t>ij </a:t>
            </a:r>
            <a:r>
              <a:rPr kumimoji="0" lang="pl-PL" altLang="pl-PL" sz="1800" b="1" i="1">
                <a:latin typeface="Times New Roman" pitchFamily="18" charset="0"/>
              </a:rPr>
              <a:t>∙ </a:t>
            </a:r>
            <a:r>
              <a:rPr kumimoji="0" lang="pl-PL" altLang="pl-PL" sz="1800" b="1" i="1" u="sng">
                <a:latin typeface="Times New Roman" pitchFamily="18" charset="0"/>
              </a:rPr>
              <a:t>U</a:t>
            </a:r>
            <a:r>
              <a:rPr kumimoji="0" lang="pl-PL" altLang="pl-PL" sz="1800" b="1" i="1" baseline="-25000">
                <a:latin typeface="Times New Roman" pitchFamily="18" charset="0"/>
              </a:rPr>
              <a:t>j </a:t>
            </a:r>
            <a:r>
              <a:rPr kumimoji="0" lang="pl-PL" altLang="pl-PL" sz="1800" b="1" i="1">
                <a:latin typeface="Times New Roman" pitchFamily="18" charset="0"/>
              </a:rPr>
              <a:t>= a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+jb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endParaRPr kumimoji="0" lang="pl-PL" altLang="pl-PL" sz="1800">
              <a:latin typeface="Times New Roman" pitchFamily="18" charset="0"/>
            </a:endParaRPr>
          </a:p>
          <a:p>
            <a:pPr lvl="1" eaLnBrk="1" hangingPunct="1">
              <a:lnSpc>
                <a:spcPts val="2000"/>
              </a:lnSpc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i="1" baseline="-25000">
                <a:latin typeface="Times New Roman" pitchFamily="18" charset="0"/>
              </a:rPr>
              <a:t>jєNi</a:t>
            </a:r>
            <a:endParaRPr kumimoji="0" lang="pl-PL" altLang="pl-PL" sz="1800">
              <a:latin typeface="Times New Roman" pitchFamily="18" charset="0"/>
            </a:endParaRP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ClrTx/>
              <a:buFontTx/>
              <a:buNone/>
            </a:pPr>
            <a:r>
              <a:rPr kumimoji="0" lang="pl-PL" altLang="pl-PL" sz="1800" b="1" i="1">
                <a:latin typeface="Times New Roman" pitchFamily="18" charset="0"/>
              </a:rPr>
              <a:t>ΔP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+jΔQ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 = (</a:t>
            </a:r>
            <a:r>
              <a:rPr kumimoji="0" lang="pl-PL" altLang="pl-PL" sz="1800" b="1" i="1" smtClean="0">
                <a:latin typeface="Times New Roman" pitchFamily="18" charset="0"/>
              </a:rPr>
              <a:t>P</a:t>
            </a:r>
            <a:r>
              <a:rPr kumimoji="0" lang="pl-PL" altLang="pl-PL" sz="1800" b="1" i="1" baseline="-25000" smtClean="0">
                <a:latin typeface="Times New Roman" pitchFamily="18" charset="0"/>
              </a:rPr>
              <a:t>iobl,</a:t>
            </a:r>
            <a:r>
              <a:rPr kumimoji="0" lang="pl-PL" altLang="pl-PL" sz="1800" b="1" i="1" smtClean="0">
                <a:latin typeface="Times New Roman" pitchFamily="18" charset="0"/>
              </a:rPr>
              <a:t>+jQ</a:t>
            </a:r>
            <a:r>
              <a:rPr kumimoji="0" lang="pl-PL" altLang="pl-PL" sz="1800" b="1" i="1" baseline="-25000" smtClean="0">
                <a:latin typeface="Times New Roman" pitchFamily="18" charset="0"/>
              </a:rPr>
              <a:t>iobl,</a:t>
            </a:r>
            <a:r>
              <a:rPr kumimoji="0" lang="pl-PL" altLang="pl-PL" sz="1800" b="1" i="1" smtClean="0">
                <a:latin typeface="Times New Roman" pitchFamily="18" charset="0"/>
              </a:rPr>
              <a:t>) </a:t>
            </a:r>
            <a:r>
              <a:rPr kumimoji="0" lang="pl-PL" altLang="pl-PL" sz="1800" b="1" i="1">
                <a:latin typeface="Times New Roman" pitchFamily="18" charset="0"/>
              </a:rPr>
              <a:t>– (</a:t>
            </a:r>
            <a:r>
              <a:rPr kumimoji="0" lang="pl-PL" altLang="pl-PL" sz="1800" b="1" i="1" smtClean="0">
                <a:latin typeface="Times New Roman" pitchFamily="18" charset="0"/>
              </a:rPr>
              <a:t>P</a:t>
            </a:r>
            <a:r>
              <a:rPr kumimoji="0" lang="pl-PL" altLang="pl-PL" sz="1800" b="1" i="1" baseline="-25000" smtClean="0">
                <a:latin typeface="Times New Roman" pitchFamily="18" charset="0"/>
              </a:rPr>
              <a:t>izad,</a:t>
            </a:r>
            <a:r>
              <a:rPr kumimoji="0" lang="pl-PL" altLang="pl-PL" sz="1800" b="1" i="1" smtClean="0">
                <a:latin typeface="Times New Roman" pitchFamily="18" charset="0"/>
              </a:rPr>
              <a:t>+jQ</a:t>
            </a:r>
            <a:r>
              <a:rPr kumimoji="0" lang="pl-PL" altLang="pl-PL" sz="1800" b="1" i="1" baseline="-25000" smtClean="0">
                <a:latin typeface="Times New Roman" pitchFamily="18" charset="0"/>
              </a:rPr>
              <a:t>izad,</a:t>
            </a:r>
            <a:r>
              <a:rPr kumimoji="0" lang="pl-PL" altLang="pl-PL" sz="1800" b="1" i="1" smtClean="0">
                <a:latin typeface="Times New Roman" pitchFamily="18" charset="0"/>
              </a:rPr>
              <a:t>)</a:t>
            </a:r>
            <a:endParaRPr kumimoji="0" lang="pl-PL" altLang="pl-PL" sz="1800">
              <a:latin typeface="Times New Roman" pitchFamily="18" charset="0"/>
            </a:endParaRPr>
          </a:p>
          <a:p>
            <a:pPr lvl="2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endParaRPr kumimoji="0" lang="pl-PL" altLang="pl-PL" sz="1800" b="1" i="1" baseline="-25000">
              <a:solidFill>
                <a:srgbClr val="00B0F0"/>
              </a:solidFill>
              <a:latin typeface="Times New Roman" pitchFamily="18" charset="0"/>
            </a:endParaRPr>
          </a:p>
        </p:txBody>
      </p:sp>
      <p:sp>
        <p:nvSpPr>
          <p:cNvPr id="13" name="Równanie"/>
          <p:cNvSpPr txBox="1">
            <a:spLocks noChangeArrowheads="1"/>
          </p:cNvSpPr>
          <p:nvPr/>
        </p:nvSpPr>
        <p:spPr bwMode="auto">
          <a:xfrm>
            <a:off x="2033444" y="2893235"/>
            <a:ext cx="4800225" cy="620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pl-PL" sz="1600" b="1" i="1" smtClean="0">
                <a:solidFill>
                  <a:srgbClr val="00B0F0"/>
                </a:solidFill>
                <a:sym typeface="Symbol" pitchFamily="18" charset="2"/>
              </a:rPr>
              <a:t>Równanie</a:t>
            </a:r>
            <a:endParaRPr lang="pl-PL" sz="1600" b="1" i="1" dirty="0">
              <a:solidFill>
                <a:srgbClr val="00B0F0"/>
              </a:solidFill>
              <a:sym typeface="Symbol" pitchFamily="18" charset="2"/>
            </a:endParaRPr>
          </a:p>
          <a:p>
            <a:pPr marL="441325">
              <a:defRPr/>
            </a:pPr>
            <a:r>
              <a:rPr lang="pl-PL" sz="1600" b="1" i="1" dirty="0"/>
              <a:t>(</a:t>
            </a:r>
            <a:r>
              <a:rPr lang="pl-PL" sz="1600" b="1" i="1" u="sng" dirty="0" err="1"/>
              <a:t>U</a:t>
            </a:r>
            <a:r>
              <a:rPr lang="pl-PL" sz="1600" b="1" i="1" baseline="-25000" dirty="0" err="1"/>
              <a:t>i</a:t>
            </a:r>
            <a:r>
              <a:rPr lang="pl-PL" sz="1600" b="1" i="1" dirty="0" err="1"/>
              <a:t>+</a:t>
            </a:r>
            <a:r>
              <a:rPr lang="pl-PL" sz="1600" b="1" i="1" dirty="0" err="1">
                <a:solidFill>
                  <a:srgbClr val="FF0000"/>
                </a:solidFill>
              </a:rPr>
              <a:t>Δ</a:t>
            </a:r>
            <a:r>
              <a:rPr lang="pl-PL" sz="1600" b="1" i="1" u="sng" dirty="0" err="1">
                <a:solidFill>
                  <a:srgbClr val="FF0000"/>
                </a:solidFill>
              </a:rPr>
              <a:t>U</a:t>
            </a:r>
            <a:r>
              <a:rPr lang="pl-PL" sz="1600" b="1" i="1" baseline="-25000" dirty="0" err="1">
                <a:solidFill>
                  <a:srgbClr val="FF0000"/>
                </a:solidFill>
              </a:rPr>
              <a:t>i</a:t>
            </a:r>
            <a:r>
              <a:rPr lang="pl-PL" sz="1600" b="1" i="1" baseline="-25000" dirty="0">
                <a:solidFill>
                  <a:srgbClr val="FF0000"/>
                </a:solidFill>
              </a:rPr>
              <a:t> </a:t>
            </a:r>
            <a:r>
              <a:rPr lang="pl-PL" sz="1600" b="1" i="1" dirty="0"/>
              <a:t>)∙</a:t>
            </a:r>
            <a:r>
              <a:rPr lang="pl-PL" sz="1600" i="1" dirty="0"/>
              <a:t>[</a:t>
            </a:r>
            <a:r>
              <a:rPr lang="pl-PL" sz="1600" b="1" i="1" u="sng" dirty="0" err="1"/>
              <a:t>Y</a:t>
            </a:r>
            <a:r>
              <a:rPr lang="pl-PL" sz="1600" b="1" i="1" baseline="-25000" dirty="0" err="1"/>
              <a:t>ii</a:t>
            </a:r>
            <a:r>
              <a:rPr lang="pl-PL" sz="1600" b="1" i="1" dirty="0"/>
              <a:t> ∙ (</a:t>
            </a:r>
            <a:r>
              <a:rPr lang="pl-PL" sz="1600" b="1" i="1" u="sng" dirty="0" err="1"/>
              <a:t>U</a:t>
            </a:r>
            <a:r>
              <a:rPr lang="pl-PL" sz="1600" b="1" i="1" baseline="-25000" dirty="0" err="1"/>
              <a:t>i</a:t>
            </a:r>
            <a:r>
              <a:rPr lang="pl-PL" sz="1600" b="1" i="1" dirty="0" err="1"/>
              <a:t>+</a:t>
            </a:r>
            <a:r>
              <a:rPr lang="pl-PL" sz="1600" b="1" i="1" dirty="0" err="1">
                <a:solidFill>
                  <a:srgbClr val="FF0000"/>
                </a:solidFill>
              </a:rPr>
              <a:t>Δ</a:t>
            </a:r>
            <a:r>
              <a:rPr lang="pl-PL" sz="1600" b="1" i="1" u="sng" dirty="0" err="1">
                <a:solidFill>
                  <a:srgbClr val="FF0000"/>
                </a:solidFill>
              </a:rPr>
              <a:t>U</a:t>
            </a:r>
            <a:r>
              <a:rPr lang="pl-PL" sz="1600" b="1" i="1" baseline="-25000" dirty="0" err="1">
                <a:solidFill>
                  <a:srgbClr val="FF0000"/>
                </a:solidFill>
              </a:rPr>
              <a:t>i</a:t>
            </a:r>
            <a:r>
              <a:rPr lang="pl-PL" sz="1600" b="1" i="1" baseline="-25000" dirty="0">
                <a:solidFill>
                  <a:srgbClr val="FF0000"/>
                </a:solidFill>
              </a:rPr>
              <a:t> </a:t>
            </a:r>
            <a:r>
              <a:rPr lang="pl-PL" sz="1600" b="1" i="1" dirty="0"/>
              <a:t>) + ∑  </a:t>
            </a:r>
            <a:r>
              <a:rPr lang="pl-PL" sz="1600" b="1" i="1" u="sng" dirty="0" err="1"/>
              <a:t>Y</a:t>
            </a:r>
            <a:r>
              <a:rPr lang="pl-PL" sz="1600" b="1" i="1" baseline="-25000" dirty="0" err="1"/>
              <a:t>ij</a:t>
            </a:r>
            <a:r>
              <a:rPr lang="pl-PL" sz="1600" b="1" i="1" baseline="-25000" dirty="0"/>
              <a:t> </a:t>
            </a:r>
            <a:r>
              <a:rPr lang="pl-PL" sz="1600" b="1" i="1" dirty="0"/>
              <a:t>∙ </a:t>
            </a:r>
            <a:r>
              <a:rPr lang="pl-PL" sz="1600" b="1" i="1" u="sng" dirty="0"/>
              <a:t>U</a:t>
            </a:r>
            <a:r>
              <a:rPr lang="pl-PL" sz="1600" b="1" i="1" baseline="-25000" dirty="0"/>
              <a:t>j </a:t>
            </a:r>
            <a:r>
              <a:rPr lang="pl-PL" sz="1600" i="1"/>
              <a:t>]</a:t>
            </a:r>
            <a:r>
              <a:rPr lang="pl-PL" sz="1600" b="1" i="1" baseline="30000"/>
              <a:t>*</a:t>
            </a:r>
            <a:r>
              <a:rPr lang="pl-PL" sz="1600" b="1" i="1"/>
              <a:t>= </a:t>
            </a:r>
            <a:r>
              <a:rPr lang="pl-PL" sz="1600" b="1" i="1" smtClean="0"/>
              <a:t>P</a:t>
            </a:r>
            <a:r>
              <a:rPr lang="pl-PL" sz="1600" b="1" i="1" baseline="-25000" smtClean="0"/>
              <a:t>izad,</a:t>
            </a:r>
            <a:r>
              <a:rPr lang="pl-PL" sz="1600" b="1" i="1" smtClean="0"/>
              <a:t>+jQ</a:t>
            </a:r>
            <a:r>
              <a:rPr lang="pl-PL" sz="1600" b="1" i="1" baseline="-25000" smtClean="0"/>
              <a:t>izad,</a:t>
            </a:r>
            <a:endParaRPr lang="pl-PL" sz="1600" b="1" i="1" baseline="-25000" dirty="0"/>
          </a:p>
          <a:p>
            <a:pPr marL="0" lvl="1">
              <a:lnSpc>
                <a:spcPts val="1000"/>
              </a:lnSpc>
              <a:tabLst>
                <a:tab pos="2238375" algn="l"/>
              </a:tabLst>
              <a:defRPr/>
            </a:pPr>
            <a:r>
              <a:rPr lang="pl-PL" sz="1800" b="1" i="1" baseline="-25000"/>
              <a:t>	</a:t>
            </a:r>
            <a:r>
              <a:rPr lang="pl-PL" sz="1800" b="1" i="1" baseline="-25000" smtClean="0"/>
              <a:t>          jєNi</a:t>
            </a:r>
            <a:endParaRPr lang="pl-PL" sz="1800" dirty="0"/>
          </a:p>
        </p:txBody>
      </p:sp>
      <p:sp>
        <p:nvSpPr>
          <p:cNvPr id="14" name="Rozwiązanie"/>
          <p:cNvSpPr txBox="1">
            <a:spLocks noChangeArrowheads="1"/>
          </p:cNvSpPr>
          <p:nvPr/>
        </p:nvSpPr>
        <p:spPr bwMode="auto">
          <a:xfrm>
            <a:off x="2033444" y="3736198"/>
            <a:ext cx="11124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Rozwiązanie </a:t>
            </a:r>
            <a:endParaRPr kumimoji="0" lang="pl-PL" altLang="pl-PL" sz="2000" b="1" i="1">
              <a:solidFill>
                <a:srgbClr val="00B0F0"/>
              </a:solidFill>
              <a:latin typeface="Times New Roman" pitchFamily="18" charset="0"/>
            </a:endParaRPr>
          </a:p>
        </p:txBody>
      </p:sp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564300"/>
              </p:ext>
            </p:extLst>
          </p:nvPr>
        </p:nvGraphicFramePr>
        <p:xfrm>
          <a:off x="2713663" y="3987023"/>
          <a:ext cx="234315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Równanie" r:id="rId3" imgW="1562100" imgH="927100" progId="Equation.3">
                  <p:embed/>
                </p:oleObj>
              </mc:Choice>
              <mc:Fallback>
                <p:oleObj name="Równanie" r:id="rId3" imgW="1562100" imgH="927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663" y="3987023"/>
                        <a:ext cx="2343150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BFH"/>
          <p:cNvSpPr txBox="1">
            <a:spLocks noChangeArrowheads="1"/>
          </p:cNvSpPr>
          <p:nvPr/>
        </p:nvSpPr>
        <p:spPr bwMode="auto">
          <a:xfrm>
            <a:off x="2392517" y="5464067"/>
            <a:ext cx="4895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i="1">
                <a:latin typeface="Times New Roman" pitchFamily="18" charset="0"/>
              </a:rPr>
              <a:t>A = a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+e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∙G</a:t>
            </a:r>
            <a:r>
              <a:rPr kumimoji="0" lang="pl-PL" altLang="pl-PL" sz="1800" b="1" i="1" baseline="-25000">
                <a:latin typeface="Times New Roman" pitchFamily="18" charset="0"/>
              </a:rPr>
              <a:t>ii</a:t>
            </a:r>
            <a:r>
              <a:rPr kumimoji="0" lang="pl-PL" altLang="pl-PL" sz="1800" b="1" i="1">
                <a:latin typeface="Times New Roman" pitchFamily="18" charset="0"/>
              </a:rPr>
              <a:t>+f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∙G</a:t>
            </a:r>
            <a:r>
              <a:rPr kumimoji="0" lang="pl-PL" altLang="pl-PL" sz="1800" b="1" i="1" baseline="-25000">
                <a:latin typeface="Times New Roman" pitchFamily="18" charset="0"/>
              </a:rPr>
              <a:t>ii</a:t>
            </a:r>
            <a:r>
              <a:rPr kumimoji="0" lang="pl-PL" altLang="pl-PL" sz="1800" b="1" i="1">
                <a:latin typeface="Times New Roman" pitchFamily="18" charset="0"/>
              </a:rPr>
              <a:t>         B = b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+e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∙B</a:t>
            </a:r>
            <a:r>
              <a:rPr kumimoji="0" lang="pl-PL" altLang="pl-PL" sz="1800" b="1" i="1" baseline="-25000">
                <a:latin typeface="Times New Roman" pitchFamily="18" charset="0"/>
              </a:rPr>
              <a:t>ii</a:t>
            </a:r>
            <a:r>
              <a:rPr kumimoji="0" lang="pl-PL" altLang="pl-PL" sz="1800" b="1" i="1">
                <a:latin typeface="Times New Roman" pitchFamily="18" charset="0"/>
              </a:rPr>
              <a:t>+f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∙G</a:t>
            </a:r>
            <a:r>
              <a:rPr kumimoji="0" lang="pl-PL" altLang="pl-PL" sz="1800" b="1" i="1" baseline="-25000">
                <a:latin typeface="Times New Roman" pitchFamily="18" charset="0"/>
              </a:rPr>
              <a:t>ii</a:t>
            </a:r>
            <a:r>
              <a:rPr kumimoji="0" lang="pl-PL" altLang="pl-PL" sz="1800" b="1" i="1">
                <a:latin typeface="Times New Roman" pitchFamily="18" charset="0"/>
              </a:rPr>
              <a:t>    </a:t>
            </a:r>
            <a:endParaRPr kumimoji="0" lang="pl-PL" altLang="pl-PL" sz="180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i="1">
                <a:latin typeface="Times New Roman" pitchFamily="18" charset="0"/>
              </a:rPr>
              <a:t>H = -b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+e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∙B</a:t>
            </a:r>
            <a:r>
              <a:rPr kumimoji="0" lang="pl-PL" altLang="pl-PL" sz="1800" b="1" i="1" baseline="-25000">
                <a:latin typeface="Times New Roman" pitchFamily="18" charset="0"/>
              </a:rPr>
              <a:t>ii</a:t>
            </a:r>
            <a:r>
              <a:rPr kumimoji="0" lang="pl-PL" altLang="pl-PL" sz="1800" b="1" i="1">
                <a:latin typeface="Times New Roman" pitchFamily="18" charset="0"/>
              </a:rPr>
              <a:t>+f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∙G</a:t>
            </a:r>
            <a:r>
              <a:rPr kumimoji="0" lang="pl-PL" altLang="pl-PL" sz="1800" b="1" i="1" baseline="-25000">
                <a:latin typeface="Times New Roman" pitchFamily="18" charset="0"/>
              </a:rPr>
              <a:t>ii</a:t>
            </a:r>
            <a:r>
              <a:rPr kumimoji="0" lang="pl-PL" altLang="pl-PL" sz="1800" b="1" i="1">
                <a:latin typeface="Times New Roman" pitchFamily="18" charset="0"/>
              </a:rPr>
              <a:t>        F = -a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-e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∙G</a:t>
            </a:r>
            <a:r>
              <a:rPr kumimoji="0" lang="pl-PL" altLang="pl-PL" sz="1800" b="1" i="1" baseline="-25000">
                <a:latin typeface="Times New Roman" pitchFamily="18" charset="0"/>
              </a:rPr>
              <a:t>ii</a:t>
            </a:r>
            <a:r>
              <a:rPr kumimoji="0" lang="pl-PL" altLang="pl-PL" sz="1800" b="1" i="1">
                <a:latin typeface="Times New Roman" pitchFamily="18" charset="0"/>
              </a:rPr>
              <a:t>-f</a:t>
            </a:r>
            <a:r>
              <a:rPr kumimoji="0" lang="pl-PL" altLang="pl-PL" sz="1800" b="1" i="1" baseline="-25000">
                <a:latin typeface="Times New Roman" pitchFamily="18" charset="0"/>
              </a:rPr>
              <a:t>i</a:t>
            </a:r>
            <a:r>
              <a:rPr kumimoji="0" lang="pl-PL" altLang="pl-PL" sz="1800" b="1" i="1">
                <a:latin typeface="Times New Roman" pitchFamily="18" charset="0"/>
              </a:rPr>
              <a:t>∙B</a:t>
            </a:r>
            <a:r>
              <a:rPr kumimoji="0" lang="pl-PL" altLang="pl-PL" sz="1800" b="1" i="1" baseline="-25000">
                <a:latin typeface="Times New Roman" pitchFamily="18" charset="0"/>
              </a:rPr>
              <a:t>ii</a:t>
            </a:r>
            <a:r>
              <a:rPr kumimoji="0" lang="pl-PL" altLang="pl-PL" sz="1800" b="1" i="1">
                <a:latin typeface="Times New Roman" pitchFamily="18" charset="0"/>
              </a:rPr>
              <a:t>  </a:t>
            </a:r>
            <a:endParaRPr kumimoji="0" lang="pl-PL" altLang="pl-PL" sz="18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80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Wz_Ite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996683"/>
              </p:ext>
            </p:extLst>
          </p:nvPr>
        </p:nvGraphicFramePr>
        <p:xfrm>
          <a:off x="3911312" y="4473116"/>
          <a:ext cx="3627120" cy="853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Równanie" r:id="rId4" imgW="2590800" imgH="609600" progId="Equation.3">
                  <p:embed/>
                </p:oleObj>
              </mc:Choice>
              <mc:Fallback>
                <p:oleObj name="Równanie" r:id="rId4" imgW="25908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312" y="4473116"/>
                        <a:ext cx="3627120" cy="853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xt_Wz_Iter"/>
          <p:cNvSpPr txBox="1">
            <a:spLocks noChangeArrowheads="1"/>
          </p:cNvSpPr>
          <p:nvPr/>
        </p:nvSpPr>
        <p:spPr bwMode="auto">
          <a:xfrm>
            <a:off x="2831192" y="4792506"/>
            <a:ext cx="18466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pl-PL" sz="1200" b="1" i="1" smtClean="0">
                <a:solidFill>
                  <a:srgbClr val="0000FE"/>
                </a:solidFill>
                <a:sym typeface="Symbol" pitchFamily="18" charset="2"/>
              </a:rPr>
              <a:t>Wzór iteracyjny:</a:t>
            </a:r>
            <a:r>
              <a:rPr lang="pl-PL" sz="1200" b="1" i="1" baseline="-25000">
                <a:solidFill>
                  <a:srgbClr val="0000FE"/>
                </a:solidFill>
              </a:rPr>
              <a:t>	</a:t>
            </a:r>
            <a:endParaRPr lang="pl-PL" sz="1200" dirty="0">
              <a:solidFill>
                <a:srgbClr val="0000FE"/>
              </a:solidFill>
            </a:endParaRPr>
          </a:p>
        </p:txBody>
      </p:sp>
      <p:graphicFrame>
        <p:nvGraphicFramePr>
          <p:cNvPr id="15" name="Wynik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488175"/>
              </p:ext>
            </p:extLst>
          </p:nvPr>
        </p:nvGraphicFramePr>
        <p:xfrm>
          <a:off x="3960088" y="3717032"/>
          <a:ext cx="248412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Równanie" r:id="rId6" imgW="2070100" imgH="508000" progId="Equation.3">
                  <p:embed/>
                </p:oleObj>
              </mc:Choice>
              <mc:Fallback>
                <p:oleObj name="Równanie" r:id="rId6" imgW="20701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0088" y="3717032"/>
                        <a:ext cx="248412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xt_Wyn"/>
          <p:cNvSpPr txBox="1">
            <a:spLocks noChangeArrowheads="1"/>
          </p:cNvSpPr>
          <p:nvPr/>
        </p:nvSpPr>
        <p:spPr bwMode="auto">
          <a:xfrm>
            <a:off x="3420028" y="3904892"/>
            <a:ext cx="9233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pl-PL" sz="1200" b="1" i="1" smtClean="0">
                <a:solidFill>
                  <a:srgbClr val="0000FE"/>
                </a:solidFill>
                <a:sym typeface="Symbol" pitchFamily="18" charset="2"/>
              </a:rPr>
              <a:t>wynik:</a:t>
            </a:r>
            <a:r>
              <a:rPr lang="pl-PL" sz="1200" b="1" i="1" baseline="-25000">
                <a:solidFill>
                  <a:srgbClr val="0000FE"/>
                </a:solidFill>
              </a:rPr>
              <a:t>	</a:t>
            </a:r>
            <a:endParaRPr lang="pl-PL" sz="1200" dirty="0">
              <a:solidFill>
                <a:srgbClr val="0000FE"/>
              </a:solidFill>
            </a:endParaRPr>
          </a:p>
        </p:txBody>
      </p:sp>
      <p:graphicFrame>
        <p:nvGraphicFramePr>
          <p:cNvPr id="12" name="Pods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416026"/>
              </p:ext>
            </p:extLst>
          </p:nvPr>
        </p:nvGraphicFramePr>
        <p:xfrm>
          <a:off x="3944848" y="2816932"/>
          <a:ext cx="249936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Równanie" r:id="rId8" imgW="2082800" imgH="508000" progId="Equation.3">
                  <p:embed/>
                </p:oleObj>
              </mc:Choice>
              <mc:Fallback>
                <p:oleObj name="Równanie" r:id="rId8" imgW="20828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848" y="2816932"/>
                        <a:ext cx="249936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xt_Podst"/>
          <p:cNvSpPr txBox="1">
            <a:spLocks noChangeArrowheads="1"/>
          </p:cNvSpPr>
          <p:nvPr/>
        </p:nvSpPr>
        <p:spPr bwMode="auto">
          <a:xfrm>
            <a:off x="1388564" y="2974159"/>
            <a:ext cx="24878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pl-PL" sz="1200" b="1" i="1" smtClean="0">
                <a:solidFill>
                  <a:srgbClr val="0000FE"/>
                </a:solidFill>
                <a:sym typeface="Symbol" pitchFamily="18" charset="2"/>
              </a:rPr>
              <a:t>i podstawia do poprzedniego równania:</a:t>
            </a:r>
            <a:endParaRPr lang="pl-PL" sz="1200" dirty="0">
              <a:solidFill>
                <a:srgbClr val="0000FE"/>
              </a:solidFill>
            </a:endParaRPr>
          </a:p>
        </p:txBody>
      </p:sp>
      <p:graphicFrame>
        <p:nvGraphicFramePr>
          <p:cNvPr id="9" name="Prąd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888153"/>
              </p:ext>
            </p:extLst>
          </p:nvPr>
        </p:nvGraphicFramePr>
        <p:xfrm>
          <a:off x="3927990" y="1844824"/>
          <a:ext cx="1508106" cy="639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1" name="Równanie" r:id="rId10" imgW="1256755" imgH="533169" progId="Equation.3">
                  <p:embed/>
                </p:oleObj>
              </mc:Choice>
              <mc:Fallback>
                <p:oleObj name="Równanie" r:id="rId10" imgW="1256755" imgH="5331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990" y="1844824"/>
                        <a:ext cx="1508106" cy="6398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xt_Prąd"/>
          <p:cNvSpPr txBox="1">
            <a:spLocks noChangeArrowheads="1"/>
          </p:cNvSpPr>
          <p:nvPr/>
        </p:nvSpPr>
        <p:spPr bwMode="auto">
          <a:xfrm>
            <a:off x="1767750" y="207309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pl-PL" sz="1200" b="1" i="1" smtClean="0">
                <a:solidFill>
                  <a:srgbClr val="0000FE"/>
                </a:solidFill>
                <a:sym typeface="Symbol" pitchFamily="18" charset="2"/>
              </a:rPr>
              <a:t>Oblicza się prąd z mocy węzłowej:</a:t>
            </a:r>
            <a:endParaRPr lang="pl-PL" sz="1200" dirty="0">
              <a:solidFill>
                <a:srgbClr val="0000FE"/>
              </a:solidFill>
            </a:endParaRPr>
          </a:p>
        </p:txBody>
      </p:sp>
      <p:graphicFrame>
        <p:nvGraphicFramePr>
          <p:cNvPr id="4" name="Zal_Wyj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500051"/>
              </p:ext>
            </p:extLst>
          </p:nvPr>
        </p:nvGraphicFramePr>
        <p:xfrm>
          <a:off x="3986120" y="1041297"/>
          <a:ext cx="2026040" cy="517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2" name="Równanie" r:id="rId12" imgW="1688367" imgH="431613" progId="Equation.3">
                  <p:embed/>
                </p:oleObj>
              </mc:Choice>
              <mc:Fallback>
                <p:oleObj name="Równanie" r:id="rId12" imgW="168836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120" y="1041297"/>
                        <a:ext cx="2026040" cy="5179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xt_Za_Wyj"/>
          <p:cNvSpPr txBox="1">
            <a:spLocks noChangeArrowheads="1"/>
          </p:cNvSpPr>
          <p:nvPr/>
        </p:nvSpPr>
        <p:spPr bwMode="auto">
          <a:xfrm>
            <a:off x="2509956" y="1156102"/>
            <a:ext cx="18466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pl-PL" sz="1200" b="1" i="1" smtClean="0">
                <a:solidFill>
                  <a:srgbClr val="0000FE"/>
                </a:solidFill>
                <a:sym typeface="Symbol" pitchFamily="18" charset="2"/>
              </a:rPr>
              <a:t>Zależność wyjściowa:</a:t>
            </a:r>
            <a:endParaRPr lang="pl-PL" sz="1200" dirty="0">
              <a:solidFill>
                <a:srgbClr val="0000FE"/>
              </a:solidFill>
            </a:endParaRPr>
          </a:p>
        </p:txBody>
      </p:sp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3547681" y="259963"/>
            <a:ext cx="1907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lang="pl-PL" sz="1400" b="1" i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pl-PL" sz="1400" b="1" i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etoda Gaussa-Seidla</a:t>
            </a:r>
            <a:endParaRPr kumimoji="1" lang="pl-PL" sz="1400" b="1" i="1" ker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31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7" grpId="0"/>
      <p:bldP spid="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02" name="Delta_X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509796"/>
              </p:ext>
            </p:extLst>
          </p:nvPr>
        </p:nvGraphicFramePr>
        <p:xfrm>
          <a:off x="2867025" y="5527069"/>
          <a:ext cx="24257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7" name="Równanie" r:id="rId3" imgW="1942920" imgH="330120" progId="Equation.3">
                  <p:embed/>
                </p:oleObj>
              </mc:Choice>
              <mc:Fallback>
                <p:oleObj name="Równanie" r:id="rId3" imgW="194292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5527069"/>
                        <a:ext cx="24257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F(X)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800100"/>
              </p:ext>
            </p:extLst>
          </p:nvPr>
        </p:nvGraphicFramePr>
        <p:xfrm>
          <a:off x="3009900" y="4823806"/>
          <a:ext cx="22828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8" name="Równanie" r:id="rId5" imgW="1815840" imgH="431640" progId="Equation.3">
                  <p:embed/>
                </p:oleObj>
              </mc:Choice>
              <mc:Fallback>
                <p:oleObj name="Równanie" r:id="rId5" imgW="1815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4823806"/>
                        <a:ext cx="228282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Wykre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597623"/>
              </p:ext>
            </p:extLst>
          </p:nvPr>
        </p:nvGraphicFramePr>
        <p:xfrm>
          <a:off x="2411413" y="2480111"/>
          <a:ext cx="3227387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9" name="Picture" r:id="rId7" imgW="3585882" imgH="2438400" progId="Word.Picture.8">
                  <p:embed/>
                </p:oleObj>
              </mc:Choice>
              <mc:Fallback>
                <p:oleObj name="Picture" r:id="rId7" imgW="3585882" imgH="24384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480111"/>
                        <a:ext cx="3227387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aryzacja"/>
          <p:cNvSpPr txBox="1">
            <a:spLocks noChangeArrowheads="1"/>
          </p:cNvSpPr>
          <p:nvPr/>
        </p:nvSpPr>
        <p:spPr bwMode="auto">
          <a:xfrm>
            <a:off x="1044575" y="2420938"/>
            <a:ext cx="1871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  <a:defRPr kumimoji="1" sz="27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y"/>
              <a:defRPr kumimoji="1" sz="23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x"/>
              <a:defRPr kumimoji="1" sz="21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1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b="1" i="1">
                <a:solidFill>
                  <a:srgbClr val="00B050"/>
                </a:solidFill>
                <a:latin typeface="Times New Roman" pitchFamily="18" charset="0"/>
                <a:sym typeface="Symbol" pitchFamily="18" charset="2"/>
              </a:rPr>
              <a:t>Linearyzacja</a:t>
            </a:r>
            <a:endParaRPr kumimoji="0" lang="pl-PL" altLang="pl-PL" sz="20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55298" name="F(X)=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431055"/>
              </p:ext>
            </p:extLst>
          </p:nvPr>
        </p:nvGraphicFramePr>
        <p:xfrm>
          <a:off x="2987675" y="2186364"/>
          <a:ext cx="817563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name="Równanie" r:id="rId9" imgW="647419" imgH="203112" progId="Equation.3">
                  <p:embed/>
                </p:oleObj>
              </mc:Choice>
              <mc:Fallback>
                <p:oleObj name="Równanie" r:id="rId9" imgW="64741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186364"/>
                        <a:ext cx="817563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1883764" y="476706"/>
            <a:ext cx="53764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Rozwiązywanie nieliniowego układu równań – metoda Newtona</a:t>
            </a:r>
          </a:p>
        </p:txBody>
      </p:sp>
      <p:graphicFrame>
        <p:nvGraphicFramePr>
          <p:cNvPr id="2" name="RownRozpł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109136"/>
              </p:ext>
            </p:extLst>
          </p:nvPr>
        </p:nvGraphicFramePr>
        <p:xfrm>
          <a:off x="1754188" y="889000"/>
          <a:ext cx="36830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1" name="Równanie" r:id="rId11" imgW="2946240" imgH="863280" progId="Equation.3">
                  <p:embed/>
                </p:oleObj>
              </mc:Choice>
              <mc:Fallback>
                <p:oleObj name="Równanie" r:id="rId11" imgW="29462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889000"/>
                        <a:ext cx="3683000" cy="10795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00B050"/>
                          </a:gs>
                          <a:gs pos="2000">
                            <a:srgbClr val="62B776"/>
                          </a:gs>
                          <a:gs pos="46255">
                            <a:srgbClr val="F3C0AE"/>
                          </a:gs>
                          <a:gs pos="50000">
                            <a:srgbClr val="FFC1B3"/>
                          </a:gs>
                          <a:gs pos="100000">
                            <a:srgbClr val="FFE1DA"/>
                          </a:gs>
                        </a:gsLst>
                        <a:lin ang="16200000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049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LinUklRow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586232"/>
              </p:ext>
            </p:extLst>
          </p:nvPr>
        </p:nvGraphicFramePr>
        <p:xfrm>
          <a:off x="5083333" y="3789039"/>
          <a:ext cx="353822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Równanie" r:id="rId3" imgW="2527300" imgH="1524000" progId="Equation.3">
                  <p:embed/>
                </p:oleObj>
              </mc:Choice>
              <mc:Fallback>
                <p:oleObj name="Równanie" r:id="rId3" imgW="2527300" imgH="152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333" y="3789039"/>
                        <a:ext cx="353822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xt_LinUklRówn"/>
          <p:cNvSpPr txBox="1">
            <a:spLocks noChangeArrowheads="1"/>
          </p:cNvSpPr>
          <p:nvPr/>
        </p:nvSpPr>
        <p:spPr bwMode="auto">
          <a:xfrm>
            <a:off x="5071096" y="3141663"/>
            <a:ext cx="29797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1600" b="1" i="1" kern="0">
                <a:solidFill>
                  <a:srgbClr val="0000FF"/>
                </a:solidFill>
                <a:ea typeface="+mj-ea"/>
                <a:cs typeface="Times New Roman" pitchFamily="18" charset="0"/>
                <a:sym typeface="Wingdings" pitchFamily="2" charset="2"/>
              </a:rPr>
              <a:t>Liniowy układ równań</a:t>
            </a:r>
            <a:endParaRPr lang="pl-PL" sz="3600" b="1" kern="0">
              <a:solidFill>
                <a:srgbClr val="222268"/>
              </a:solidFill>
              <a:ea typeface="+mj-ea"/>
              <a:cs typeface="Times New Roman" pitchFamily="18" charset="0"/>
            </a:endParaRPr>
          </a:p>
        </p:txBody>
      </p:sp>
      <p:graphicFrame>
        <p:nvGraphicFramePr>
          <p:cNvPr id="15" name="Mac_Jac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915002"/>
              </p:ext>
            </p:extLst>
          </p:nvPr>
        </p:nvGraphicFramePr>
        <p:xfrm>
          <a:off x="1302914" y="4149080"/>
          <a:ext cx="2951480" cy="1493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Równanie" r:id="rId5" imgW="2108200" imgH="1066800" progId="Equation.3">
                  <p:embed/>
                </p:oleObj>
              </mc:Choice>
              <mc:Fallback>
                <p:oleObj name="Równanie" r:id="rId5" imgW="21082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2914" y="4149080"/>
                        <a:ext cx="2951480" cy="1493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xt_MacJak"/>
          <p:cNvSpPr txBox="1">
            <a:spLocks noChangeArrowheads="1"/>
          </p:cNvSpPr>
          <p:nvPr/>
        </p:nvSpPr>
        <p:spPr bwMode="auto">
          <a:xfrm>
            <a:off x="1462708" y="3335338"/>
            <a:ext cx="19367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1600" b="1" i="1" kern="0">
                <a:solidFill>
                  <a:srgbClr val="0000FF"/>
                </a:solidFill>
                <a:ea typeface="+mj-ea"/>
                <a:cs typeface="Times New Roman" pitchFamily="18" charset="0"/>
                <a:sym typeface="Wingdings" pitchFamily="2" charset="2"/>
              </a:rPr>
              <a:t>Macierz Jacobiego</a:t>
            </a:r>
            <a:endParaRPr lang="pl-PL" sz="3600" b="1" kern="0">
              <a:solidFill>
                <a:srgbClr val="222268"/>
              </a:solidFill>
              <a:ea typeface="+mj-ea"/>
              <a:cs typeface="Times New Roman" pitchFamily="18" charset="0"/>
            </a:endParaRPr>
          </a:p>
        </p:txBody>
      </p:sp>
      <p:pic>
        <p:nvPicPr>
          <p:cNvPr id="7" name="dX=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622" y="2463800"/>
            <a:ext cx="21621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2 -&gt;"/>
          <p:cNvSpPr txBox="1">
            <a:spLocks noChangeArrowheads="1"/>
          </p:cNvSpPr>
          <p:nvPr/>
        </p:nvSpPr>
        <p:spPr bwMode="auto">
          <a:xfrm>
            <a:off x="4813035" y="2505075"/>
            <a:ext cx="722312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>
                <a:solidFill>
                  <a:srgbClr val="222268"/>
                </a:solidFill>
                <a:latin typeface="+mj-lt"/>
                <a:ea typeface="+mj-ea"/>
                <a:cs typeface="+mj-cs"/>
              </a:rPr>
              <a:t/>
            </a:r>
            <a:br>
              <a:rPr lang="pl-PL" sz="3600" b="1" kern="0">
                <a:solidFill>
                  <a:srgbClr val="222268"/>
                </a:solidFill>
                <a:latin typeface="+mj-lt"/>
                <a:ea typeface="+mj-ea"/>
                <a:cs typeface="+mj-cs"/>
              </a:rPr>
            </a:br>
            <a:r>
              <a:rPr lang="pl-PL" sz="3600" b="1" kern="0">
                <a:solidFill>
                  <a:srgbClr val="222268"/>
                </a:solidFill>
                <a:latin typeface="+mj-lt"/>
                <a:ea typeface="+mj-ea"/>
                <a:cs typeface="+mj-cs"/>
              </a:rPr>
              <a:t/>
            </a:r>
            <a:br>
              <a:rPr lang="pl-PL" sz="3600" b="1" kern="0">
                <a:solidFill>
                  <a:srgbClr val="222268"/>
                </a:solidFill>
                <a:latin typeface="+mj-lt"/>
                <a:ea typeface="+mj-ea"/>
                <a:cs typeface="+mj-cs"/>
              </a:rPr>
            </a:br>
            <a:r>
              <a:rPr lang="pl-PL" sz="1800" b="1" i="1" kern="0">
                <a:solidFill>
                  <a:srgbClr val="222268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</a:t>
            </a:r>
            <a:r>
              <a:rPr lang="pl-PL" sz="2000" b="1" kern="0">
                <a:solidFill>
                  <a:srgbClr val="222268"/>
                </a:solidFill>
                <a:latin typeface="+mj-lt"/>
                <a:ea typeface="+mj-ea"/>
                <a:cs typeface="+mj-cs"/>
              </a:rPr>
              <a:t/>
            </a:r>
            <a:br>
              <a:rPr lang="pl-PL" sz="2000" b="1" kern="0">
                <a:solidFill>
                  <a:srgbClr val="222268"/>
                </a:solidFill>
                <a:latin typeface="+mj-lt"/>
                <a:ea typeface="+mj-ea"/>
                <a:cs typeface="+mj-cs"/>
              </a:rPr>
            </a:br>
            <a:r>
              <a:rPr lang="pl-PL" sz="3600" b="1" kern="0">
                <a:solidFill>
                  <a:srgbClr val="222268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pl-PL" sz="3600" b="1" kern="0">
                <a:solidFill>
                  <a:srgbClr val="222268"/>
                </a:solidFill>
                <a:latin typeface="+mj-lt"/>
                <a:ea typeface="+mj-ea"/>
                <a:cs typeface="+mj-cs"/>
              </a:rPr>
            </a:br>
            <a:endParaRPr lang="pl-PL" sz="3600" b="1" kern="0">
              <a:solidFill>
                <a:srgbClr val="222268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F(X)=F(Xo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797" y="2457450"/>
            <a:ext cx="32861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xt_PoLinear"/>
          <p:cNvSpPr txBox="1">
            <a:spLocks noChangeArrowheads="1"/>
          </p:cNvSpPr>
          <p:nvPr/>
        </p:nvSpPr>
        <p:spPr bwMode="auto">
          <a:xfrm>
            <a:off x="1168135" y="2153233"/>
            <a:ext cx="19367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1600" b="1" i="1" kern="0">
                <a:solidFill>
                  <a:srgbClr val="0000FF"/>
                </a:solidFill>
                <a:ea typeface="+mj-ea"/>
                <a:cs typeface="Times New Roman" pitchFamily="18" charset="0"/>
                <a:sym typeface="Wingdings" pitchFamily="2" charset="2"/>
              </a:rPr>
              <a:t>Po linearyzacji</a:t>
            </a:r>
            <a:endParaRPr lang="pl-PL" sz="3600" b="1" kern="0">
              <a:solidFill>
                <a:srgbClr val="222268"/>
              </a:solidFill>
              <a:ea typeface="+mj-ea"/>
              <a:cs typeface="Times New Roman" pitchFamily="18" charset="0"/>
            </a:endParaRPr>
          </a:p>
        </p:txBody>
      </p:sp>
      <p:pic>
        <p:nvPicPr>
          <p:cNvPr id="12" name="F(X)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024" y="1027113"/>
            <a:ext cx="155733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 -&gt;"/>
          <p:cNvSpPr txBox="1">
            <a:spLocks noChangeArrowheads="1"/>
          </p:cNvSpPr>
          <p:nvPr/>
        </p:nvSpPr>
        <p:spPr bwMode="auto">
          <a:xfrm>
            <a:off x="5751188" y="1055688"/>
            <a:ext cx="7239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3600" b="1" kern="0" dirty="0">
                <a:solidFill>
                  <a:srgbClr val="222268"/>
                </a:solidFill>
                <a:latin typeface="+mj-lt"/>
                <a:ea typeface="+mj-ea"/>
                <a:cs typeface="+mj-cs"/>
              </a:rPr>
              <a:t/>
            </a:r>
            <a:br>
              <a:rPr lang="pl-PL" sz="3600" b="1" kern="0" dirty="0">
                <a:solidFill>
                  <a:srgbClr val="222268"/>
                </a:solidFill>
                <a:latin typeface="+mj-lt"/>
                <a:ea typeface="+mj-ea"/>
                <a:cs typeface="+mj-cs"/>
              </a:rPr>
            </a:br>
            <a:r>
              <a:rPr lang="pl-PL" sz="3600" b="1" kern="0" dirty="0">
                <a:solidFill>
                  <a:srgbClr val="222268"/>
                </a:solidFill>
                <a:latin typeface="+mj-lt"/>
                <a:ea typeface="+mj-ea"/>
                <a:cs typeface="+mj-cs"/>
              </a:rPr>
              <a:t/>
            </a:r>
            <a:br>
              <a:rPr lang="pl-PL" sz="3600" b="1" kern="0" dirty="0">
                <a:solidFill>
                  <a:srgbClr val="222268"/>
                </a:solidFill>
                <a:latin typeface="+mj-lt"/>
                <a:ea typeface="+mj-ea"/>
                <a:cs typeface="+mj-cs"/>
              </a:rPr>
            </a:br>
            <a:r>
              <a:rPr lang="pl-PL" sz="1800" b="1" i="1" kern="0" dirty="0">
                <a:solidFill>
                  <a:srgbClr val="222268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</a:t>
            </a:r>
            <a:r>
              <a:rPr lang="pl-PL" sz="2000" b="1" kern="0" dirty="0">
                <a:solidFill>
                  <a:srgbClr val="222268"/>
                </a:solidFill>
                <a:latin typeface="+mj-lt"/>
                <a:ea typeface="+mj-ea"/>
                <a:cs typeface="+mj-cs"/>
              </a:rPr>
              <a:t/>
            </a:r>
            <a:br>
              <a:rPr lang="pl-PL" sz="2000" b="1" kern="0" dirty="0">
                <a:solidFill>
                  <a:srgbClr val="222268"/>
                </a:solidFill>
                <a:latin typeface="+mj-lt"/>
                <a:ea typeface="+mj-ea"/>
                <a:cs typeface="+mj-cs"/>
              </a:rPr>
            </a:br>
            <a:r>
              <a:rPr lang="pl-PL" sz="3600" b="1" kern="0" dirty="0">
                <a:solidFill>
                  <a:srgbClr val="222268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pl-PL" sz="3600" b="1" kern="0" dirty="0">
                <a:solidFill>
                  <a:srgbClr val="222268"/>
                </a:solidFill>
                <a:latin typeface="+mj-lt"/>
                <a:ea typeface="+mj-ea"/>
                <a:cs typeface="+mj-cs"/>
              </a:rPr>
            </a:br>
            <a:endParaRPr lang="pl-PL" sz="3600" b="1" kern="0" dirty="0">
              <a:solidFill>
                <a:srgbClr val="222268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RowRozpł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987615"/>
              </p:ext>
            </p:extLst>
          </p:nvPr>
        </p:nvGraphicFramePr>
        <p:xfrm>
          <a:off x="1759012" y="730250"/>
          <a:ext cx="36988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Równanie" r:id="rId10" imgW="2958840" imgH="888840" progId="Equation.3">
                  <p:embed/>
                </p:oleObj>
              </mc:Choice>
              <mc:Fallback>
                <p:oleObj name="Równanie" r:id="rId10" imgW="29588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9012" y="730250"/>
                        <a:ext cx="3698875" cy="11112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00B050"/>
                          </a:gs>
                          <a:gs pos="2000">
                            <a:srgbClr val="62B776"/>
                          </a:gs>
                          <a:gs pos="46255">
                            <a:srgbClr val="F3C0AE"/>
                          </a:gs>
                          <a:gs pos="50000">
                            <a:srgbClr val="FFC1B3"/>
                          </a:gs>
                          <a:gs pos="100000">
                            <a:srgbClr val="FFE1DA"/>
                          </a:gs>
                        </a:gsLst>
                        <a:lin ang="16200000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1908611" y="260648"/>
            <a:ext cx="53267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Metoda Newtona-</a:t>
            </a:r>
            <a:r>
              <a:rPr kumimoji="1" lang="pl-PL" sz="1400" b="1" i="1" kern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Raphsona</a:t>
            </a:r>
            <a:r>
              <a:rPr kumimoji="1" lang="pl-PL" sz="1400" b="1" i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rozwiązywania równań sieciowych</a:t>
            </a:r>
          </a:p>
        </p:txBody>
      </p:sp>
    </p:spTree>
    <p:extLst>
      <p:ext uri="{BB962C8B-B14F-4D97-AF65-F5344CB8AC3E}">
        <p14:creationId xmlns:p14="http://schemas.microsoft.com/office/powerpoint/2010/main" val="280085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5" name="L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146439"/>
              </p:ext>
            </p:extLst>
          </p:nvPr>
        </p:nvGraphicFramePr>
        <p:xfrm>
          <a:off x="2123762" y="4807495"/>
          <a:ext cx="485616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Równanie" r:id="rId3" imgW="3886200" imgH="965200" progId="Equation.3">
                  <p:embed/>
                </p:oleObj>
              </mc:Choice>
              <mc:Fallback>
                <p:oleObj name="Równanie" r:id="rId3" imgW="3886200" imgH="96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62" y="4807495"/>
                        <a:ext cx="4856163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K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882033"/>
              </p:ext>
            </p:extLst>
          </p:nvPr>
        </p:nvGraphicFramePr>
        <p:xfrm>
          <a:off x="2123762" y="3421608"/>
          <a:ext cx="415766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Równanie" r:id="rId5" imgW="3327400" imgH="965200" progId="Equation.3">
                  <p:embed/>
                </p:oleObj>
              </mc:Choice>
              <mc:Fallback>
                <p:oleObj name="Równanie" r:id="rId5" imgW="3327400" imgH="96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62" y="3421608"/>
                        <a:ext cx="4157663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67087"/>
              </p:ext>
            </p:extLst>
          </p:nvPr>
        </p:nvGraphicFramePr>
        <p:xfrm>
          <a:off x="2123762" y="2143670"/>
          <a:ext cx="498316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Równanie" r:id="rId7" imgW="3987800" imgH="965200" progId="Equation.3">
                  <p:embed/>
                </p:oleObj>
              </mc:Choice>
              <mc:Fallback>
                <p:oleObj name="Równanie" r:id="rId7" imgW="3987800" imgH="96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62" y="2143670"/>
                        <a:ext cx="4983163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2" name="H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820439"/>
              </p:ext>
            </p:extLst>
          </p:nvPr>
        </p:nvGraphicFramePr>
        <p:xfrm>
          <a:off x="2123762" y="849858"/>
          <a:ext cx="4205288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Równanie" r:id="rId9" imgW="3365500" imgH="1193800" progId="Equation.3">
                  <p:embed/>
                </p:oleObj>
              </mc:Choice>
              <mc:Fallback>
                <p:oleObj name="Równanie" r:id="rId9" imgW="3365500" imgH="119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62" y="849858"/>
                        <a:ext cx="4205288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ytuł"/>
          <p:cNvSpPr txBox="1">
            <a:spLocks noChangeArrowheads="1"/>
          </p:cNvSpPr>
          <p:nvPr/>
        </p:nvSpPr>
        <p:spPr bwMode="auto">
          <a:xfrm>
            <a:off x="3298414" y="397876"/>
            <a:ext cx="25471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Elementy macierzy Jacobiego</a:t>
            </a:r>
          </a:p>
        </p:txBody>
      </p:sp>
    </p:spTree>
    <p:extLst>
      <p:ext uri="{BB962C8B-B14F-4D97-AF65-F5344CB8AC3E}">
        <p14:creationId xmlns:p14="http://schemas.microsoft.com/office/powerpoint/2010/main" val="415915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11. Obl_Przepływów"/>
          <p:cNvGrpSpPr/>
          <p:nvPr/>
        </p:nvGrpSpPr>
        <p:grpSpPr>
          <a:xfrm>
            <a:off x="4503450" y="5265915"/>
            <a:ext cx="2414323" cy="717037"/>
            <a:chOff x="-180135" y="0"/>
            <a:chExt cx="2807927" cy="521840"/>
          </a:xfrm>
        </p:grpSpPr>
        <p:sp>
          <p:nvSpPr>
            <p:cNvPr id="65" name="Prostokąt 64"/>
            <p:cNvSpPr/>
            <p:nvPr/>
          </p:nvSpPr>
          <p:spPr>
            <a:xfrm>
              <a:off x="-178229" y="0"/>
              <a:ext cx="2806021" cy="52184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66" name="Text Box 56"/>
            <p:cNvSpPr txBox="1">
              <a:spLocks noChangeArrowheads="1"/>
            </p:cNvSpPr>
            <p:nvPr/>
          </p:nvSpPr>
          <p:spPr bwMode="auto">
            <a:xfrm>
              <a:off x="-180135" y="26161"/>
              <a:ext cx="2668255" cy="45206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800" i="1">
                  <a:effectLst/>
                  <a:latin typeface="Arial"/>
                  <a:ea typeface="Times New Roman"/>
                </a:rPr>
                <a:t>Obliczenie:</a:t>
              </a:r>
              <a:endParaRPr lang="pl-PL" sz="800">
                <a:effectLst/>
                <a:latin typeface="Times New Roman"/>
                <a:ea typeface="Times New Roman"/>
              </a:endParaRPr>
            </a:p>
            <a:p>
              <a:pPr marL="90170" fontAlgn="base">
                <a:spcAft>
                  <a:spcPts val="0"/>
                </a:spcAft>
                <a:tabLst>
                  <a:tab pos="270510" algn="l"/>
                </a:tabLst>
              </a:pPr>
              <a:r>
                <a:rPr lang="pl-PL" sz="800" i="1">
                  <a:effectLst/>
                  <a:latin typeface="Arial"/>
                  <a:ea typeface="Times New Roman"/>
                </a:rPr>
                <a:t>mocy biernych w węzłach elektrownianych</a:t>
              </a:r>
              <a:endParaRPr lang="pl-PL" sz="800">
                <a:effectLst/>
                <a:latin typeface="Times New Roman"/>
                <a:ea typeface="Times New Roman"/>
              </a:endParaRPr>
            </a:p>
            <a:p>
              <a:pPr marL="90170" fontAlgn="base">
                <a:spcAft>
                  <a:spcPts val="0"/>
                </a:spcAft>
                <a:tabLst>
                  <a:tab pos="270510" algn="l"/>
                </a:tabLst>
              </a:pPr>
              <a:r>
                <a:rPr lang="pl-PL" sz="800" i="1">
                  <a:effectLst/>
                  <a:latin typeface="Arial"/>
                  <a:ea typeface="Times New Roman"/>
                </a:rPr>
                <a:t>mocy czynnej i biernej w węźle bilansującym</a:t>
              </a:r>
              <a:endParaRPr lang="pl-PL" sz="800">
                <a:effectLst/>
                <a:latin typeface="Times New Roman"/>
                <a:ea typeface="Times New Roman"/>
              </a:endParaRPr>
            </a:p>
            <a:p>
              <a:pPr marL="90170" fontAlgn="base">
                <a:spcAft>
                  <a:spcPts val="0"/>
                </a:spcAft>
                <a:tabLst>
                  <a:tab pos="270510" algn="l"/>
                </a:tabLst>
              </a:pPr>
              <a:r>
                <a:rPr lang="pl-PL" sz="800" i="1">
                  <a:effectLst/>
                  <a:latin typeface="Arial"/>
                  <a:ea typeface="Times New Roman"/>
                </a:rPr>
                <a:t>przepływów mocy w liniach i transformatorach</a:t>
              </a:r>
              <a:endParaRPr lang="pl-PL" sz="8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68" name="12.Wdół"/>
          <p:cNvGrpSpPr/>
          <p:nvPr/>
        </p:nvGrpSpPr>
        <p:grpSpPr>
          <a:xfrm>
            <a:off x="5774165" y="3071108"/>
            <a:ext cx="1502" cy="2194173"/>
            <a:chOff x="5774165" y="3071108"/>
            <a:chExt cx="1502" cy="2194173"/>
          </a:xfrm>
        </p:grpSpPr>
        <p:cxnSp>
          <p:nvCxnSpPr>
            <p:cNvPr id="4" name="Łącznik prosty ze strzałką 63"/>
            <p:cNvCxnSpPr/>
            <p:nvPr/>
          </p:nvCxnSpPr>
          <p:spPr>
            <a:xfrm flipH="1" flipV="1">
              <a:off x="5774165" y="3071108"/>
              <a:ext cx="426" cy="219417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Łącznik prosty ze strzałką 62"/>
            <p:cNvCxnSpPr/>
            <p:nvPr/>
          </p:nvCxnSpPr>
          <p:spPr>
            <a:xfrm flipH="1">
              <a:off x="5775667" y="3680311"/>
              <a:ext cx="0" cy="1209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12.W prawo"/>
          <p:cNvCxnSpPr/>
          <p:nvPr/>
        </p:nvCxnSpPr>
        <p:spPr>
          <a:xfrm>
            <a:off x="4660717" y="3064943"/>
            <a:ext cx="1117802" cy="1584"/>
          </a:xfrm>
          <a:prstGeom prst="straightConnector1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11 W dół"/>
          <p:cNvGrpSpPr/>
          <p:nvPr/>
        </p:nvGrpSpPr>
        <p:grpSpPr>
          <a:xfrm>
            <a:off x="3371130" y="2109339"/>
            <a:ext cx="0" cy="150383"/>
            <a:chOff x="0" y="-9556"/>
            <a:chExt cx="0" cy="179141"/>
          </a:xfrm>
        </p:grpSpPr>
        <p:cxnSp>
          <p:nvCxnSpPr>
            <p:cNvPr id="61" name="Łącznik prosty ze strzałką 60"/>
            <p:cNvCxnSpPr/>
            <p:nvPr/>
          </p:nvCxnSpPr>
          <p:spPr>
            <a:xfrm flipH="1">
              <a:off x="0" y="-9556"/>
              <a:ext cx="0" cy="1083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Łącznik prosty ze strzałką 61"/>
            <p:cNvCxnSpPr/>
            <p:nvPr/>
          </p:nvCxnSpPr>
          <p:spPr>
            <a:xfrm flipH="1">
              <a:off x="0" y="61198"/>
              <a:ext cx="0" cy="1083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11.W prawo"/>
          <p:cNvCxnSpPr/>
          <p:nvPr/>
        </p:nvCxnSpPr>
        <p:spPr>
          <a:xfrm>
            <a:off x="2226228" y="2103174"/>
            <a:ext cx="1152743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11.W górę"/>
          <p:cNvGrpSpPr/>
          <p:nvPr/>
        </p:nvGrpSpPr>
        <p:grpSpPr>
          <a:xfrm>
            <a:off x="2232518" y="2109339"/>
            <a:ext cx="0" cy="3321815"/>
            <a:chOff x="0" y="0"/>
            <a:chExt cx="0" cy="3941445"/>
          </a:xfrm>
        </p:grpSpPr>
        <p:cxnSp>
          <p:nvCxnSpPr>
            <p:cNvPr id="59" name="Łącznik prosty ze strzałką 58"/>
            <p:cNvCxnSpPr/>
            <p:nvPr/>
          </p:nvCxnSpPr>
          <p:spPr>
            <a:xfrm flipV="1">
              <a:off x="0" y="0"/>
              <a:ext cx="0" cy="394144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Łącznik prosty ze strzałką 59"/>
            <p:cNvCxnSpPr/>
            <p:nvPr/>
          </p:nvCxnSpPr>
          <p:spPr>
            <a:xfrm flipH="1">
              <a:off x="0" y="1719072"/>
              <a:ext cx="0" cy="10794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11. W lewo"/>
          <p:cNvCxnSpPr/>
          <p:nvPr/>
        </p:nvCxnSpPr>
        <p:spPr>
          <a:xfrm flipV="1">
            <a:off x="2238810" y="5432374"/>
            <a:ext cx="1736487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10.i=i+1"/>
          <p:cNvGrpSpPr/>
          <p:nvPr/>
        </p:nvGrpSpPr>
        <p:grpSpPr>
          <a:xfrm>
            <a:off x="3761151" y="5154941"/>
            <a:ext cx="465247" cy="274811"/>
            <a:chOff x="0" y="0"/>
            <a:chExt cx="541020" cy="326073"/>
          </a:xfrm>
        </p:grpSpPr>
        <p:grpSp>
          <p:nvGrpSpPr>
            <p:cNvPr id="54" name="Strzałka"/>
            <p:cNvGrpSpPr/>
            <p:nvPr/>
          </p:nvGrpSpPr>
          <p:grpSpPr>
            <a:xfrm>
              <a:off x="252413" y="147638"/>
              <a:ext cx="0" cy="178435"/>
              <a:chOff x="-13648" y="0"/>
              <a:chExt cx="0" cy="178485"/>
            </a:xfrm>
          </p:grpSpPr>
          <p:cxnSp>
            <p:nvCxnSpPr>
              <p:cNvPr id="57" name="Łącznik prosty ze strzałką 56"/>
              <p:cNvCxnSpPr/>
              <p:nvPr/>
            </p:nvCxnSpPr>
            <p:spPr>
              <a:xfrm flipH="1">
                <a:off x="-13648" y="0"/>
                <a:ext cx="0" cy="108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Łącznik prosty ze strzałką 57"/>
              <p:cNvCxnSpPr/>
              <p:nvPr/>
            </p:nvCxnSpPr>
            <p:spPr>
              <a:xfrm flipH="1">
                <a:off x="-13648" y="70485"/>
                <a:ext cx="0" cy="108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Prostokąt 54"/>
            <p:cNvSpPr/>
            <p:nvPr/>
          </p:nvSpPr>
          <p:spPr>
            <a:xfrm>
              <a:off x="0" y="0"/>
              <a:ext cx="541020" cy="142875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56" name="Text Box 56"/>
            <p:cNvSpPr txBox="1">
              <a:spLocks noChangeArrowheads="1"/>
            </p:cNvSpPr>
            <p:nvPr/>
          </p:nvSpPr>
          <p:spPr bwMode="auto">
            <a:xfrm>
              <a:off x="104775" y="14288"/>
              <a:ext cx="320040" cy="13049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algn="ctr" fontAlgn="base">
                <a:spcAft>
                  <a:spcPts val="1000"/>
                </a:spcAft>
              </a:pPr>
              <a:r>
                <a:rPr lang="pl-PL" sz="800" i="1">
                  <a:effectLst/>
                  <a:latin typeface="Arial"/>
                  <a:ea typeface="Times New Roman"/>
                </a:rPr>
                <a:t>i=i+1</a:t>
              </a:r>
              <a:endParaRPr lang="pl-PL" sz="8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11" name="9.Now_X"/>
          <p:cNvGrpSpPr/>
          <p:nvPr/>
        </p:nvGrpSpPr>
        <p:grpSpPr>
          <a:xfrm>
            <a:off x="2855295" y="4575413"/>
            <a:ext cx="2286770" cy="578521"/>
            <a:chOff x="0" y="0"/>
            <a:chExt cx="2659206" cy="686435"/>
          </a:xfrm>
        </p:grpSpPr>
        <p:cxnSp>
          <p:nvCxnSpPr>
            <p:cNvPr id="51" name="Łącznik prosty ze strzałką 50"/>
            <p:cNvCxnSpPr/>
            <p:nvPr/>
          </p:nvCxnSpPr>
          <p:spPr>
            <a:xfrm flipH="1">
              <a:off x="1304925" y="542925"/>
              <a:ext cx="0" cy="14351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Prostokąt 51"/>
            <p:cNvSpPr/>
            <p:nvPr/>
          </p:nvSpPr>
          <p:spPr>
            <a:xfrm>
              <a:off x="0" y="0"/>
              <a:ext cx="2628000" cy="5400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04760" y="57149"/>
                  <a:ext cx="2554446" cy="4240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0" rIns="36000" bIns="0">
                  <a:sp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pl-PL" sz="800" i="1">
                      <a:effectLst/>
                      <a:latin typeface="Arial"/>
                      <a:ea typeface="Times New Roman"/>
                    </a:rPr>
                    <a:t>Obliczenie nowych wartości napięć węzłowych</a:t>
                  </a:r>
                  <a:endParaRPr lang="pl-PL" sz="800">
                    <a:effectLst/>
                    <a:latin typeface="Times New Roman"/>
                    <a:ea typeface="Times New Roman"/>
                  </a:endParaRPr>
                </a:p>
                <a:p>
                  <a:pPr fontAlgn="base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pPr>
                          <m:e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       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𝑿</m:t>
                            </m:r>
                          </m:e>
                          <m:sup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(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𝒊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+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𝟏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)</m:t>
                            </m:r>
                          </m:sup>
                        </m:sSup>
                        <m:r>
                          <a:rPr lang="pl-PL" sz="8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</m:t>
                        </m:r>
                        <m:sSup>
                          <m:sSupPr>
                            <m:ctrlP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pPr>
                          <m:e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𝑿</m:t>
                            </m:r>
                          </m:e>
                          <m:sup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(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𝒊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)</m:t>
                            </m:r>
                          </m:sup>
                        </m:sSup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+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𝜟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𝑿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pl-PL" sz="8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pl-PL" sz="8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</m:ctrlPr>
                              </m:mPr>
                              <m:mr>
                                <m:e>
                                  <m:sSup>
                                    <m:sSupPr>
                                      <m:ctrlP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  <m:t>𝜹</m:t>
                                      </m:r>
                                    </m:e>
                                    <m:sup>
                                      <m: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  <m:t>(</m:t>
                                      </m:r>
                                      <m: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  <m:t>𝒊</m:t>
                                      </m:r>
                                      <m: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  <m:t>)</m:t>
                                      </m:r>
                                    </m:sup>
                                  </m:sSup>
                                  <m:r>
                                    <a:rPr lang="pl-PL" sz="800" b="1" i="1">
                                      <a:effectLst/>
                                      <a:latin typeface="Cambria Math"/>
                                      <a:ea typeface="Times New Roman"/>
                                      <a:cs typeface="Arial"/>
                                    </a:rPr>
                                    <m:t>+</m:t>
                                  </m:r>
                                  <m:r>
                                    <a:rPr lang="pl-PL" sz="800" b="1" i="1">
                                      <a:effectLst/>
                                      <a:latin typeface="Cambria Math"/>
                                      <a:ea typeface="Times New Roman"/>
                                      <a:cs typeface="Arial"/>
                                    </a:rPr>
                                    <m:t>𝜟𝜹</m:t>
                                  </m:r>
                                </m:e>
                              </m:mr>
                              <m:mr>
                                <m:e>
                                  <m:sSup>
                                    <m:sSupPr>
                                      <m:ctrlP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  <m:t>𝑼</m:t>
                                      </m:r>
                                    </m:e>
                                    <m:sup>
                                      <m: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  <m:t>(</m:t>
                                      </m:r>
                                      <m: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  <m:t>𝒊</m:t>
                                      </m:r>
                                      <m:r>
                                        <a:rPr lang="pl-PL" sz="800" b="1" i="1">
                                          <a:effectLst/>
                                          <a:latin typeface="Cambria Math"/>
                                          <a:ea typeface="Times New Roman"/>
                                          <a:cs typeface="Arial"/>
                                        </a:rPr>
                                        <m:t>)</m:t>
                                      </m:r>
                                    </m:sup>
                                  </m:sSup>
                                  <m:r>
                                    <a:rPr lang="pl-PL" sz="800" b="1" i="1">
                                      <a:effectLst/>
                                      <a:latin typeface="Cambria Math"/>
                                      <a:ea typeface="Times New Roman"/>
                                      <a:cs typeface="Arial"/>
                                    </a:rPr>
                                    <m:t>+</m:t>
                                  </m:r>
                                  <m:r>
                                    <a:rPr lang="pl-PL" sz="800" b="1" i="1">
                                      <a:effectLst/>
                                      <a:latin typeface="Cambria Math"/>
                                      <a:ea typeface="Times New Roman"/>
                                      <a:cs typeface="Arial"/>
                                    </a:rPr>
                                    <m:t>𝜟</m:t>
                                  </m:r>
                                  <m:r>
                                    <a:rPr lang="pl-PL" sz="800" b="1" i="1">
                                      <a:effectLst/>
                                      <a:latin typeface="Cambria Math"/>
                                      <a:ea typeface="Times New Roman"/>
                                      <a:cs typeface="Arial"/>
                                    </a:rPr>
                                    <m:t>𝑼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pl-PL" sz="8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53" name="Text 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4760" y="57149"/>
                  <a:ext cx="2554446" cy="42407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108" t="-8475" r="-277" b="-10169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8.Rozw"/>
          <p:cNvGrpSpPr/>
          <p:nvPr/>
        </p:nvGrpSpPr>
        <p:grpSpPr>
          <a:xfrm>
            <a:off x="2773517" y="3995886"/>
            <a:ext cx="2417156" cy="582535"/>
            <a:chOff x="0" y="0"/>
            <a:chExt cx="2810827" cy="691197"/>
          </a:xfrm>
        </p:grpSpPr>
        <p:cxnSp>
          <p:nvCxnSpPr>
            <p:cNvPr id="48" name="Łącznik prosty ze strzałką 47"/>
            <p:cNvCxnSpPr/>
            <p:nvPr/>
          </p:nvCxnSpPr>
          <p:spPr>
            <a:xfrm flipH="1">
              <a:off x="1400175" y="547687"/>
              <a:ext cx="0" cy="14351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Prostokąt 48"/>
            <p:cNvSpPr/>
            <p:nvPr/>
          </p:nvSpPr>
          <p:spPr>
            <a:xfrm>
              <a:off x="0" y="0"/>
              <a:ext cx="2808000" cy="5400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3812" y="42862"/>
                  <a:ext cx="2787015" cy="452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36000" tIns="0" rIns="36000" bIns="0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pl-PL" sz="800" i="1">
                      <a:effectLst/>
                      <a:latin typeface="Arial"/>
                      <a:ea typeface="Times New Roman"/>
                    </a:rPr>
                    <a:t>Rozwiązanie liniowego układu równań:</a:t>
                  </a:r>
                  <a:endParaRPr lang="pl-PL" sz="800">
                    <a:effectLst/>
                    <a:latin typeface="Times New Roman"/>
                    <a:ea typeface="Times New Roman"/>
                  </a:endParaRPr>
                </a:p>
                <a:p>
                  <a:pPr marL="270510" fontAlgn="base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𝜟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𝑭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</m:t>
                        </m:r>
                        <m:sSup>
                          <m:sSupPr>
                            <m:ctrlP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pPr>
                          <m:e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𝑱</m:t>
                            </m:r>
                          </m:e>
                          <m:sup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(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𝒊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)</m:t>
                            </m:r>
                          </m:sup>
                        </m:sSup>
                        <m:r>
                          <a:rPr lang="pl-PL" sz="8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∙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𝜟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𝑿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          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𝜟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𝑿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=</m:t>
                        </m:r>
                        <m:sSup>
                          <m:sSupPr>
                            <m:ctrlP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pl-PL" sz="800" b="1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</m:ctrlPr>
                              </m:sSupPr>
                              <m:e>
                                <m:r>
                                  <a:rPr lang="pl-PL" sz="800" b="1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𝑱</m:t>
                                </m:r>
                              </m:e>
                              <m:sup>
                                <m:r>
                                  <a:rPr lang="pl-PL" sz="800" b="1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(</m:t>
                                </m:r>
                                <m:r>
                                  <a:rPr lang="pl-PL" sz="800" b="1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𝒊</m:t>
                                </m:r>
                                <m:r>
                                  <a:rPr lang="pl-PL" sz="800" b="1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)</m:t>
                                </m:r>
                              </m:sup>
                            </m:sSup>
                          </m:e>
                          <m:sup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−</m:t>
                            </m:r>
                            <m:r>
                              <a:rPr lang="pl-PL" sz="800" b="1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𝟏</m:t>
                            </m:r>
                          </m:sup>
                        </m:sSup>
                        <m:r>
                          <a:rPr lang="pl-PL" sz="8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∙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𝜟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𝑭</m:t>
                        </m:r>
                        <m:r>
                          <a:rPr lang="pl-PL" sz="800" b="1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   </m:t>
                        </m:r>
                      </m:oMath>
                    </m:oMathPara>
                  </a14:m>
                  <a:endParaRPr lang="pl-PL" sz="8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50" name="Text 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812" y="42862"/>
                  <a:ext cx="2787015" cy="4521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018" t="-7937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7.Mac_J"/>
          <p:cNvGrpSpPr/>
          <p:nvPr/>
        </p:nvGrpSpPr>
        <p:grpSpPr>
          <a:xfrm>
            <a:off x="3081759" y="3410193"/>
            <a:ext cx="1795565" cy="586549"/>
            <a:chOff x="0" y="0"/>
            <a:chExt cx="2088000" cy="695960"/>
          </a:xfrm>
        </p:grpSpPr>
        <p:cxnSp>
          <p:nvCxnSpPr>
            <p:cNvPr id="45" name="Łącznik prosty ze strzałką 44"/>
            <p:cNvCxnSpPr/>
            <p:nvPr/>
          </p:nvCxnSpPr>
          <p:spPr>
            <a:xfrm flipH="1">
              <a:off x="1033462" y="552450"/>
              <a:ext cx="0" cy="14351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Prostokąt 45"/>
            <p:cNvSpPr/>
            <p:nvPr/>
          </p:nvSpPr>
          <p:spPr>
            <a:xfrm>
              <a:off x="0" y="0"/>
              <a:ext cx="2088000" cy="5400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23837" y="38100"/>
                  <a:ext cx="1647825" cy="4749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0" rIns="36000" bIns="0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pl-PL" sz="800" i="1">
                      <a:effectLst/>
                      <a:latin typeface="Arial"/>
                      <a:ea typeface="Times New Roman"/>
                    </a:rPr>
                    <a:t>Obliczenie macierzy Jacobiego</a:t>
                  </a:r>
                  <a:endParaRPr lang="pl-PL" sz="800">
                    <a:effectLst/>
                    <a:latin typeface="Times New Roman"/>
                    <a:ea typeface="Times New Roman"/>
                  </a:endParaRPr>
                </a:p>
                <a:p>
                  <a:pPr marL="270510" fontAlgn="base">
                    <a:spcAft>
                      <a:spcPts val="0"/>
                    </a:spcAft>
                  </a:pPr>
                  <a:r>
                    <a:rPr lang="pl-PL" sz="800" b="1" i="1">
                      <a:effectLst/>
                      <a:latin typeface="Arial"/>
                      <a:ea typeface="Times New Roman"/>
                    </a:rPr>
                    <a:t>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pl-PL" sz="800" b="1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</m:ctrlPr>
                        </m:sSupPr>
                        <m:e>
                          <m:r>
                            <a:rPr lang="pl-PL" sz="800" b="1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𝑱</m:t>
                          </m:r>
                        </m:e>
                        <m:sup>
                          <m:r>
                            <a:rPr lang="pl-PL" sz="800" b="1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(</m:t>
                          </m:r>
                          <m:r>
                            <a:rPr lang="pl-PL" sz="800" b="1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𝒊</m:t>
                          </m:r>
                          <m:r>
                            <a:rPr lang="pl-PL" sz="800" b="1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)</m:t>
                          </m:r>
                        </m:sup>
                      </m:sSup>
                      <m:r>
                        <a:rPr lang="pl-PL" sz="800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l-PL" sz="800" b="1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pl-PL" sz="800" b="1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l-PL" sz="800" b="1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𝑯</m:t>
                                </m:r>
                              </m:e>
                              <m:e>
                                <m:r>
                                  <a:rPr lang="pl-PL" sz="800" b="1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𝑵</m:t>
                                </m:r>
                              </m:e>
                            </m:mr>
                            <m:mr>
                              <m:e>
                                <m:r>
                                  <a:rPr lang="pl-PL" sz="800" b="1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𝑲</m:t>
                                </m:r>
                              </m:e>
                              <m:e>
                                <m:r>
                                  <a:rPr lang="pl-PL" sz="800" b="1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𝑳</m:t>
                                </m:r>
                              </m:e>
                            </m:mr>
                          </m:m>
                        </m:e>
                      </m:d>
                    </m:oMath>
                  </a14:m>
                  <a:endParaRPr lang="pl-PL" sz="8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47" name="Text 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3837" y="38100"/>
                  <a:ext cx="1647825" cy="47498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717" t="-9231" r="-5579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6.Tak_Nie"/>
          <p:cNvGrpSpPr/>
          <p:nvPr/>
        </p:nvGrpSpPr>
        <p:grpSpPr>
          <a:xfrm>
            <a:off x="3276770" y="2713528"/>
            <a:ext cx="1563928" cy="713920"/>
            <a:chOff x="0" y="0"/>
            <a:chExt cx="1818638" cy="847090"/>
          </a:xfrm>
        </p:grpSpPr>
        <p:cxnSp>
          <p:nvCxnSpPr>
            <p:cNvPr id="38" name="Łącznik prosty ze strzałką 37"/>
            <p:cNvCxnSpPr/>
            <p:nvPr/>
          </p:nvCxnSpPr>
          <p:spPr>
            <a:xfrm flipH="1">
              <a:off x="814388" y="666750"/>
              <a:ext cx="0" cy="16192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Łącznik prosty ze strzałką 38"/>
            <p:cNvCxnSpPr/>
            <p:nvPr/>
          </p:nvCxnSpPr>
          <p:spPr>
            <a:xfrm>
              <a:off x="1600200" y="414338"/>
              <a:ext cx="1435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Łącznik prosty ze strzałką 39"/>
            <p:cNvCxnSpPr/>
            <p:nvPr/>
          </p:nvCxnSpPr>
          <p:spPr>
            <a:xfrm flipH="1">
              <a:off x="814388" y="0"/>
              <a:ext cx="0" cy="17970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56"/>
            <p:cNvSpPr txBox="1">
              <a:spLocks noChangeArrowheads="1"/>
            </p:cNvSpPr>
            <p:nvPr/>
          </p:nvSpPr>
          <p:spPr bwMode="auto">
            <a:xfrm>
              <a:off x="819150" y="666750"/>
              <a:ext cx="237488" cy="180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8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nie</a:t>
              </a:r>
              <a:endParaRPr lang="pl-PL" sz="8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2" name="Text Box 56"/>
            <p:cNvSpPr txBox="1">
              <a:spLocks noChangeArrowheads="1"/>
            </p:cNvSpPr>
            <p:nvPr/>
          </p:nvSpPr>
          <p:spPr bwMode="auto">
            <a:xfrm>
              <a:off x="1581150" y="238125"/>
              <a:ext cx="237488" cy="180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800" b="1" i="1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tak</a:t>
              </a:r>
              <a:endParaRPr lang="pl-PL" sz="8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3" name="Romb"/>
            <p:cNvSpPr/>
            <p:nvPr/>
          </p:nvSpPr>
          <p:spPr>
            <a:xfrm>
              <a:off x="0" y="161925"/>
              <a:ext cx="1631301" cy="510540"/>
            </a:xfrm>
            <a:prstGeom prst="flowChartDecision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  <a:spcAft>
                  <a:spcPts val="0"/>
                </a:spcAft>
              </a:pPr>
              <a:r>
                <a:rPr lang="pl-PL" sz="1200">
                  <a:effectLst/>
                  <a:latin typeface="Times New Roman"/>
                  <a:ea typeface="Times New Roman"/>
                </a:rPr>
                <a:t>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8100" y="219347"/>
                  <a:ext cx="1522131" cy="2897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36000" tIns="0" rIns="36000" bIns="0">
                  <a:noAutofit/>
                </a:bodyPr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pl-PL" sz="700" i="1">
                      <a:effectLst/>
                      <a:latin typeface="Arial"/>
                      <a:ea typeface="Times New Roman"/>
                    </a:rPr>
                    <a:t> </a:t>
                  </a:r>
                  <a:endParaRPr lang="pl-PL" sz="700">
                    <a:effectLst/>
                    <a:latin typeface="Times New Roman"/>
                    <a:ea typeface="Times New Roman"/>
                  </a:endParaRPr>
                </a:p>
                <a:p>
                  <a:pPr fontAlgn="base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pl-PL" sz="7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funcPr>
                          <m:fName>
                            <m:r>
                              <a:rPr lang="pl-PL" sz="7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(</m:t>
                            </m:r>
                            <m:r>
                              <a:rPr lang="pl-PL" sz="700" i="1"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𝑚𝑎𝑥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pl-PL" sz="7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</m:ctrlPr>
                              </m:dPr>
                              <m:e>
                                <m:r>
                                  <a:rPr lang="pl-PL" sz="7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𝛥</m:t>
                                </m:r>
                                <m:r>
                                  <a:rPr lang="pl-PL" sz="700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𝑃</m:t>
                                </m:r>
                              </m:e>
                            </m:d>
                          </m:e>
                        </m:func>
                        <m:r>
                          <a:rPr lang="pl-PL" sz="7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+</m:t>
                        </m:r>
                        <m:r>
                          <a:rPr lang="pl-PL" sz="7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𝑚𝑎𝑥</m:t>
                        </m:r>
                        <m:r>
                          <a:rPr lang="pl-PL" sz="7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⁡|</m:t>
                        </m:r>
                        <m:r>
                          <a:rPr lang="pl-PL" sz="7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𝛥</m:t>
                        </m:r>
                        <m:r>
                          <a:rPr lang="pl-PL" sz="7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𝑄</m:t>
                        </m:r>
                        <m:r>
                          <a:rPr lang="pl-PL" sz="7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|)&lt;</m:t>
                        </m:r>
                        <m:r>
                          <a:rPr lang="pl-PL" sz="700" i="1"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𝜀</m:t>
                        </m:r>
                      </m:oMath>
                    </m:oMathPara>
                  </a14:m>
                  <a:endParaRPr lang="pl-PL" sz="7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44" name="Text 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8100" y="219347"/>
                  <a:ext cx="1522131" cy="2897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4878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5.dP_dQ"/>
          <p:cNvGrpSpPr/>
          <p:nvPr/>
        </p:nvGrpSpPr>
        <p:grpSpPr>
          <a:xfrm>
            <a:off x="3037724" y="2103174"/>
            <a:ext cx="1857167" cy="607421"/>
            <a:chOff x="0" y="0"/>
            <a:chExt cx="2159635" cy="720725"/>
          </a:xfrm>
        </p:grpSpPr>
        <p:sp>
          <p:nvSpPr>
            <p:cNvPr id="35" name="Prostokąt 34"/>
            <p:cNvSpPr/>
            <p:nvPr/>
          </p:nvSpPr>
          <p:spPr>
            <a:xfrm>
              <a:off x="0" y="180975"/>
              <a:ext cx="2159635" cy="539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23838" y="209550"/>
                  <a:ext cx="1724025" cy="4527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0" rIns="36000" bIns="0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pl-PL" sz="800" i="1">
                      <a:effectLst/>
                      <a:latin typeface="Arial"/>
                      <a:ea typeface="Times New Roman"/>
                    </a:rPr>
                    <a:t>Obliczenie niezbilansowań mocy</a:t>
                  </a:r>
                  <a:endParaRPr lang="pl-PL" sz="800">
                    <a:effectLst/>
                    <a:latin typeface="Times New Roman"/>
                    <a:ea typeface="Times New Roman"/>
                  </a:endParaRPr>
                </a:p>
                <a:p>
                  <a:pPr marL="270510" fontAlgn="base">
                    <a:spcAft>
                      <a:spcPts val="0"/>
                    </a:spcAft>
                  </a:pPr>
                  <a:r>
                    <a:rPr lang="pl-PL" sz="800" b="1" i="1">
                      <a:effectLst/>
                      <a:latin typeface="Arial"/>
                      <a:ea typeface="Times New Roman"/>
                    </a:rPr>
                    <a:t>       </a:t>
                  </a:r>
                  <a14:m>
                    <m:oMath xmlns:m="http://schemas.openxmlformats.org/officeDocument/2006/math">
                      <m:r>
                        <a:rPr lang="pl-PL" sz="800" b="1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𝜟</m:t>
                      </m:r>
                      <m:r>
                        <a:rPr lang="pl-PL" sz="800" b="1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𝑭</m:t>
                      </m:r>
                      <m:r>
                        <a:rPr lang="pl-PL" sz="800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l-PL" sz="8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l-PL" sz="8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pl-PL" sz="800" b="1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𝜟</m:t>
                                </m:r>
                                <m:r>
                                  <a:rPr lang="pl-PL" sz="800" b="1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𝑷</m:t>
                                </m:r>
                              </m:e>
                            </m:mr>
                            <m:mr>
                              <m:e>
                                <m:r>
                                  <a:rPr lang="pl-PL" sz="800" b="1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𝜟</m:t>
                                </m:r>
                                <m:r>
                                  <a:rPr lang="pl-PL" sz="800" b="1" i="1">
                                    <a:effectLst/>
                                    <a:latin typeface="Cambria Math"/>
                                    <a:ea typeface="Times New Roman"/>
                                    <a:cs typeface="Arial"/>
                                  </a:rPr>
                                  <m:t>𝑸</m:t>
                                </m:r>
                              </m:e>
                            </m:mr>
                          </m:m>
                        </m:e>
                      </m:d>
                    </m:oMath>
                  </a14:m>
                  <a:endParaRPr lang="pl-PL" sz="8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6" name="Text 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3838" y="209550"/>
                  <a:ext cx="1724025" cy="45275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2058" t="-9524" r="-6584" b="-1587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Łącznik prosty ze strzałką 36"/>
            <p:cNvCxnSpPr/>
            <p:nvPr/>
          </p:nvCxnSpPr>
          <p:spPr>
            <a:xfrm>
              <a:off x="1090613" y="0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4.i=0"/>
          <p:cNvGrpSpPr/>
          <p:nvPr/>
        </p:nvGrpSpPr>
        <p:grpSpPr>
          <a:xfrm>
            <a:off x="3792605" y="1862732"/>
            <a:ext cx="371324" cy="240828"/>
            <a:chOff x="0" y="0"/>
            <a:chExt cx="431800" cy="285750"/>
          </a:xfrm>
        </p:grpSpPr>
        <p:sp>
          <p:nvSpPr>
            <p:cNvPr id="32" name="Prostokąt 31"/>
            <p:cNvSpPr/>
            <p:nvPr/>
          </p:nvSpPr>
          <p:spPr>
            <a:xfrm>
              <a:off x="0" y="131674"/>
              <a:ext cx="431800" cy="14351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33" name="Text Box 56"/>
            <p:cNvSpPr txBox="1">
              <a:spLocks noChangeArrowheads="1"/>
            </p:cNvSpPr>
            <p:nvPr/>
          </p:nvSpPr>
          <p:spPr bwMode="auto">
            <a:xfrm>
              <a:off x="95640" y="146050"/>
              <a:ext cx="228210" cy="1397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1000"/>
                </a:spcAft>
              </a:pPr>
              <a:r>
                <a:rPr lang="pl-PL" sz="800" i="1">
                  <a:effectLst/>
                  <a:latin typeface="Arial"/>
                  <a:ea typeface="Times New Roman"/>
                </a:rPr>
                <a:t>i=0</a:t>
              </a:r>
              <a:endParaRPr lang="pl-PL" sz="8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4" name="Łącznik prosty ze strzałką 33"/>
            <p:cNvCxnSpPr/>
            <p:nvPr/>
          </p:nvCxnSpPr>
          <p:spPr>
            <a:xfrm flipH="1">
              <a:off x="212141" y="0"/>
              <a:ext cx="0" cy="14351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3.Wekt_X_0"/>
          <p:cNvGrpSpPr/>
          <p:nvPr/>
        </p:nvGrpSpPr>
        <p:grpSpPr>
          <a:xfrm>
            <a:off x="2402367" y="1554472"/>
            <a:ext cx="3157348" cy="311748"/>
            <a:chOff x="0" y="0"/>
            <a:chExt cx="3671570" cy="3699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60934" y="190195"/>
                  <a:ext cx="3345180" cy="1797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0" rIns="36000" bIns="0">
                  <a:noAutofit/>
                </a:bodyPr>
                <a:lstStyle/>
                <a:p>
                  <a:pPr algn="ctr" fontAlgn="base">
                    <a:spcAft>
                      <a:spcPts val="1000"/>
                    </a:spcAft>
                  </a:pPr>
                  <a:r>
                    <a:rPr lang="pl-PL" sz="800" i="1">
                      <a:effectLst/>
                      <a:latin typeface="Arial"/>
                      <a:ea typeface="Times New Roman"/>
                    </a:rPr>
                    <a:t>Przyjęcie początkowego wektora stanu stanu: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pl-PL" sz="8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</m:ctrlPr>
                        </m:sSupPr>
                        <m:e>
                          <m:r>
                            <a:rPr lang="pl-PL" sz="800" b="1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𝑿</m:t>
                          </m:r>
                        </m:e>
                        <m:sup>
                          <m:r>
                            <a:rPr lang="pl-PL" sz="8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(</m:t>
                          </m:r>
                          <m:r>
                            <a:rPr lang="pl-PL" sz="8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𝑖</m:t>
                          </m:r>
                          <m:r>
                            <a:rPr lang="pl-PL" sz="8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=0)</m:t>
                          </m:r>
                        </m:sup>
                      </m:sSup>
                      <m:r>
                        <a:rPr lang="pl-PL" sz="800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=</m:t>
                      </m:r>
                      <m:sSup>
                        <m:sSupPr>
                          <m:ctrlPr>
                            <a:rPr lang="pl-PL" sz="8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l-PL" sz="8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</m:ctrlPr>
                            </m:dPr>
                            <m:e>
                              <m:r>
                                <a:rPr lang="pl-PL" sz="8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𝛿</m:t>
                              </m:r>
                              <m:r>
                                <a:rPr lang="pl-PL" sz="8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,|</m:t>
                              </m:r>
                              <m:r>
                                <a:rPr lang="pl-PL" sz="8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𝑈</m:t>
                              </m:r>
                              <m:r>
                                <a:rPr lang="pl-PL" sz="800" i="1">
                                  <a:effectLst/>
                                  <a:latin typeface="Cambria Math"/>
                                  <a:ea typeface="Times New Roman"/>
                                  <a:cs typeface="Arial"/>
                                </a:rPr>
                                <m:t>|</m:t>
                              </m:r>
                            </m:e>
                          </m:d>
                        </m:e>
                        <m:sup>
                          <m:r>
                            <a:rPr lang="pl-PL" sz="8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𝑇</m:t>
                          </m:r>
                        </m:sup>
                      </m:sSup>
                    </m:oMath>
                  </a14:m>
                  <a:endParaRPr lang="pl-PL" sz="8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29" name="Text 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60934" y="190195"/>
                  <a:ext cx="3345180" cy="17970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695" t="-16000" b="-28000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Prostokąt 29"/>
            <p:cNvSpPr/>
            <p:nvPr/>
          </p:nvSpPr>
          <p:spPr>
            <a:xfrm>
              <a:off x="0" y="153619"/>
              <a:ext cx="3671570" cy="2159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cxnSp>
          <p:nvCxnSpPr>
            <p:cNvPr id="31" name="Łącznik prosty ze strzałką 30"/>
            <p:cNvCxnSpPr/>
            <p:nvPr/>
          </p:nvCxnSpPr>
          <p:spPr>
            <a:xfrm flipH="1">
              <a:off x="1828800" y="0"/>
              <a:ext cx="0" cy="144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2.Numery"/>
          <p:cNvGrpSpPr/>
          <p:nvPr/>
        </p:nvGrpSpPr>
        <p:grpSpPr>
          <a:xfrm>
            <a:off x="3144665" y="1258544"/>
            <a:ext cx="1671505" cy="301036"/>
            <a:chOff x="0" y="-23865"/>
            <a:chExt cx="1943735" cy="357189"/>
          </a:xfrm>
        </p:grpSpPr>
        <p:sp>
          <p:nvSpPr>
            <p:cNvPr id="26" name="Prostokąt 25"/>
            <p:cNvSpPr/>
            <p:nvPr/>
          </p:nvSpPr>
          <p:spPr>
            <a:xfrm>
              <a:off x="0" y="153619"/>
              <a:ext cx="1943735" cy="179705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27" name="Text Box 56"/>
            <p:cNvSpPr txBox="1">
              <a:spLocks noChangeArrowheads="1"/>
            </p:cNvSpPr>
            <p:nvPr/>
          </p:nvSpPr>
          <p:spPr bwMode="auto">
            <a:xfrm>
              <a:off x="277806" y="166177"/>
              <a:ext cx="1304535" cy="13652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algn="ctr" fontAlgn="base">
                <a:lnSpc>
                  <a:spcPct val="130000"/>
                </a:lnSpc>
                <a:spcAft>
                  <a:spcPts val="1000"/>
                </a:spcAft>
              </a:pPr>
              <a:r>
                <a:rPr lang="pl-PL" sz="800" i="1">
                  <a:effectLst/>
                  <a:latin typeface="Arial"/>
                  <a:ea typeface="Times New Roman"/>
                </a:rPr>
                <a:t>Ponumerowanie węzłów</a:t>
              </a:r>
              <a:endParaRPr lang="pl-PL" sz="8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8" name="Łącznik prosty ze strzałką 27"/>
            <p:cNvCxnSpPr/>
            <p:nvPr/>
          </p:nvCxnSpPr>
          <p:spPr>
            <a:xfrm flipH="1">
              <a:off x="965607" y="-23865"/>
              <a:ext cx="0" cy="162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1.Dane"/>
          <p:cNvGrpSpPr/>
          <p:nvPr/>
        </p:nvGrpSpPr>
        <p:grpSpPr>
          <a:xfrm>
            <a:off x="2886748" y="592704"/>
            <a:ext cx="2167061" cy="669432"/>
            <a:chOff x="0" y="0"/>
            <a:chExt cx="2520000" cy="794304"/>
          </a:xfrm>
        </p:grpSpPr>
        <p:sp>
          <p:nvSpPr>
            <p:cNvPr id="23" name="Prostokąt 22"/>
            <p:cNvSpPr/>
            <p:nvPr/>
          </p:nvSpPr>
          <p:spPr>
            <a:xfrm>
              <a:off x="0" y="146304"/>
              <a:ext cx="2520000" cy="6480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24" name="Text Box 56"/>
            <p:cNvSpPr txBox="1">
              <a:spLocks noChangeArrowheads="1"/>
            </p:cNvSpPr>
            <p:nvPr/>
          </p:nvSpPr>
          <p:spPr bwMode="auto">
            <a:xfrm>
              <a:off x="36402" y="202826"/>
              <a:ext cx="2429755" cy="5740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pl-PL" sz="800" i="1">
                  <a:effectLst/>
                  <a:latin typeface="+mj-lt"/>
                  <a:ea typeface="Times New Roman"/>
                </a:rPr>
                <a:t>Dane: </a:t>
              </a:r>
              <a:r>
                <a:rPr lang="pl-PL" sz="800" b="1" i="1" u="sng">
                  <a:effectLst/>
                  <a:latin typeface="+mj-lt"/>
                  <a:ea typeface="Times New Roman"/>
                </a:rPr>
                <a:t>Y</a:t>
              </a:r>
              <a:r>
                <a:rPr lang="pl-PL" sz="800" i="1">
                  <a:effectLst/>
                  <a:latin typeface="+mj-lt"/>
                  <a:ea typeface="Times New Roman"/>
                </a:rPr>
                <a:t>, P</a:t>
              </a:r>
              <a:r>
                <a:rPr lang="pl-PL" sz="800" i="1" baseline="-25000">
                  <a:effectLst/>
                  <a:latin typeface="+mj-lt"/>
                  <a:ea typeface="Times New Roman"/>
                </a:rPr>
                <a:t>L</a:t>
              </a:r>
              <a:r>
                <a:rPr lang="pl-PL" sz="800" i="1">
                  <a:effectLst/>
                  <a:latin typeface="+mj-lt"/>
                  <a:ea typeface="Times New Roman"/>
                </a:rPr>
                <a:t>, Q</a:t>
              </a:r>
              <a:r>
                <a:rPr lang="pl-PL" sz="800" i="1" baseline="-25000">
                  <a:effectLst/>
                  <a:latin typeface="+mj-lt"/>
                  <a:ea typeface="Times New Roman"/>
                </a:rPr>
                <a:t>L</a:t>
              </a:r>
              <a:r>
                <a:rPr lang="pl-PL" sz="800" i="1">
                  <a:effectLst/>
                  <a:latin typeface="+mj-lt"/>
                  <a:ea typeface="Times New Roman"/>
                </a:rPr>
                <a:t>, P</a:t>
              </a:r>
              <a:r>
                <a:rPr lang="pl-PL" sz="800" i="1" baseline="-25000">
                  <a:effectLst/>
                  <a:latin typeface="+mj-lt"/>
                  <a:ea typeface="Times New Roman"/>
                </a:rPr>
                <a:t>g</a:t>
              </a:r>
              <a:r>
                <a:rPr lang="pl-PL" sz="800" i="1">
                  <a:effectLst/>
                  <a:latin typeface="+mj-lt"/>
                  <a:ea typeface="Times New Roman"/>
                </a:rPr>
                <a:t>, U</a:t>
              </a:r>
              <a:r>
                <a:rPr lang="pl-PL" sz="800" i="1" baseline="-25000">
                  <a:effectLst/>
                  <a:latin typeface="+mj-lt"/>
                  <a:ea typeface="Times New Roman"/>
                </a:rPr>
                <a:t>g</a:t>
              </a:r>
              <a:endParaRPr lang="pl-PL" sz="800">
                <a:effectLst/>
                <a:latin typeface="+mj-lt"/>
                <a:ea typeface="Times New Roman"/>
              </a:endParaRPr>
            </a:p>
            <a:p>
              <a:pPr fontAlgn="base">
                <a:spcAft>
                  <a:spcPts val="0"/>
                </a:spcAft>
              </a:pPr>
              <a:r>
                <a:rPr lang="pl-PL" sz="800" i="1">
                  <a:effectLst/>
                  <a:latin typeface="+mj-lt"/>
                  <a:ea typeface="Times New Roman"/>
                </a:rPr>
                <a:t>Parametry i topologia sieci</a:t>
              </a:r>
              <a:endParaRPr lang="pl-PL" sz="800">
                <a:effectLst/>
                <a:latin typeface="+mj-lt"/>
                <a:ea typeface="Times New Roman"/>
              </a:endParaRPr>
            </a:p>
            <a:p>
              <a:pPr fontAlgn="base">
                <a:spcAft>
                  <a:spcPts val="0"/>
                </a:spcAft>
              </a:pPr>
              <a:r>
                <a:rPr lang="pl-PL" sz="800" i="1">
                  <a:effectLst/>
                  <a:latin typeface="+mj-lt"/>
                  <a:ea typeface="Times New Roman"/>
                </a:rPr>
                <a:t>Planowane zapotrzebowania i generacja mocy </a:t>
              </a:r>
              <a:endParaRPr lang="pl-PL" sz="800">
                <a:effectLst/>
                <a:latin typeface="+mj-lt"/>
                <a:ea typeface="Times New Roman"/>
              </a:endParaRPr>
            </a:p>
            <a:p>
              <a:pPr fontAlgn="base">
                <a:spcAft>
                  <a:spcPts val="0"/>
                </a:spcAft>
              </a:pPr>
              <a:r>
                <a:rPr lang="pl-PL" sz="800" i="1">
                  <a:effectLst/>
                  <a:latin typeface="+mj-lt"/>
                  <a:ea typeface="Times New Roman"/>
                </a:rPr>
                <a:t>w węzłach sieci</a:t>
              </a:r>
              <a:endParaRPr lang="pl-PL" sz="800">
                <a:effectLst/>
                <a:latin typeface="+mj-lt"/>
                <a:ea typeface="Times New Roman"/>
              </a:endParaRPr>
            </a:p>
          </p:txBody>
        </p:sp>
        <p:cxnSp>
          <p:nvCxnSpPr>
            <p:cNvPr id="25" name="Łącznik prosty ze strzałką 24"/>
            <p:cNvCxnSpPr/>
            <p:nvPr/>
          </p:nvCxnSpPr>
          <p:spPr>
            <a:xfrm flipH="1">
              <a:off x="1265530" y="0"/>
              <a:ext cx="0" cy="144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0.Start"/>
          <p:cNvGrpSpPr/>
          <p:nvPr/>
        </p:nvGrpSpPr>
        <p:grpSpPr>
          <a:xfrm>
            <a:off x="3050305" y="401583"/>
            <a:ext cx="1857481" cy="182043"/>
            <a:chOff x="0" y="0"/>
            <a:chExt cx="2160000" cy="216000"/>
          </a:xfrm>
        </p:grpSpPr>
        <p:sp>
          <p:nvSpPr>
            <p:cNvPr id="21" name="Prostokąt 20"/>
            <p:cNvSpPr/>
            <p:nvPr/>
          </p:nvSpPr>
          <p:spPr>
            <a:xfrm>
              <a:off x="0" y="0"/>
              <a:ext cx="2160000" cy="21600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22" name="Text Box 56"/>
            <p:cNvSpPr txBox="1">
              <a:spLocks noChangeArrowheads="1"/>
            </p:cNvSpPr>
            <p:nvPr/>
          </p:nvSpPr>
          <p:spPr bwMode="auto">
            <a:xfrm>
              <a:off x="321435" y="29191"/>
              <a:ext cx="1489320" cy="1416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0" rIns="36000" bIns="0">
              <a:noAutofit/>
            </a:bodyPr>
            <a:lstStyle/>
            <a:p>
              <a:pPr algn="ctr" fontAlgn="base">
                <a:spcAft>
                  <a:spcPts val="1000"/>
                </a:spcAft>
              </a:pPr>
              <a:r>
                <a:rPr lang="pl-PL" sz="900" i="1">
                  <a:effectLst/>
                  <a:latin typeface="Arial"/>
                  <a:ea typeface="Times New Roman"/>
                </a:rPr>
                <a:t>Metoda Newtona Raphsona</a:t>
              </a:r>
              <a:endParaRPr lang="pl-PL" sz="12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67" name="Tytuł"/>
          <p:cNvSpPr txBox="1">
            <a:spLocks noChangeArrowheads="1"/>
          </p:cNvSpPr>
          <p:nvPr/>
        </p:nvSpPr>
        <p:spPr bwMode="auto">
          <a:xfrm>
            <a:off x="2499317" y="134520"/>
            <a:ext cx="414536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12813" eaLnBrk="0" hangingPunct="0">
              <a:defRPr/>
            </a:pPr>
            <a:r>
              <a:rPr kumimoji="1" lang="pl-PL" sz="1400" b="1" i="1" kern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Schemat blokowy algorytmu Newtona-Raphsona</a:t>
            </a:r>
            <a:endParaRPr kumimoji="1" lang="pl-PL" sz="1400" b="1" i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1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rwia2006">
  <a:themeElements>
    <a:clrScheme name="Karwia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rwia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arwia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wia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wia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ojekt domyślny">
  <a:themeElements>
    <a:clrScheme name="2_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3799</TotalTime>
  <Words>1166</Words>
  <Application>Microsoft Office PowerPoint</Application>
  <PresentationFormat>Pokaz na ekranie (4:3)</PresentationFormat>
  <Paragraphs>220</Paragraphs>
  <Slides>15</Slides>
  <Notes>2</Notes>
  <HiddenSlides>0</HiddenSlides>
  <MMClips>0</MMClips>
  <ScaleCrop>false</ScaleCrop>
  <HeadingPairs>
    <vt:vector size="6" baseType="variant">
      <vt:variant>
        <vt:lpstr>Motyw</vt:lpstr>
      </vt:variant>
      <vt:variant>
        <vt:i4>2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Karwia2006</vt:lpstr>
      <vt:lpstr>2_Projekt domyślny</vt:lpstr>
      <vt:lpstr>Równanie</vt:lpstr>
      <vt:lpstr>Picture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Warsztaty użytkowników programu PLANS</dc:title>
  <dc:creator>tmzdun</dc:creator>
  <cp:lastModifiedBy>ZZ</cp:lastModifiedBy>
  <cp:revision>251</cp:revision>
  <dcterms:created xsi:type="dcterms:W3CDTF">2004-09-15T07:26:02Z</dcterms:created>
  <dcterms:modified xsi:type="dcterms:W3CDTF">2020-12-18T14:20:00Z</dcterms:modified>
</cp:coreProperties>
</file>