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4" r:id="rId1"/>
    <p:sldMasterId id="2147483776" r:id="rId2"/>
  </p:sldMasterIdLst>
  <p:notesMasterIdLst>
    <p:notesMasterId r:id="rId27"/>
  </p:notesMasterIdLst>
  <p:handoutMasterIdLst>
    <p:handoutMasterId r:id="rId28"/>
  </p:handoutMasterIdLst>
  <p:sldIdLst>
    <p:sldId id="303" r:id="rId3"/>
    <p:sldId id="318" r:id="rId4"/>
    <p:sldId id="319" r:id="rId5"/>
    <p:sldId id="341" r:id="rId6"/>
    <p:sldId id="321" r:id="rId7"/>
    <p:sldId id="322" r:id="rId8"/>
    <p:sldId id="323" r:id="rId9"/>
    <p:sldId id="304" r:id="rId10"/>
    <p:sldId id="308" r:id="rId11"/>
    <p:sldId id="324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17" r:id="rId26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yF7SqIgHKlDtKq49Tj7C/w==" hashData="tOKg5AfZIZL1TXRWe+QQEfb8aH0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006600"/>
    <a:srgbClr val="0000FF"/>
    <a:srgbClr val="003300"/>
    <a:srgbClr val="0033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595" autoAdjust="0"/>
  </p:normalViewPr>
  <p:slideViewPr>
    <p:cSldViewPr>
      <p:cViewPr>
        <p:scale>
          <a:sx n="90" d="100"/>
          <a:sy n="90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266E2E-AE1B-4BA8-A94D-603BB0E4AB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8363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897163-9F3C-4C57-A7C3-19FCB5AD9F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954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/>
              <a:t>Strona tytułowa</a:t>
            </a:r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74BA0D-96CD-4515-9FC7-FAA59BB1A948}" type="slidenum">
              <a:rPr lang="pl-PL" altLang="pl-PL" sz="1200" smtClean="0"/>
              <a:pPr/>
              <a:t>1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0686F-2633-4817-BF80-81A0632289A0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257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1070601" y="4382329"/>
            <a:ext cx="4979963" cy="65063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0686F-2633-4817-BF80-81A0632289A0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7993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0686F-2633-4817-BF80-81A0632289A0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257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0686F-2633-4817-BF80-81A0632289A0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257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0686F-2633-4817-BF80-81A0632289A0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25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lo_wymiar_pp_zaokraglon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16912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73800"/>
            <a:ext cx="7905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35013" y="5032375"/>
            <a:ext cx="527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sz="1800"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3595880" y="6308725"/>
            <a:ext cx="28968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00" i="1" smtClean="0">
                <a:solidFill>
                  <a:schemeClr val="bg1"/>
                </a:solidFill>
                <a:latin typeface="Calibri" pitchFamily="34" charset="0"/>
              </a:rPr>
              <a:t>http://www.plans.com.pl</a:t>
            </a:r>
            <a:endParaRPr lang="pl-PL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6013" y="1548674"/>
            <a:ext cx="7772400" cy="1869769"/>
          </a:xfrm>
        </p:spPr>
        <p:txBody>
          <a:bodyPr anchor="b"/>
          <a:lstStyle>
            <a:lvl1pPr>
              <a:defRPr lang="pl-PL" sz="3600" i="0" u="none" dirty="0"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3803956"/>
            <a:ext cx="6400800" cy="1443294"/>
          </a:xfrm>
        </p:spPr>
        <p:txBody>
          <a:bodyPr/>
          <a:lstStyle>
            <a:lvl1pPr marL="0" indent="0" algn="ctr">
              <a:buFontTx/>
              <a:buNone/>
              <a:defRPr sz="2400" i="1">
                <a:latin typeface="Calibri" pitchFamily="34" charset="0"/>
              </a:defRPr>
            </a:lvl1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641925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15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21500" y="260350"/>
            <a:ext cx="1909763" cy="58658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87450" y="260350"/>
            <a:ext cx="5581650" cy="58658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68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0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288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688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90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902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543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229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2785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38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13893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66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9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0285" y="4406900"/>
            <a:ext cx="7772400" cy="1362075"/>
          </a:xfrm>
        </p:spPr>
        <p:txBody>
          <a:bodyPr anchor="t"/>
          <a:lstStyle>
            <a:lvl1pPr algn="l">
              <a:defRPr sz="3600" b="1" cap="none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en-GB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30285" y="2906713"/>
            <a:ext cx="77724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3373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87450" y="1196975"/>
            <a:ext cx="3744913" cy="49291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84763" y="1196975"/>
            <a:ext cx="3746500" cy="49291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79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90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1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135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3118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10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00"/>
            </a:gs>
            <a:gs pos="100000">
              <a:srgbClr val="008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lo_wymiar_pp_zaokraglon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16912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90488"/>
            <a:ext cx="7643813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196975"/>
            <a:ext cx="7643813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</p:txBody>
      </p:sp>
      <p:pic>
        <p:nvPicPr>
          <p:cNvPr id="1029" name="Picture 5" descr="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73800"/>
            <a:ext cx="7905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735013" y="5032375"/>
            <a:ext cx="527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sz="1800">
              <a:latin typeface="Arial" charset="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83031" y="3244241"/>
            <a:ext cx="400110" cy="280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wrap="square">
            <a:spAutoFit/>
          </a:bodyPr>
          <a:lstStyle/>
          <a:p>
            <a:pPr marL="0" indent="0" algn="ctr" eaLnBrk="1" hangingPunct="1">
              <a:tabLst>
                <a:tab pos="5745163" algn="l"/>
              </a:tabLst>
              <a:defRPr/>
            </a:pPr>
            <a:r>
              <a:rPr lang="pl-PL" sz="1400" b="1" i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Times New Roman" pitchFamily="18" charset="0"/>
              </a:rPr>
              <a:t>Z.Zdun,  K</a:t>
            </a:r>
            <a:r>
              <a:rPr lang="pl-PL" sz="1400" b="1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Times New Roman" pitchFamily="18" charset="0"/>
              </a:rPr>
              <a:t>. Księżyk</a:t>
            </a:r>
            <a:r>
              <a:rPr lang="pl-PL" sz="1400" b="1" i="1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Times New Roman" pitchFamily="18" charset="0"/>
              </a:rPr>
              <a:t>,  T</a:t>
            </a:r>
            <a:r>
              <a:rPr lang="pl-PL" sz="1400" b="1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Times New Roman" pitchFamily="18" charset="0"/>
              </a:rPr>
              <a:t>. Zdun</a:t>
            </a:r>
            <a:endParaRPr lang="pl-PL" sz="1400" b="1" i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7683336" y="6400800"/>
            <a:ext cx="12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000" tIns="0" rIns="72000" bIns="0">
            <a:spAutoFit/>
          </a:bodyPr>
          <a:lstStyle/>
          <a:p>
            <a:pPr marL="0" indent="0" algn="r" eaLnBrk="1" hangingPunct="1">
              <a:tabLst>
                <a:tab pos="5745163" algn="l"/>
              </a:tabLst>
              <a:defRPr/>
            </a:pPr>
            <a:fld id="{34202E44-C938-40AA-B568-A228CA52DE24}" type="slidenum">
              <a:rPr lang="pl-PL" sz="1600" b="1" i="1" kern="120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rPr>
              <a:pPr marL="0" indent="0" algn="r" eaLnBrk="1" hangingPunct="1">
                <a:tabLst>
                  <a:tab pos="5745163" algn="l"/>
                </a:tabLst>
                <a:defRPr/>
              </a:pPr>
              <a:t>‹#›</a:t>
            </a:fld>
            <a:r>
              <a:rPr lang="pl-PL" sz="1600" b="1" i="1" kern="120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rPr>
              <a:t>/24</a:t>
            </a:r>
            <a:endParaRPr lang="pl-PL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3527825" y="6396542"/>
            <a:ext cx="26395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indent="0" algn="ctr" eaLnBrk="1" hangingPunct="1">
              <a:tabLst>
                <a:tab pos="5745163" algn="l"/>
              </a:tabLst>
              <a:defRPr/>
            </a:pPr>
            <a:r>
              <a:rPr lang="pl-PL" sz="1600" b="1" i="1" kern="1200" smtClean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rPr>
              <a:t>Modelowanie sieci przesyłowej</a:t>
            </a:r>
            <a:endParaRPr lang="pl-PL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68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2268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00"/>
            </a:gs>
            <a:gs pos="100000">
              <a:srgbClr val="008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lo_wymiar_pp_zaokraglo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16912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73800"/>
            <a:ext cx="7905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35013" y="5032375"/>
            <a:ext cx="527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pl-PL" sz="1800">
              <a:latin typeface="Arial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592263" y="6308725"/>
            <a:ext cx="6904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00" i="1">
                <a:solidFill>
                  <a:schemeClr val="bg1"/>
                </a:solidFill>
                <a:latin typeface="Arial" charset="0"/>
              </a:rPr>
              <a:t>Warsztaty użytkowników programu PLANS – Kościelisko’10</a:t>
            </a:r>
          </a:p>
        </p:txBody>
      </p:sp>
      <p:pic>
        <p:nvPicPr>
          <p:cNvPr id="2054" name="Picture 6" descr="tl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00" y="-6324600"/>
            <a:ext cx="146526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1850" y="4286250"/>
            <a:ext cx="38036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pl-PL" sz="2400" i="1" kern="0">
                <a:latin typeface="Calibri" pitchFamily="34" charset="0"/>
              </a:rPr>
              <a:t>dr inż. Zbigniew Zdun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sz="2400" b="1"/>
              <a:t>† </a:t>
            </a:r>
            <a:r>
              <a:rPr lang="pl-PL" sz="2400" i="1" kern="0" smtClean="0">
                <a:latin typeface="Calibri" pitchFamily="34" charset="0"/>
              </a:rPr>
              <a:t>dr </a:t>
            </a:r>
            <a:r>
              <a:rPr lang="pl-PL" sz="2400" i="1" kern="0">
                <a:latin typeface="Calibri" pitchFamily="34" charset="0"/>
              </a:rPr>
              <a:t>inż. Krzysztof Księżyk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sz="2400" i="1" kern="0">
                <a:latin typeface="Calibri" pitchFamily="34" charset="0"/>
              </a:rPr>
              <a:t>mgr inż. Tomasz Zdun</a:t>
            </a:r>
          </a:p>
          <a:p>
            <a:pPr algn="ctr" eaLnBrk="1" hangingPunct="1">
              <a:spcBef>
                <a:spcPts val="0"/>
              </a:spcBef>
              <a:defRPr/>
            </a:pPr>
            <a:endParaRPr lang="pl-PL" sz="2400" b="1" i="1" kern="0" dirty="0">
              <a:latin typeface="Calibri" pitchFamily="34" charset="0"/>
            </a:endParaRPr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6856413" y="347663"/>
            <a:ext cx="1820862" cy="823912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6683375" y="500063"/>
            <a:ext cx="1851025" cy="854075"/>
          </a:xfrm>
          <a:prstGeom prst="rect">
            <a:avLst/>
          </a:prstGeom>
          <a:solidFill>
            <a:srgbClr val="66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/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6494463" y="742950"/>
            <a:ext cx="1892300" cy="846138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pl-PL" sz="1200" b="1" i="1">
                <a:latin typeface="Calibri" pitchFamily="34" charset="0"/>
              </a:rPr>
              <a:t>Plans Sp. z o.o.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pl-PL" sz="1100" i="1">
                <a:latin typeface="Calibri" pitchFamily="34" charset="0"/>
              </a:rPr>
              <a:t>email:plans@plans.com.pl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pl-PL" sz="1000">
                <a:latin typeface="Calibri" pitchFamily="34" charset="0"/>
              </a:rPr>
              <a:t>tel. 603 590 726</a:t>
            </a:r>
            <a:endParaRPr lang="pl-PL" altLang="pl-PL" sz="180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28679" y="2832546"/>
            <a:ext cx="52931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9638"/>
            <a:r>
              <a:rPr lang="pl-PL" altLang="pl-PL" sz="2800" i="1" kern="0" smtClean="0">
                <a:solidFill>
                  <a:srgbClr val="0070C0"/>
                </a:solidFill>
              </a:rPr>
              <a:t>Modelowanie sieci przesyłowej</a:t>
            </a:r>
            <a:endParaRPr kumimoji="1" lang="pl-PL" altLang="pl-PL" sz="2800" i="1" kern="0" smtClean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908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rzepłGa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8" y="332570"/>
            <a:ext cx="6686722" cy="5866505"/>
          </a:xfrm>
          <a:prstGeom prst="rect">
            <a:avLst/>
          </a:prstGeom>
        </p:spPr>
      </p:pic>
      <p:pic>
        <p:nvPicPr>
          <p:cNvPr id="7" name="Sieć­_I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66" y="908650"/>
            <a:ext cx="7941564" cy="5168189"/>
          </a:xfrm>
          <a:prstGeom prst="rect">
            <a:avLst/>
          </a:prstGeom>
        </p:spPr>
      </p:pic>
      <p:sp>
        <p:nvSpPr>
          <p:cNvPr id="13" name="Tytuł"/>
          <p:cNvSpPr txBox="1">
            <a:spLocks noChangeArrowheads="1"/>
          </p:cNvSpPr>
          <p:nvPr/>
        </p:nvSpPr>
        <p:spPr>
          <a:xfrm>
            <a:off x="4078275" y="44530"/>
            <a:ext cx="85600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l-PL" altLang="pl-PL" sz="1400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Plans  IEn</a:t>
            </a:r>
          </a:p>
        </p:txBody>
      </p:sp>
    </p:spTree>
    <p:extLst>
      <p:ext uri="{BB962C8B-B14F-4D97-AF65-F5344CB8AC3E}">
        <p14:creationId xmlns:p14="http://schemas.microsoft.com/office/powerpoint/2010/main" val="232243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SLF_Map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0" y="548600"/>
            <a:ext cx="8181593" cy="5052766"/>
          </a:xfrm>
          <a:prstGeom prst="rect">
            <a:avLst/>
          </a:prstGeom>
        </p:spPr>
      </p:pic>
      <p:pic>
        <p:nvPicPr>
          <p:cNvPr id="3" name="PSLF+Pe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219" y="2615010"/>
            <a:ext cx="5763430" cy="3600953"/>
          </a:xfrm>
          <a:prstGeom prst="rect">
            <a:avLst/>
          </a:prstGeom>
        </p:spPr>
      </p:pic>
      <p:sp>
        <p:nvSpPr>
          <p:cNvPr id="13" name="Tytuł"/>
          <p:cNvSpPr txBox="1">
            <a:spLocks noChangeArrowheads="1"/>
          </p:cNvSpPr>
          <p:nvPr/>
        </p:nvSpPr>
        <p:spPr>
          <a:xfrm>
            <a:off x="4342771" y="261146"/>
            <a:ext cx="45845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l-PL" altLang="pl-PL" sz="1400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PSLF</a:t>
            </a:r>
          </a:p>
        </p:txBody>
      </p:sp>
    </p:spTree>
    <p:extLst>
      <p:ext uri="{BB962C8B-B14F-4D97-AF65-F5344CB8AC3E}">
        <p14:creationId xmlns:p14="http://schemas.microsoft.com/office/powerpoint/2010/main" val="10215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DM_RejWył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7" y="464092"/>
            <a:ext cx="8057693" cy="5413248"/>
          </a:xfrm>
          <a:prstGeom prst="rect">
            <a:avLst/>
          </a:prstGeom>
        </p:spPr>
      </p:pic>
      <p:pic>
        <p:nvPicPr>
          <p:cNvPr id="5" name="KDM_fg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5" y="407653"/>
            <a:ext cx="8276476" cy="5189945"/>
          </a:xfrm>
          <a:prstGeom prst="rect">
            <a:avLst/>
          </a:prstGeom>
        </p:spPr>
      </p:pic>
      <p:pic>
        <p:nvPicPr>
          <p:cNvPr id="2" name="PE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55" y="3256232"/>
            <a:ext cx="7368617" cy="2214872"/>
          </a:xfrm>
          <a:prstGeom prst="rect">
            <a:avLst/>
          </a:prstGeom>
        </p:spPr>
      </p:pic>
      <p:sp>
        <p:nvSpPr>
          <p:cNvPr id="13" name="Tytuł"/>
          <p:cNvSpPr txBox="1">
            <a:spLocks noChangeArrowheads="1"/>
          </p:cNvSpPr>
          <p:nvPr/>
        </p:nvSpPr>
        <p:spPr>
          <a:xfrm>
            <a:off x="4522103" y="89266"/>
            <a:ext cx="918521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l-PL" altLang="pl-PL" sz="1400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Plans  KDM</a:t>
            </a:r>
          </a:p>
        </p:txBody>
      </p:sp>
    </p:spTree>
    <p:extLst>
      <p:ext uri="{BB962C8B-B14F-4D97-AF65-F5344CB8AC3E}">
        <p14:creationId xmlns:p14="http://schemas.microsoft.com/office/powerpoint/2010/main" val="47082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al_ST"/>
          <p:cNvSpPr txBox="1">
            <a:spLocks noChangeArrowheads="1"/>
          </p:cNvSpPr>
          <p:nvPr/>
        </p:nvSpPr>
        <p:spPr bwMode="auto">
          <a:xfrm>
            <a:off x="3258842" y="5056545"/>
            <a:ext cx="10740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sz="1400" b="1" kern="0" smtClean="0">
                <a:solidFill>
                  <a:srgbClr val="000099"/>
                </a:solidFill>
                <a:latin typeface="Courier New" pitchFamily="49" charset="-18"/>
              </a:rPr>
              <a:t>GALEZIE-ST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sz="1400" b="1" kern="0" smtClean="0">
                <a:latin typeface="Courier New" pitchFamily="49" charset="-18"/>
              </a:rPr>
              <a:t>NZG,ST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sz="1400" b="1" kern="0" smtClean="0">
                <a:latin typeface="Courier New" pitchFamily="49" charset="-18"/>
              </a:rPr>
              <a:t>. . 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sz="1400" b="1" kern="0" smtClean="0">
                <a:solidFill>
                  <a:srgbClr val="000099"/>
                </a:solidFill>
                <a:latin typeface="Courier New" pitchFamily="49" charset="-18"/>
              </a:rPr>
              <a:t>KONIEC</a:t>
            </a:r>
            <a:endParaRPr lang="pl-PL" sz="1400" b="1" kern="0" dirty="0" smtClean="0">
              <a:solidFill>
                <a:srgbClr val="000099"/>
              </a:solidFill>
              <a:latin typeface="Courier New" pitchFamily="49" charset="-18"/>
            </a:endParaRPr>
          </a:p>
        </p:txBody>
      </p:sp>
      <p:sp>
        <p:nvSpPr>
          <p:cNvPr id="6" name="Transf"/>
          <p:cNvSpPr txBox="1">
            <a:spLocks noChangeArrowheads="1"/>
          </p:cNvSpPr>
          <p:nvPr/>
        </p:nvSpPr>
        <p:spPr bwMode="auto">
          <a:xfrm>
            <a:off x="3258842" y="4283750"/>
            <a:ext cx="22554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sz="1400" b="1" kern="0" smtClean="0">
                <a:solidFill>
                  <a:srgbClr val="000099"/>
                </a:solidFill>
                <a:latin typeface="Courier New" pitchFamily="49" charset="-18"/>
              </a:rPr>
              <a:t>GALEZIE-TT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sz="1400" b="1" kern="0" smtClean="0">
                <a:latin typeface="Courier New" pitchFamily="49" charset="-18"/>
              </a:rPr>
              <a:t>NZG,TETA,DELT,TMX,TMN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sz="1400" b="1" kern="0" smtClean="0">
                <a:latin typeface="Courier New" pitchFamily="49" charset="-18"/>
              </a:rPr>
              <a:t>. . . (</a:t>
            </a:r>
            <a:r>
              <a:rPr lang="pl-PL" sz="1400" b="1" kern="0" smtClean="0">
                <a:solidFill>
                  <a:srgbClr val="CC0000"/>
                </a:solidFill>
                <a:latin typeface="Courier New" pitchFamily="49" charset="-18"/>
              </a:rPr>
              <a:t>514/1397</a:t>
            </a:r>
            <a:r>
              <a:rPr lang="pl-PL" sz="1400" b="1" kern="0" smtClean="0">
                <a:latin typeface="Courier New" pitchFamily="49" charset="-18"/>
              </a:rPr>
              <a:t>)</a:t>
            </a:r>
          </a:p>
        </p:txBody>
      </p:sp>
      <p:sp>
        <p:nvSpPr>
          <p:cNvPr id="7" name="Galezie"/>
          <p:cNvSpPr txBox="1">
            <a:spLocks noChangeArrowheads="1"/>
          </p:cNvSpPr>
          <p:nvPr/>
        </p:nvSpPr>
        <p:spPr bwMode="auto">
          <a:xfrm>
            <a:off x="3258842" y="3510953"/>
            <a:ext cx="24702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sz="1400" b="1" kern="0" smtClean="0">
                <a:solidFill>
                  <a:srgbClr val="000099"/>
                </a:solidFill>
                <a:latin typeface="Courier New" pitchFamily="49" charset="-18"/>
              </a:rPr>
              <a:t>GALEZIE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sz="1400" b="1" kern="0" smtClean="0">
                <a:latin typeface="Courier New" pitchFamily="49" charset="-18"/>
              </a:rPr>
              <a:t>NZG,POC,KON,R1,X1,BC,IS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sz="1400" b="1" kern="0" smtClean="0">
                <a:latin typeface="Courier New" pitchFamily="49" charset="-18"/>
              </a:rPr>
              <a:t>. . .  (</a:t>
            </a:r>
            <a:r>
              <a:rPr lang="pl-PL" sz="1400" b="1" kern="0" smtClean="0">
                <a:solidFill>
                  <a:srgbClr val="CC0000"/>
                </a:solidFill>
                <a:latin typeface="Courier New" pitchFamily="49" charset="-18"/>
              </a:rPr>
              <a:t>5564/10424</a:t>
            </a:r>
            <a:r>
              <a:rPr lang="pl-PL" sz="1400" b="1" kern="0" smtClean="0">
                <a:latin typeface="Courier New" pitchFamily="49" charset="-18"/>
              </a:rPr>
              <a:t>)</a:t>
            </a:r>
          </a:p>
        </p:txBody>
      </p:sp>
      <p:sp>
        <p:nvSpPr>
          <p:cNvPr id="5" name="Wezly-QK"/>
          <p:cNvSpPr txBox="1">
            <a:spLocks noChangeArrowheads="1"/>
          </p:cNvSpPr>
          <p:nvPr/>
        </p:nvSpPr>
        <p:spPr bwMode="auto">
          <a:xfrm>
            <a:off x="3258842" y="2091825"/>
            <a:ext cx="107401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sz="1400" b="1" kern="0" smtClean="0">
                <a:solidFill>
                  <a:srgbClr val="000099"/>
                </a:solidFill>
                <a:latin typeface="Courier New" pitchFamily="49" charset="-18"/>
              </a:rPr>
              <a:t>WEZLY-QK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sz="1400" b="1" kern="0" smtClean="0">
                <a:latin typeface="Courier New" pitchFamily="49" charset="-18"/>
              </a:rPr>
              <a:t>NZW,QK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sz="1400" b="1" kern="0" smtClean="0">
                <a:latin typeface="Courier New" pitchFamily="49" charset="-18"/>
              </a:rPr>
              <a:t>. . 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sz="1400" b="1" kern="0" smtClean="0">
                <a:solidFill>
                  <a:srgbClr val="000099"/>
                </a:solidFill>
                <a:latin typeface="Courier New" pitchFamily="49" charset="-18"/>
              </a:rPr>
              <a:t>WEZLY-LS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sz="1400" b="1" kern="0" smtClean="0">
                <a:latin typeface="Courier New" pitchFamily="49" charset="-18"/>
              </a:rPr>
              <a:t>NZW1, NZW2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sz="1400" b="1" kern="0" smtClean="0">
                <a:latin typeface="Courier New" pitchFamily="49" charset="-18"/>
              </a:rPr>
              <a:t>. . .</a:t>
            </a:r>
          </a:p>
        </p:txBody>
      </p:sp>
      <p:sp>
        <p:nvSpPr>
          <p:cNvPr id="4" name="Wezly"/>
          <p:cNvSpPr txBox="1">
            <a:spLocks noChangeArrowheads="1"/>
          </p:cNvSpPr>
          <p:nvPr/>
        </p:nvSpPr>
        <p:spPr bwMode="auto">
          <a:xfrm>
            <a:off x="3258842" y="1319028"/>
            <a:ext cx="3329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sz="1400" b="1" kern="0" smtClean="0">
                <a:solidFill>
                  <a:srgbClr val="000099"/>
                </a:solidFill>
                <a:latin typeface="Courier New" pitchFamily="49" charset="-18"/>
              </a:rPr>
              <a:t>WEZLY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sz="1400" b="1" kern="0" smtClean="0">
                <a:latin typeface="Courier New" pitchFamily="49" charset="-18"/>
              </a:rPr>
              <a:t>NZW,TYP,UZ,PZ,QZ,PG,QG,QMX,QMN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sz="1400" b="1" kern="0" smtClean="0">
                <a:latin typeface="Courier New" pitchFamily="49" charset="-18"/>
              </a:rPr>
              <a:t>. . .  (</a:t>
            </a:r>
            <a:r>
              <a:rPr lang="pl-PL" sz="1400" b="1" kern="0" smtClean="0">
                <a:solidFill>
                  <a:srgbClr val="CC0000"/>
                </a:solidFill>
                <a:latin typeface="Courier New" pitchFamily="49" charset="-18"/>
              </a:rPr>
              <a:t>4549/7489</a:t>
            </a:r>
            <a:r>
              <a:rPr lang="pl-PL" sz="1400" b="1" kern="0" smtClean="0">
                <a:latin typeface="Courier New" pitchFamily="49" charset="-18"/>
              </a:rPr>
              <a:t>)</a:t>
            </a:r>
          </a:p>
        </p:txBody>
      </p:sp>
      <p:sp>
        <p:nvSpPr>
          <p:cNvPr id="11" name="Koment"/>
          <p:cNvSpPr>
            <a:spLocks noGrp="1" noChangeArrowheads="1"/>
          </p:cNvSpPr>
          <p:nvPr>
            <p:ph idx="1"/>
          </p:nvPr>
        </p:nvSpPr>
        <p:spPr>
          <a:xfrm>
            <a:off x="3258842" y="761675"/>
            <a:ext cx="1396216" cy="430887"/>
          </a:xfrm>
        </p:spPr>
        <p:txBody>
          <a:bodyPr wrap="none" lIns="0" tIns="0" rIns="0" bIns="0">
            <a:spAutoFit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sz="1400" b="1" dirty="0" smtClean="0">
                <a:solidFill>
                  <a:srgbClr val="000099"/>
                </a:solidFill>
                <a:latin typeface="Courier New" pitchFamily="49" charset="-18"/>
              </a:rPr>
              <a:t>KOMENTARZ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sz="1400" b="1" smtClean="0">
                <a:latin typeface="Courier New" pitchFamily="49" charset="-18"/>
              </a:rPr>
              <a:t>Dowolny tekst</a:t>
            </a:r>
            <a:endParaRPr lang="pl-PL" sz="1400" b="1" dirty="0" smtClean="0">
              <a:latin typeface="Courier New" pitchFamily="49" charset="-18"/>
            </a:endParaRPr>
          </a:p>
        </p:txBody>
      </p:sp>
      <p:sp>
        <p:nvSpPr>
          <p:cNvPr id="9" name="Tytuł"/>
          <p:cNvSpPr txBox="1">
            <a:spLocks noChangeArrowheads="1"/>
          </p:cNvSpPr>
          <p:nvPr/>
        </p:nvSpPr>
        <p:spPr bwMode="auto">
          <a:xfrm>
            <a:off x="3348107" y="317027"/>
            <a:ext cx="24477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Model sieci przesyłowej KSE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5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DM_rozsz"/>
          <p:cNvSpPr txBox="1">
            <a:spLocks noChangeArrowheads="1"/>
          </p:cNvSpPr>
          <p:nvPr/>
        </p:nvSpPr>
        <p:spPr bwMode="auto">
          <a:xfrm>
            <a:off x="1248787" y="620610"/>
            <a:ext cx="764381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1" rIns="91424" bIns="45711" numCol="1" anchor="t" anchorCtr="0" compatLnSpc="1">
            <a:prstTxWarp prst="textNoShape">
              <a:avLst/>
            </a:prstTxWarp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355600" indent="0" eaLnBrk="1" hangingPunct="1">
              <a:spcBef>
                <a:spcPct val="0"/>
              </a:spcBef>
              <a:buFontTx/>
              <a:buNone/>
              <a:defRPr/>
            </a:pPr>
            <a:r>
              <a:rPr lang="pl-PL" sz="1200" b="1" smtClean="0">
                <a:solidFill>
                  <a:srgbClr val="000099"/>
                </a:solidFill>
                <a:latin typeface="Courier New" pitchFamily="49" charset="-18"/>
              </a:rPr>
              <a:t>KONIEC</a:t>
            </a:r>
            <a:endParaRPr lang="pl-PL" sz="1200" b="1">
              <a:solidFill>
                <a:srgbClr val="000099"/>
              </a:solidFill>
              <a:latin typeface="Courier New" pitchFamily="49" charset="-18"/>
            </a:endParaRPr>
          </a:p>
          <a:p>
            <a:pPr marL="358775" indent="0" eaLnBrk="1" hangingPunct="1">
              <a:spcBef>
                <a:spcPct val="0"/>
              </a:spcBef>
              <a:buFontTx/>
              <a:buNone/>
            </a:pPr>
            <a:r>
              <a:rPr lang="pl-PL" altLang="pl-PL" sz="1200" b="1" kern="0" smtClean="0">
                <a:solidFill>
                  <a:srgbClr val="000099"/>
                </a:solidFill>
                <a:latin typeface="Courier New" pitchFamily="49" charset="0"/>
              </a:rPr>
              <a:t>*G</a:t>
            </a:r>
            <a:r>
              <a:rPr lang="pl-PL" altLang="pl-PL" sz="1200" kern="0" smtClean="0">
                <a:solidFill>
                  <a:srgbClr val="000099"/>
                </a:solidFill>
                <a:latin typeface="Courier New" pitchFamily="49" charset="0"/>
              </a:rPr>
              <a:t>eneratory</a:t>
            </a:r>
            <a:r>
              <a:rPr lang="pl-PL" altLang="pl-PL" sz="1200" kern="0" smtClean="0">
                <a:latin typeface="Courier New" pitchFamily="49" charset="0"/>
              </a:rPr>
              <a:t>,</a:t>
            </a:r>
          </a:p>
          <a:p>
            <a:pPr marL="358775" indent="0" eaLnBrk="1" hangingPunct="1">
              <a:spcBef>
                <a:spcPct val="0"/>
              </a:spcBef>
              <a:buFontTx/>
              <a:buNone/>
            </a:pPr>
            <a:r>
              <a:rPr lang="pl-PL" altLang="pl-PL" sz="1200" b="1" kern="0" smtClean="0">
                <a:latin typeface="Courier New" pitchFamily="49" charset="0"/>
              </a:rPr>
              <a:t>St,NzG,Nzw,Sn,Typ,Pg,Pm,PM,Qg,Qm,QM,Pw,Qw,Km,KM,Un,Tet,R,X,X”,X’,X,X0,Tm</a:t>
            </a:r>
            <a:endParaRPr lang="pl-PL" altLang="pl-PL" sz="1200" kern="0" smtClean="0">
              <a:latin typeface="Courier New" pitchFamily="49" charset="0"/>
            </a:endParaRPr>
          </a:p>
          <a:p>
            <a:pPr marL="358775" indent="0" eaLnBrk="1" hangingPunct="1">
              <a:spcBef>
                <a:spcPct val="0"/>
              </a:spcBef>
              <a:buFontTx/>
              <a:buNone/>
            </a:pPr>
            <a:r>
              <a:rPr lang="pl-PL" altLang="pl-PL" sz="1200" kern="0" smtClean="0">
                <a:latin typeface="Courier New" pitchFamily="49" charset="0"/>
              </a:rPr>
              <a:t>. . . .</a:t>
            </a:r>
          </a:p>
          <a:p>
            <a:pPr marL="358775" indent="0" eaLnBrk="1" hangingPunct="1">
              <a:spcBef>
                <a:spcPct val="0"/>
              </a:spcBef>
              <a:buFontTx/>
              <a:buNone/>
            </a:pPr>
            <a:r>
              <a:rPr lang="pl-PL" altLang="pl-PL" sz="1200" b="1" kern="0" smtClean="0">
                <a:solidFill>
                  <a:srgbClr val="000099"/>
                </a:solidFill>
                <a:latin typeface="Courier New" pitchFamily="49" charset="0"/>
              </a:rPr>
              <a:t>*Qtable</a:t>
            </a:r>
            <a:r>
              <a:rPr lang="pl-PL" altLang="pl-PL" sz="1200" b="1" kern="0" smtClean="0">
                <a:latin typeface="Courier New" pitchFamily="49" charset="0"/>
              </a:rPr>
              <a:t> </a:t>
            </a:r>
          </a:p>
          <a:p>
            <a:pPr marL="358775" indent="0" eaLnBrk="1" hangingPunct="1">
              <a:spcBef>
                <a:spcPct val="0"/>
              </a:spcBef>
              <a:buFontTx/>
              <a:buNone/>
            </a:pPr>
            <a:r>
              <a:rPr lang="pl-PL" altLang="pl-PL" sz="1200" b="1" kern="0" smtClean="0">
                <a:latin typeface="Courier New" pitchFamily="49" charset="0"/>
              </a:rPr>
              <a:t>/NzG,Nzw</a:t>
            </a:r>
          </a:p>
          <a:p>
            <a:pPr marL="358775" indent="0" eaLnBrk="1" hangingPunct="1">
              <a:spcBef>
                <a:spcPct val="0"/>
              </a:spcBef>
              <a:buFontTx/>
              <a:buNone/>
            </a:pPr>
            <a:r>
              <a:rPr lang="pl-PL" altLang="pl-PL" sz="1200" b="1" kern="0" smtClean="0">
                <a:latin typeface="Courier New" pitchFamily="49" charset="0"/>
              </a:rPr>
              <a:t>P  Qmin  Qmax</a:t>
            </a:r>
          </a:p>
          <a:p>
            <a:pPr marL="358775" indent="0" eaLnBrk="1" hangingPunct="1">
              <a:spcBef>
                <a:spcPct val="0"/>
              </a:spcBef>
              <a:buFontTx/>
              <a:buNone/>
            </a:pPr>
            <a:r>
              <a:rPr lang="pl-PL" altLang="pl-PL" sz="1200" kern="0" smtClean="0">
                <a:latin typeface="Courier New" pitchFamily="49" charset="0"/>
              </a:rPr>
              <a:t>. . . .</a:t>
            </a:r>
            <a:endParaRPr lang="pl-PL" altLang="pl-PL" sz="1200" kern="0" smtClean="0">
              <a:solidFill>
                <a:srgbClr val="000099"/>
              </a:solidFill>
              <a:latin typeface="Courier New" pitchFamily="49" charset="0"/>
            </a:endParaRPr>
          </a:p>
          <a:p>
            <a:pPr marL="358775" indent="0" eaLnBrk="1" hangingPunct="1">
              <a:spcBef>
                <a:spcPct val="0"/>
              </a:spcBef>
              <a:buFontTx/>
              <a:buNone/>
            </a:pPr>
            <a:r>
              <a:rPr lang="pl-PL" altLang="pl-PL" sz="1200" b="1" kern="0" smtClean="0">
                <a:latin typeface="Courier New" pitchFamily="49" charset="0"/>
              </a:rPr>
              <a:t>*O</a:t>
            </a:r>
            <a:r>
              <a:rPr lang="pl-PL" altLang="pl-PL" sz="1200" kern="0" smtClean="0">
                <a:latin typeface="Courier New" pitchFamily="49" charset="0"/>
              </a:rPr>
              <a:t>dbiory</a:t>
            </a:r>
            <a:endParaRPr lang="pl-PL" altLang="pl-PL" sz="1200" b="1" kern="0" smtClean="0">
              <a:latin typeface="Courier New" pitchFamily="49" charset="0"/>
            </a:endParaRPr>
          </a:p>
          <a:p>
            <a:pPr marL="358775" indent="0" eaLnBrk="1" hangingPunct="1">
              <a:spcBef>
                <a:spcPct val="0"/>
              </a:spcBef>
              <a:buFontTx/>
              <a:buNone/>
            </a:pPr>
            <a:r>
              <a:rPr lang="pl-PL" altLang="pl-PL" sz="1200" b="1" kern="0" smtClean="0">
                <a:latin typeface="Courier New" pitchFamily="49" charset="0"/>
              </a:rPr>
              <a:t>St,Odb,Nzw,Sn,Typ,Pl,Pm,PM,CP,Ql,Qm,QM,CQ,Km,KM,Un,Teta,R,X,X0</a:t>
            </a:r>
            <a:endParaRPr lang="pl-PL" altLang="pl-PL" sz="1200" kern="0" smtClean="0">
              <a:latin typeface="Courier New" pitchFamily="49" charset="0"/>
            </a:endParaRPr>
          </a:p>
          <a:p>
            <a:pPr marL="358775" indent="0" eaLnBrk="1" hangingPunct="1">
              <a:spcBef>
                <a:spcPct val="0"/>
              </a:spcBef>
              <a:buFontTx/>
              <a:buNone/>
            </a:pPr>
            <a:r>
              <a:rPr lang="pl-PL" altLang="pl-PL" sz="1200" kern="0" smtClean="0">
                <a:latin typeface="Courier New" pitchFamily="49" charset="0"/>
              </a:rPr>
              <a:t>. . . .</a:t>
            </a:r>
          </a:p>
          <a:p>
            <a:pPr marL="358775" indent="0" eaLnBrk="1" hangingPunct="1">
              <a:spcBef>
                <a:spcPct val="0"/>
              </a:spcBef>
              <a:buFontTx/>
              <a:buNone/>
            </a:pPr>
            <a:r>
              <a:rPr lang="pl-PL" altLang="pl-PL" sz="1200" b="1" kern="0" smtClean="0">
                <a:solidFill>
                  <a:srgbClr val="000099"/>
                </a:solidFill>
                <a:latin typeface="Courier New" pitchFamily="49" charset="0"/>
              </a:rPr>
              <a:t>*L</a:t>
            </a:r>
            <a:r>
              <a:rPr lang="pl-PL" altLang="pl-PL" sz="1200" kern="0" smtClean="0">
                <a:solidFill>
                  <a:srgbClr val="000099"/>
                </a:solidFill>
                <a:latin typeface="Courier New" pitchFamily="49" charset="0"/>
              </a:rPr>
              <a:t>inie</a:t>
            </a:r>
          </a:p>
          <a:p>
            <a:pPr marL="358775" indent="0" eaLnBrk="1" hangingPunct="1">
              <a:spcBef>
                <a:spcPct val="0"/>
              </a:spcBef>
              <a:buFontTx/>
              <a:buNone/>
            </a:pPr>
            <a:r>
              <a:rPr lang="pl-PL" altLang="pl-PL" sz="1200" b="1" kern="0" smtClean="0">
                <a:latin typeface="Courier New" pitchFamily="49" charset="0"/>
              </a:rPr>
              <a:t>Nzg,Poc,Kon,Vn,Typ,In1,I2,In3,In4,Szp,Szk,Km,KM,L,Prz.,X0,Xm0,Lin_M,Go</a:t>
            </a:r>
            <a:endParaRPr lang="pl-PL" altLang="pl-PL" sz="1200" kern="0" smtClean="0">
              <a:latin typeface="Courier New" pitchFamily="49" charset="0"/>
            </a:endParaRPr>
          </a:p>
          <a:p>
            <a:pPr marL="358775" indent="0" eaLnBrk="1" hangingPunct="1">
              <a:spcBef>
                <a:spcPct val="0"/>
              </a:spcBef>
              <a:buFontTx/>
              <a:buNone/>
            </a:pPr>
            <a:r>
              <a:rPr lang="pl-PL" altLang="pl-PL" sz="1200" kern="0" smtClean="0">
                <a:latin typeface="Courier New" pitchFamily="49" charset="0"/>
              </a:rPr>
              <a:t>. . . .</a:t>
            </a:r>
          </a:p>
          <a:p>
            <a:pPr marL="358775" indent="0" eaLnBrk="1" hangingPunct="1">
              <a:spcBef>
                <a:spcPct val="0"/>
              </a:spcBef>
              <a:buFontTx/>
              <a:buNone/>
            </a:pPr>
            <a:r>
              <a:rPr lang="pl-PL" altLang="pl-PL" sz="1200" b="1" kern="0" smtClean="0">
                <a:solidFill>
                  <a:srgbClr val="000099"/>
                </a:solidFill>
                <a:latin typeface="Courier New" pitchFamily="49" charset="0"/>
              </a:rPr>
              <a:t>*T</a:t>
            </a:r>
            <a:r>
              <a:rPr lang="pl-PL" altLang="pl-PL" sz="1200" kern="0" smtClean="0">
                <a:solidFill>
                  <a:srgbClr val="000099"/>
                </a:solidFill>
                <a:latin typeface="Courier New" pitchFamily="49" charset="0"/>
              </a:rPr>
              <a:t>ransformatory</a:t>
            </a:r>
          </a:p>
          <a:p>
            <a:pPr marL="358775" lvl="1" indent="6350" eaLnBrk="1" hangingPunct="1">
              <a:spcBef>
                <a:spcPct val="0"/>
              </a:spcBef>
              <a:buFontTx/>
              <a:buNone/>
            </a:pPr>
            <a:r>
              <a:rPr lang="pl-PL" altLang="pl-PL" sz="1200" b="1" kern="0" smtClean="0">
                <a:latin typeface="Courier New" pitchFamily="49" charset="0"/>
              </a:rPr>
              <a:t>Nzt,Poc,Kon,Sn,Tp,T,D,Tm,TM,WzR,Szwp,Szwk,Km,KM,		Uz,Vn1,Vn2,Lz,z0,dU/z,Alfa,XoG,XoD,XoW,Ukł.Poł,Go</a:t>
            </a:r>
          </a:p>
          <a:p>
            <a:pPr marL="358775" indent="0" eaLnBrk="1" hangingPunct="1">
              <a:spcBef>
                <a:spcPct val="0"/>
              </a:spcBef>
              <a:buFontTx/>
              <a:buNone/>
            </a:pPr>
            <a:r>
              <a:rPr lang="pl-PL" altLang="pl-PL" sz="1200" kern="0" smtClean="0">
                <a:latin typeface="Courier New" pitchFamily="49" charset="0"/>
              </a:rPr>
              <a:t>. . . .</a:t>
            </a:r>
          </a:p>
          <a:p>
            <a:pPr marL="358775" indent="0" eaLnBrk="1" hangingPunct="1">
              <a:spcBef>
                <a:spcPct val="0"/>
              </a:spcBef>
              <a:buFontTx/>
              <a:buNone/>
            </a:pPr>
            <a:r>
              <a:rPr lang="pl-PL" altLang="pl-PL" sz="1200" b="1" kern="0" smtClean="0">
                <a:solidFill>
                  <a:srgbClr val="000099"/>
                </a:solidFill>
                <a:latin typeface="Courier New" pitchFamily="49" charset="0"/>
              </a:rPr>
              <a:t>*A</a:t>
            </a:r>
            <a:r>
              <a:rPr lang="pl-PL" altLang="pl-PL" sz="1200" kern="0" smtClean="0">
                <a:solidFill>
                  <a:srgbClr val="000099"/>
                </a:solidFill>
                <a:latin typeface="Courier New" pitchFamily="49" charset="0"/>
              </a:rPr>
              <a:t>rea</a:t>
            </a:r>
          </a:p>
          <a:p>
            <a:pPr marL="358775" indent="0" eaLnBrk="1" hangingPunct="1">
              <a:spcBef>
                <a:spcPct val="0"/>
              </a:spcBef>
              <a:buFontTx/>
              <a:buNone/>
            </a:pPr>
            <a:r>
              <a:rPr lang="pl-PL" altLang="pl-PL" sz="1200" kern="0" smtClean="0">
                <a:latin typeface="Courier New" pitchFamily="49" charset="0"/>
              </a:rPr>
              <a:t>/Nazwa,  Nr_Obszaru, Nr_Strefy, Nr_Spółki, Nr_Regionu  Selected</a:t>
            </a:r>
          </a:p>
          <a:p>
            <a:pPr marL="358775" indent="0" eaLnBrk="1" hangingPunct="1">
              <a:spcBef>
                <a:spcPct val="0"/>
              </a:spcBef>
              <a:buFontTx/>
              <a:buNone/>
            </a:pPr>
            <a:r>
              <a:rPr lang="pl-PL" altLang="pl-PL" sz="1200" kern="0" smtClean="0">
                <a:latin typeface="Courier New" pitchFamily="49" charset="0"/>
              </a:rPr>
              <a:t>. . . .</a:t>
            </a:r>
          </a:p>
          <a:p>
            <a:pPr marL="358775" indent="0" eaLnBrk="1" hangingPunct="1">
              <a:spcBef>
                <a:spcPct val="0"/>
              </a:spcBef>
              <a:buFontTx/>
              <a:buNone/>
            </a:pPr>
            <a:r>
              <a:rPr lang="pl-PL" altLang="pl-PL" sz="1200" b="1" kern="0" smtClean="0">
                <a:latin typeface="Courier New" pitchFamily="49" charset="0"/>
              </a:rPr>
              <a:t>NZW, Nr_Obszaru, Nr_Strefy, Nr_Spółki, Nr_Regionu, Umin, Umax</a:t>
            </a:r>
          </a:p>
          <a:p>
            <a:pPr marL="358775" indent="0" eaLnBrk="1" hangingPunct="1">
              <a:spcBef>
                <a:spcPct val="0"/>
              </a:spcBef>
              <a:buFontTx/>
              <a:buNone/>
            </a:pPr>
            <a:r>
              <a:rPr lang="pl-PL" altLang="pl-PL" sz="1200" kern="0" smtClean="0">
                <a:latin typeface="Courier New" pitchFamily="49" charset="0"/>
              </a:rPr>
              <a:t>. . . </a:t>
            </a:r>
          </a:p>
          <a:p>
            <a:pPr marL="358775" indent="0" eaLnBrk="1" hangingPunct="1">
              <a:spcBef>
                <a:spcPct val="0"/>
              </a:spcBef>
              <a:buFontTx/>
              <a:buNone/>
            </a:pPr>
            <a:r>
              <a:rPr lang="pl-PL" altLang="pl-PL" sz="1200" b="1" kern="0" smtClean="0">
                <a:solidFill>
                  <a:srgbClr val="000099"/>
                </a:solidFill>
                <a:latin typeface="Courier New" pitchFamily="49" charset="0"/>
              </a:rPr>
              <a:t>*K</a:t>
            </a:r>
            <a:r>
              <a:rPr lang="pl-PL" altLang="pl-PL" sz="1200" kern="0" smtClean="0">
                <a:solidFill>
                  <a:srgbClr val="000099"/>
                </a:solidFill>
                <a:latin typeface="Courier New" pitchFamily="49" charset="0"/>
              </a:rPr>
              <a:t>oniec</a:t>
            </a:r>
          </a:p>
        </p:txBody>
      </p:sp>
      <p:sp>
        <p:nvSpPr>
          <p:cNvPr id="9" name="Tytuł"/>
          <p:cNvSpPr txBox="1">
            <a:spLocks noChangeArrowheads="1"/>
          </p:cNvSpPr>
          <p:nvPr/>
        </p:nvSpPr>
        <p:spPr bwMode="auto">
          <a:xfrm>
            <a:off x="2706105" y="198276"/>
            <a:ext cx="37317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Model sieci przesyłowej KSE - rozszerzenie 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28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pis_3"/>
          <p:cNvSpPr txBox="1">
            <a:spLocks noChangeArrowheads="1"/>
          </p:cNvSpPr>
          <p:nvPr/>
        </p:nvSpPr>
        <p:spPr bwMode="auto">
          <a:xfrm>
            <a:off x="2284224" y="4968566"/>
            <a:ext cx="508857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Wyniki stanowią materiały do opracowania prognozy zapotrzebowania, generacji, topologii sieci - danych do opracowania modelu sieciowego KSE w układzie normalnym na kolejny okres letni lub zimowy</a:t>
            </a:r>
          </a:p>
        </p:txBody>
      </p:sp>
      <p:sp>
        <p:nvSpPr>
          <p:cNvPr id="13" name="Opis_2"/>
          <p:cNvSpPr txBox="1">
            <a:spLocks noChangeArrowheads="1"/>
          </p:cNvSpPr>
          <p:nvPr/>
        </p:nvSpPr>
        <p:spPr bwMode="auto">
          <a:xfrm>
            <a:off x="2284224" y="4717012"/>
            <a:ext cx="50885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Opracowanie tekstowe</a:t>
            </a:r>
          </a:p>
        </p:txBody>
      </p:sp>
      <p:sp>
        <p:nvSpPr>
          <p:cNvPr id="4" name="Opis_1"/>
          <p:cNvSpPr txBox="1">
            <a:spLocks noChangeArrowheads="1"/>
          </p:cNvSpPr>
          <p:nvPr/>
        </p:nvSpPr>
        <p:spPr bwMode="auto">
          <a:xfrm>
            <a:off x="2284224" y="3973014"/>
            <a:ext cx="50885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Dane </a:t>
            </a:r>
            <a:r>
              <a:rPr lang="pl-PL" sz="1600" b="1" i="1" ker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i schematy sieci 400/220/110 kV z naniesionym rozpływem mocy z programu </a:t>
            </a: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Plans dla trzech  charakterystycznych godzin: noc, szczyt ranny, wieczorny</a:t>
            </a:r>
            <a:endParaRPr lang="pl-PL" sz="1600" b="1" i="1" ker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yn"/>
          <p:cNvSpPr>
            <a:spLocks noGrp="1" noChangeArrowheads="1"/>
          </p:cNvSpPr>
          <p:nvPr>
            <p:ph type="title"/>
          </p:nvPr>
        </p:nvSpPr>
        <p:spPr>
          <a:xfrm>
            <a:off x="1950393" y="3686342"/>
            <a:ext cx="617157" cy="246221"/>
          </a:xfrm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pl-PL" altLang="pl-PL" sz="16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Wynik:</a:t>
            </a:r>
          </a:p>
        </p:txBody>
      </p:sp>
      <p:sp>
        <p:nvSpPr>
          <p:cNvPr id="9" name="Srody_Opis"/>
          <p:cNvSpPr txBox="1">
            <a:spLocks noChangeArrowheads="1"/>
          </p:cNvSpPr>
          <p:nvPr/>
        </p:nvSpPr>
        <p:spPr bwMode="auto">
          <a:xfrm>
            <a:off x="2284224" y="2235283"/>
            <a:ext cx="4328556" cy="142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Tx/>
              <a:buNone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Odczyty pomiarowe przez obsługę</a:t>
            </a:r>
          </a:p>
          <a:p>
            <a:pPr algn="just">
              <a:buFontTx/>
              <a:buNone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Systemy SCADA (Dyster, Syndis, WindEx, Prins)</a:t>
            </a:r>
          </a:p>
          <a:p>
            <a:pPr algn="just">
              <a:buFontTx/>
              <a:buNone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Excel</a:t>
            </a:r>
          </a:p>
          <a:p>
            <a:pPr algn="just">
              <a:buFontTx/>
              <a:buNone/>
              <a:defRPr/>
            </a:pPr>
            <a:r>
              <a:rPr lang="pl-PL" sz="1600" b="1" i="1" kern="0" smtClean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PlansTRF</a:t>
            </a:r>
          </a:p>
          <a:p>
            <a:pPr algn="just">
              <a:buFontTx/>
              <a:buNone/>
              <a:defRPr/>
            </a:pPr>
            <a:r>
              <a:rPr lang="pl-PL" sz="1600" b="1" i="1" kern="0" smtClean="0"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PlansPSE</a:t>
            </a:r>
          </a:p>
        </p:txBody>
      </p:sp>
      <p:sp>
        <p:nvSpPr>
          <p:cNvPr id="10" name="Srody"/>
          <p:cNvSpPr txBox="1">
            <a:spLocks noChangeArrowheads="1"/>
          </p:cNvSpPr>
          <p:nvPr/>
        </p:nvSpPr>
        <p:spPr bwMode="auto">
          <a:xfrm>
            <a:off x="1950393" y="1913016"/>
            <a:ext cx="24606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 Black" pitchFamily="34" charset="0"/>
              </a:defRPr>
            </a:lvl2pPr>
            <a:lvl3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 Black" pitchFamily="34" charset="0"/>
              </a:defRPr>
            </a:lvl3pPr>
            <a:lvl4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 Black" pitchFamily="34" charset="0"/>
              </a:defRPr>
            </a:lvl4pPr>
            <a:lvl5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pl-PL" altLang="pl-PL" sz="1600" b="1" i="1" kern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Środy pomiarowe narzędzia: </a:t>
            </a:r>
          </a:p>
        </p:txBody>
      </p:sp>
      <p:sp>
        <p:nvSpPr>
          <p:cNvPr id="8" name="DanePom_Opis"/>
          <p:cNvSpPr txBox="1">
            <a:spLocks noChangeArrowheads="1"/>
          </p:cNvSpPr>
          <p:nvPr/>
        </p:nvSpPr>
        <p:spPr bwMode="auto">
          <a:xfrm>
            <a:off x="2284224" y="990408"/>
            <a:ext cx="3342905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355600" indent="-355600" algn="just">
              <a:buFontTx/>
              <a:buNone/>
              <a:defRPr/>
            </a:pPr>
            <a:r>
              <a:rPr lang="pl-PL" sz="1600" b="1" i="1" kern="0" smtClean="0">
                <a:solidFill>
                  <a:srgbClr val="6600CC"/>
                </a:solidFill>
                <a:latin typeface="Times New Roman" pitchFamily="18" charset="0"/>
                <a:cs typeface="Times New Roman" panose="02020603050405020304" pitchFamily="18" charset="0"/>
              </a:rPr>
              <a:t>Obciążenia transformatorów 110/SN</a:t>
            </a:r>
          </a:p>
          <a:p>
            <a:pPr marL="355600" indent="-355600" algn="just">
              <a:buFontTx/>
              <a:buNone/>
              <a:defRPr/>
            </a:pPr>
            <a:r>
              <a:rPr lang="pl-PL" sz="1600" b="1" i="1" kern="0" smtClean="0">
                <a:solidFill>
                  <a:srgbClr val="6600CC"/>
                </a:solidFill>
                <a:latin typeface="Times New Roman" pitchFamily="18" charset="0"/>
                <a:cs typeface="Times New Roman" panose="02020603050405020304" pitchFamily="18" charset="0"/>
              </a:rPr>
              <a:t>Topologia sieci</a:t>
            </a:r>
          </a:p>
          <a:p>
            <a:pPr marL="355600" indent="-355600" algn="just">
              <a:buFontTx/>
              <a:buNone/>
              <a:defRPr/>
            </a:pPr>
            <a:r>
              <a:rPr lang="pl-PL" sz="1600" b="1" i="1" kern="0" smtClean="0">
                <a:solidFill>
                  <a:srgbClr val="6600CC"/>
                </a:solidFill>
                <a:latin typeface="Times New Roman" pitchFamily="18" charset="0"/>
                <a:cs typeface="Times New Roman" panose="02020603050405020304" pitchFamily="18" charset="0"/>
              </a:rPr>
              <a:t>Generacja</a:t>
            </a:r>
          </a:p>
        </p:txBody>
      </p:sp>
      <p:sp>
        <p:nvSpPr>
          <p:cNvPr id="7" name="DanePom"/>
          <p:cNvSpPr txBox="1">
            <a:spLocks noChangeArrowheads="1"/>
          </p:cNvSpPr>
          <p:nvPr/>
        </p:nvSpPr>
        <p:spPr bwMode="auto">
          <a:xfrm>
            <a:off x="1950393" y="620610"/>
            <a:ext cx="57900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 Black" pitchFamily="34" charset="0"/>
              </a:defRPr>
            </a:lvl2pPr>
            <a:lvl3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 Black" pitchFamily="34" charset="0"/>
              </a:defRPr>
            </a:lvl3pPr>
            <a:lvl4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 Black" pitchFamily="34" charset="0"/>
              </a:defRPr>
            </a:lvl4pPr>
            <a:lvl5pPr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pl-PL" altLang="pl-PL" sz="1600" b="1" i="1" kern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Dane pomiarowe – zbieranie danych (ODM, ZE) - środy pomiarowe </a:t>
            </a:r>
          </a:p>
        </p:txBody>
      </p:sp>
      <p:sp>
        <p:nvSpPr>
          <p:cNvPr id="11" name="Tytuł"/>
          <p:cNvSpPr txBox="1">
            <a:spLocks noChangeArrowheads="1"/>
          </p:cNvSpPr>
          <p:nvPr/>
        </p:nvSpPr>
        <p:spPr bwMode="auto">
          <a:xfrm>
            <a:off x="3342497" y="305151"/>
            <a:ext cx="24590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Pomiary w sieci przesyłowej 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8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" grpId="0"/>
      <p:bldP spid="2" grpId="0"/>
      <p:bldP spid="9" grpId="0"/>
      <p:bldP spid="10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"/>
          <p:cNvSpPr txBox="1">
            <a:spLocks noChangeArrowheads="1"/>
          </p:cNvSpPr>
          <p:nvPr/>
        </p:nvSpPr>
        <p:spPr bwMode="auto">
          <a:xfrm>
            <a:off x="2625955" y="198276"/>
            <a:ext cx="38920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Pomiary w sieci </a:t>
            </a: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przesyłowej - transformatory 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2" name="Picture 4" descr="PlansTRF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08" y="476590"/>
            <a:ext cx="7510272" cy="56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2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"/>
          <p:cNvSpPr txBox="1">
            <a:spLocks noChangeArrowheads="1"/>
          </p:cNvSpPr>
          <p:nvPr/>
        </p:nvSpPr>
        <p:spPr bwMode="auto">
          <a:xfrm>
            <a:off x="3014683" y="116540"/>
            <a:ext cx="311463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Pomiary w sieci </a:t>
            </a: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przesyłowej - wynik 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Obraz 3" descr="Srody_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42" y="404580"/>
            <a:ext cx="7824978" cy="570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8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III_5"/>
          <p:cNvSpPr txBox="1">
            <a:spLocks noChangeArrowheads="1"/>
          </p:cNvSpPr>
          <p:nvPr/>
        </p:nvSpPr>
        <p:spPr bwMode="auto">
          <a:xfrm>
            <a:off x="2383986" y="5591236"/>
            <a:ext cx="33041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dołączenie modelu sieci zagranicznej</a:t>
            </a:r>
          </a:p>
        </p:txBody>
      </p:sp>
      <p:sp>
        <p:nvSpPr>
          <p:cNvPr id="26" name="EIII_4"/>
          <p:cNvSpPr txBox="1">
            <a:spLocks noChangeArrowheads="1"/>
          </p:cNvSpPr>
          <p:nvPr/>
        </p:nvSpPr>
        <p:spPr bwMode="auto">
          <a:xfrm>
            <a:off x="2383986" y="5319090"/>
            <a:ext cx="18774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uzgodnienia z ODM</a:t>
            </a:r>
          </a:p>
        </p:txBody>
      </p:sp>
      <p:sp>
        <p:nvSpPr>
          <p:cNvPr id="25" name="EIII_3"/>
          <p:cNvSpPr txBox="1">
            <a:spLocks noChangeArrowheads="1"/>
          </p:cNvSpPr>
          <p:nvPr/>
        </p:nvSpPr>
        <p:spPr bwMode="auto">
          <a:xfrm>
            <a:off x="2383986" y="5046945"/>
            <a:ext cx="17716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korekta obciążenia</a:t>
            </a:r>
          </a:p>
        </p:txBody>
      </p:sp>
      <p:sp>
        <p:nvSpPr>
          <p:cNvPr id="24" name="EIII_2"/>
          <p:cNvSpPr txBox="1">
            <a:spLocks noChangeArrowheads="1"/>
          </p:cNvSpPr>
          <p:nvPr/>
        </p:nvSpPr>
        <p:spPr bwMode="auto">
          <a:xfrm>
            <a:off x="2383986" y="4774800"/>
            <a:ext cx="26276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korekta topologii 400/220 kV</a:t>
            </a:r>
          </a:p>
        </p:txBody>
      </p:sp>
      <p:sp>
        <p:nvSpPr>
          <p:cNvPr id="23" name="EIII_1"/>
          <p:cNvSpPr txBox="1">
            <a:spLocks noChangeArrowheads="1"/>
          </p:cNvSpPr>
          <p:nvPr/>
        </p:nvSpPr>
        <p:spPr bwMode="auto">
          <a:xfrm>
            <a:off x="2383986" y="4502655"/>
            <a:ext cx="30091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scalanie (5x3 modele = 3 modele)</a:t>
            </a:r>
          </a:p>
        </p:txBody>
      </p:sp>
      <p:sp>
        <p:nvSpPr>
          <p:cNvPr id="22" name="Etap_III"/>
          <p:cNvSpPr txBox="1">
            <a:spLocks noChangeArrowheads="1"/>
          </p:cNvSpPr>
          <p:nvPr/>
        </p:nvSpPr>
        <p:spPr bwMode="auto">
          <a:xfrm>
            <a:off x="2065943" y="4207836"/>
            <a:ext cx="12375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  <a:defRPr/>
            </a:pPr>
            <a:r>
              <a:rPr lang="pl-PL" sz="1600" b="1" i="1" kern="0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Etap III:  PSE</a:t>
            </a:r>
          </a:p>
        </p:txBody>
      </p:sp>
      <p:sp>
        <p:nvSpPr>
          <p:cNvPr id="21" name="EII_7"/>
          <p:cNvSpPr txBox="1">
            <a:spLocks noChangeArrowheads="1"/>
          </p:cNvSpPr>
          <p:nvPr/>
        </p:nvSpPr>
        <p:spPr bwMode="auto">
          <a:xfrm>
            <a:off x="2383986" y="3831687"/>
            <a:ext cx="14205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wysyła do PSE</a:t>
            </a:r>
          </a:p>
        </p:txBody>
      </p:sp>
      <p:sp>
        <p:nvSpPr>
          <p:cNvPr id="20" name="EII_6"/>
          <p:cNvSpPr txBox="1">
            <a:spLocks noChangeArrowheads="1"/>
          </p:cNvSpPr>
          <p:nvPr/>
        </p:nvSpPr>
        <p:spPr bwMode="auto">
          <a:xfrm>
            <a:off x="2383986" y="3564160"/>
            <a:ext cx="15776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koryguje modele</a:t>
            </a:r>
          </a:p>
        </p:txBody>
      </p:sp>
      <p:sp>
        <p:nvSpPr>
          <p:cNvPr id="19" name="EII_5"/>
          <p:cNvSpPr txBox="1">
            <a:spLocks noChangeArrowheads="1"/>
          </p:cNvSpPr>
          <p:nvPr/>
        </p:nvSpPr>
        <p:spPr bwMode="auto">
          <a:xfrm>
            <a:off x="2383986" y="3296635"/>
            <a:ext cx="44326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wykonuje analizę bezpieczeństwa pracy sieci (N-1)</a:t>
            </a:r>
          </a:p>
        </p:txBody>
      </p:sp>
      <p:sp>
        <p:nvSpPr>
          <p:cNvPr id="18" name="EII_4"/>
          <p:cNvSpPr txBox="1">
            <a:spLocks noChangeArrowheads="1"/>
          </p:cNvSpPr>
          <p:nvPr/>
        </p:nvSpPr>
        <p:spPr bwMode="auto">
          <a:xfrm>
            <a:off x="2383986" y="3029110"/>
            <a:ext cx="29290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wykonuje obliczenia rozpływowe</a:t>
            </a:r>
          </a:p>
        </p:txBody>
      </p:sp>
      <p:sp>
        <p:nvSpPr>
          <p:cNvPr id="15" name="EII_3"/>
          <p:cNvSpPr txBox="1">
            <a:spLocks noChangeArrowheads="1"/>
          </p:cNvSpPr>
          <p:nvPr/>
        </p:nvSpPr>
        <p:spPr bwMode="auto">
          <a:xfrm>
            <a:off x="2383986" y="2761585"/>
            <a:ext cx="19896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aktualizuje generację</a:t>
            </a:r>
          </a:p>
        </p:txBody>
      </p:sp>
      <p:sp>
        <p:nvSpPr>
          <p:cNvPr id="16" name="EII_2"/>
          <p:cNvSpPr txBox="1">
            <a:spLocks noChangeArrowheads="1"/>
          </p:cNvSpPr>
          <p:nvPr/>
        </p:nvSpPr>
        <p:spPr bwMode="auto">
          <a:xfrm>
            <a:off x="2383986" y="2494060"/>
            <a:ext cx="39421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aktualizuje obciążenia węzłów sieci (110 kV)</a:t>
            </a:r>
          </a:p>
        </p:txBody>
      </p:sp>
      <p:sp>
        <p:nvSpPr>
          <p:cNvPr id="17" name="EII_1"/>
          <p:cNvSpPr txBox="1">
            <a:spLocks noChangeArrowheads="1"/>
          </p:cNvSpPr>
          <p:nvPr/>
        </p:nvSpPr>
        <p:spPr bwMode="auto">
          <a:xfrm>
            <a:off x="2383986" y="2226535"/>
            <a:ext cx="30235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aktualizuje topologię sieci 110 kV</a:t>
            </a:r>
            <a:endParaRPr lang="pl-PL" sz="1600" b="1" i="1" ker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tap_IIs"/>
          <p:cNvSpPr txBox="1">
            <a:spLocks noChangeArrowheads="1"/>
          </p:cNvSpPr>
          <p:nvPr/>
        </p:nvSpPr>
        <p:spPr bwMode="auto">
          <a:xfrm>
            <a:off x="2065943" y="1927777"/>
            <a:ext cx="12599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  <a:defRPr/>
            </a:pPr>
            <a:r>
              <a:rPr lang="pl-PL" sz="1600" b="1" i="1" kern="0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Etap II:  ODM</a:t>
            </a:r>
          </a:p>
        </p:txBody>
      </p:sp>
      <p:sp>
        <p:nvSpPr>
          <p:cNvPr id="7" name="EI_3"/>
          <p:cNvSpPr txBox="1">
            <a:spLocks noChangeArrowheads="1"/>
          </p:cNvSpPr>
          <p:nvPr/>
        </p:nvSpPr>
        <p:spPr bwMode="auto">
          <a:xfrm>
            <a:off x="2383986" y="1597187"/>
            <a:ext cx="19848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wysyła dane do ODM</a:t>
            </a:r>
          </a:p>
        </p:txBody>
      </p:sp>
      <p:sp>
        <p:nvSpPr>
          <p:cNvPr id="8" name="EI_2"/>
          <p:cNvSpPr txBox="1">
            <a:spLocks noChangeArrowheads="1"/>
          </p:cNvSpPr>
          <p:nvPr/>
        </p:nvSpPr>
        <p:spPr bwMode="auto">
          <a:xfrm>
            <a:off x="2383986" y="1301286"/>
            <a:ext cx="41841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opracowuje wstępną prognozę pracy elektrowni</a:t>
            </a:r>
          </a:p>
        </p:txBody>
      </p:sp>
      <p:sp>
        <p:nvSpPr>
          <p:cNvPr id="9" name="EI_1"/>
          <p:cNvSpPr txBox="1">
            <a:spLocks noChangeArrowheads="1"/>
          </p:cNvSpPr>
          <p:nvPr/>
        </p:nvSpPr>
        <p:spPr bwMode="auto">
          <a:xfrm>
            <a:off x="2383986" y="1005385"/>
            <a:ext cx="56444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opracowywuje prognozę zapotrzebowania z rozbiciem na ODM’y</a:t>
            </a:r>
            <a:endParaRPr lang="pl-PL" sz="1600" b="1" i="1" ker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tap_I"/>
          <p:cNvSpPr txBox="1">
            <a:spLocks noChangeArrowheads="1"/>
          </p:cNvSpPr>
          <p:nvPr/>
        </p:nvSpPr>
        <p:spPr bwMode="auto">
          <a:xfrm>
            <a:off x="2065943" y="682844"/>
            <a:ext cx="10772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  <a:defRPr/>
            </a:pPr>
            <a:r>
              <a:rPr lang="pl-PL" sz="1600" b="1" i="1" kern="0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Etap I:  PSE</a:t>
            </a:r>
          </a:p>
        </p:txBody>
      </p:sp>
      <p:sp>
        <p:nvSpPr>
          <p:cNvPr id="11" name="Tytuł"/>
          <p:cNvSpPr txBox="1">
            <a:spLocks noChangeArrowheads="1"/>
          </p:cNvSpPr>
          <p:nvPr/>
        </p:nvSpPr>
        <p:spPr bwMode="auto">
          <a:xfrm>
            <a:off x="2274095" y="198276"/>
            <a:ext cx="459581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Model referencyjny sieci przesyłowej KSE (lato, zima) 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7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  <p:bldP spid="25" grpId="0"/>
      <p:bldP spid="24" grpId="0"/>
      <p:bldP spid="23" grpId="0"/>
      <p:bldP spid="22" grpId="0"/>
      <p:bldP spid="21" grpId="0"/>
      <p:bldP spid="20" grpId="0"/>
      <p:bldP spid="19" grpId="0"/>
      <p:bldP spid="18" grpId="0"/>
      <p:bldP spid="15" grpId="0"/>
      <p:bldP spid="16" grpId="0"/>
      <p:bldP spid="17" grpId="0"/>
      <p:bldP spid="14" grpId="0"/>
      <p:bldP spid="7" grpId="0"/>
      <p:bldP spid="8" grpId="0"/>
      <p:bldP spid="9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hemat" descr="PSE_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77" y="620610"/>
            <a:ext cx="7453313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I_3"/>
          <p:cNvSpPr txBox="1">
            <a:spLocks noChangeArrowheads="1"/>
          </p:cNvSpPr>
          <p:nvPr/>
        </p:nvSpPr>
        <p:spPr bwMode="auto">
          <a:xfrm>
            <a:off x="1547580" y="3804427"/>
            <a:ext cx="7226017" cy="5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opracowanie tekstowe (Word) </a:t>
            </a:r>
            <a:r>
              <a:rPr lang="pl-PL" altLang="pl-PL" sz="1600" b="1" i="1">
                <a:solidFill>
                  <a:srgbClr val="7030A0"/>
                </a:solidFill>
                <a:latin typeface="Times New Roman" pitchFamily="18" charset="0"/>
              </a:rPr>
              <a:t>zawierające analizę stanu pracy sieci 400/220/110kV </a:t>
            </a:r>
            <a:endParaRPr lang="pl-PL" altLang="pl-PL" sz="1600" b="1" i="1" smtClean="0">
              <a:solidFill>
                <a:srgbClr val="7030A0"/>
              </a:solidFill>
              <a:latin typeface="Times New Roman" pitchFamily="18" charset="0"/>
            </a:endParaRPr>
          </a:p>
          <a:p>
            <a:pPr marL="168275" indent="0" algn="just">
              <a:buClr>
                <a:srgbClr val="FF0000"/>
              </a:buClr>
              <a:buSzPct val="150000"/>
              <a:buNone/>
              <a:defRPr/>
            </a:pPr>
            <a:r>
              <a:rPr lang="pl-PL" altLang="pl-PL" sz="1600" b="1" i="1" smtClean="0">
                <a:solidFill>
                  <a:srgbClr val="7030A0"/>
                </a:solidFill>
                <a:latin typeface="Times New Roman" pitchFamily="18" charset="0"/>
              </a:rPr>
              <a:t>oraz </a:t>
            </a:r>
            <a:r>
              <a:rPr lang="pl-PL" altLang="pl-PL" sz="1600" b="1" i="1">
                <a:solidFill>
                  <a:srgbClr val="7030A0"/>
                </a:solidFill>
                <a:latin typeface="Times New Roman" pitchFamily="18" charset="0"/>
              </a:rPr>
              <a:t>zalecaną topologię sieci i konieczną pracę bloków w wybranych </a:t>
            </a:r>
            <a:r>
              <a:rPr lang="pl-PL" altLang="pl-PL" sz="1600" b="1" i="1" smtClean="0">
                <a:solidFill>
                  <a:srgbClr val="7030A0"/>
                </a:solidFill>
                <a:latin typeface="Times New Roman" pitchFamily="18" charset="0"/>
              </a:rPr>
              <a:t>elektrowniach</a:t>
            </a:r>
            <a:endParaRPr lang="pl-PL" sz="1600" b="1" i="1" kern="0" smtClea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I_1"/>
          <p:cNvSpPr txBox="1">
            <a:spLocks noChangeArrowheads="1"/>
          </p:cNvSpPr>
          <p:nvPr/>
        </p:nvSpPr>
        <p:spPr bwMode="auto">
          <a:xfrm>
            <a:off x="1547580" y="1572961"/>
            <a:ext cx="6603090" cy="5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układ zimowy – trzy modele: doliny nocna, szczyt poranny, szczyt wieczorny </a:t>
            </a:r>
          </a:p>
          <a:p>
            <a:pPr marL="361950" indent="0" algn="just">
              <a:buClr>
                <a:srgbClr val="FF0000"/>
              </a:buClr>
              <a:buSzPct val="150000"/>
              <a:buNone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(trzy pliki tekstowe w formacie KDM, plik graficzny – schemat sieci)</a:t>
            </a:r>
            <a:endParaRPr lang="pl-PL" sz="1600" b="1" i="1" ker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I_1"/>
          <p:cNvSpPr txBox="1">
            <a:spLocks noChangeArrowheads="1"/>
          </p:cNvSpPr>
          <p:nvPr/>
        </p:nvSpPr>
        <p:spPr bwMode="auto">
          <a:xfrm>
            <a:off x="1547580" y="2688694"/>
            <a:ext cx="6152325" cy="5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układ letni– dwa modele: doliny nocna, szczyt poranny </a:t>
            </a:r>
          </a:p>
          <a:p>
            <a:pPr marL="361950" indent="0" algn="just">
              <a:buClr>
                <a:srgbClr val="FF0000"/>
              </a:buClr>
              <a:buSzPct val="150000"/>
              <a:buNone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(dwa pliki tekstowe w formacie KDM, plik graficzny – schemat sieci)</a:t>
            </a:r>
            <a:endParaRPr lang="pl-PL" sz="1600" b="1" i="1" ker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ytuł"/>
          <p:cNvSpPr>
            <a:spLocks noGrp="1" noChangeArrowheads="1"/>
          </p:cNvSpPr>
          <p:nvPr>
            <p:ph type="title"/>
          </p:nvPr>
        </p:nvSpPr>
        <p:spPr>
          <a:xfrm>
            <a:off x="2905678" y="162706"/>
            <a:ext cx="3332644" cy="215444"/>
          </a:xfrm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pl-PL" altLang="pl-PL" sz="1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Model referencyjny  (UN) KSE   - </a:t>
            </a:r>
            <a:r>
              <a:rPr lang="pl-PL" altLang="pl-PL" sz="1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wynik </a:t>
            </a:r>
            <a:endParaRPr lang="pl-PL" altLang="pl-PL" sz="1400" b="1" i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418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oc"/>
          <p:cNvSpPr txBox="1">
            <a:spLocks noChangeArrowheads="1"/>
          </p:cNvSpPr>
          <p:nvPr/>
        </p:nvSpPr>
        <p:spPr>
          <a:xfrm>
            <a:off x="2385001" y="3327402"/>
            <a:ext cx="4924425" cy="20774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2" algn="l">
              <a:lnSpc>
                <a:spcPct val="150000"/>
              </a:lnSpc>
              <a:defRPr/>
            </a:pPr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 zainstalowana: </a:t>
            </a:r>
            <a:r>
              <a:rPr lang="pl-PL" sz="1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2700</a:t>
            </a:r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MW, </a:t>
            </a:r>
            <a:endParaRPr lang="pl-PL" sz="1800" i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algn="l">
              <a:lnSpc>
                <a:spcPct val="150000"/>
              </a:lnSpc>
              <a:defRPr/>
            </a:pPr>
            <a:r>
              <a:rPr lang="pl-PL" sz="1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Zapotrzebowanie</a:t>
            </a:r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1700</a:t>
            </a:r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MW</a:t>
            </a:r>
          </a:p>
          <a:p>
            <a:pPr marL="0" lvl="2" algn="l">
              <a:lnSpc>
                <a:spcPct val="150000"/>
              </a:lnSpc>
              <a:defRPr/>
            </a:pPr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Pierwsza linia 220 kV: Janów – </a:t>
            </a:r>
            <a:r>
              <a:rPr lang="pl-PL" sz="1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Łagisza</a:t>
            </a:r>
          </a:p>
          <a:p>
            <a:pPr marL="0" lvl="2" algn="l">
              <a:lnSpc>
                <a:spcPct val="150000"/>
              </a:lnSpc>
              <a:defRPr/>
            </a:pPr>
            <a:r>
              <a:rPr lang="pl-PL" sz="1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Papierowe instrukcje </a:t>
            </a:r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prowadzenia ruchu</a:t>
            </a:r>
          </a:p>
          <a:p>
            <a:pPr marL="0" lvl="2" algn="l">
              <a:lnSpc>
                <a:spcPct val="150000"/>
              </a:lnSpc>
              <a:defRPr/>
            </a:pPr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Jedyne narzędzie dyspozytora: </a:t>
            </a:r>
            <a:r>
              <a:rPr lang="pl-PL" sz="18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centrala telefoniczna</a:t>
            </a:r>
            <a:endParaRPr lang="pl-PL" sz="1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1953"/>
          <p:cNvSpPr txBox="1">
            <a:spLocks noChangeArrowheads="1"/>
          </p:cNvSpPr>
          <p:nvPr/>
        </p:nvSpPr>
        <p:spPr>
          <a:xfrm>
            <a:off x="1926200" y="2859304"/>
            <a:ext cx="682238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>
              <a:defRPr/>
            </a:pPr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1953 - powstanie jednolitego krajowego systemu </a:t>
            </a:r>
            <a:r>
              <a:rPr lang="pl-PL" sz="1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elektroenergetycznego:</a:t>
            </a:r>
            <a:endParaRPr lang="pl-PL" sz="1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1951"/>
          <p:cNvSpPr txBox="1">
            <a:spLocks noChangeArrowheads="1"/>
          </p:cNvSpPr>
          <p:nvPr/>
        </p:nvSpPr>
        <p:spPr>
          <a:xfrm>
            <a:off x="1336295" y="2423865"/>
            <a:ext cx="459100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 algn="l">
              <a:defRPr/>
            </a:pPr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1951 - reorganizacja</a:t>
            </a:r>
            <a:r>
              <a:rPr lang="pl-PL" sz="1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powstanie  </a:t>
            </a:r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GDM i 6 ODM</a:t>
            </a:r>
            <a:endParaRPr lang="pl-PL" sz="1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1950"/>
          <p:cNvSpPr txBox="1">
            <a:spLocks noChangeArrowheads="1"/>
          </p:cNvSpPr>
          <p:nvPr/>
        </p:nvSpPr>
        <p:spPr>
          <a:xfrm>
            <a:off x="1336295" y="1988425"/>
            <a:ext cx="6493252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lvl="1" algn="l" eaLnBrk="1" hangingPunct="1"/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1950 - powstają trzy główne układy, kilkanaście mniejszych (110 kV</a:t>
            </a:r>
            <a:r>
              <a:rPr lang="pl-PL" sz="1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18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Wyspy"/>
          <p:cNvSpPr txBox="1">
            <a:spLocks noChangeArrowheads="1"/>
          </p:cNvSpPr>
          <p:nvPr/>
        </p:nvSpPr>
        <p:spPr>
          <a:xfrm>
            <a:off x="1336295" y="1552985"/>
            <a:ext cx="4526880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l-PL" sz="1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Praca wyspowa - każde miasto oddzielny system</a:t>
            </a:r>
            <a:endParaRPr lang="pl-PL" altLang="pl-PL" sz="1800" i="1" kern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ytuł"/>
          <p:cNvSpPr txBox="1">
            <a:spLocks noChangeArrowheads="1"/>
          </p:cNvSpPr>
          <p:nvPr/>
        </p:nvSpPr>
        <p:spPr>
          <a:xfrm>
            <a:off x="3900342" y="605127"/>
            <a:ext cx="1343316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l-PL" altLang="pl-PL" sz="1400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KSE – lata 50-te</a:t>
            </a:r>
          </a:p>
        </p:txBody>
      </p:sp>
    </p:spTree>
    <p:extLst>
      <p:ext uri="{BB962C8B-B14F-4D97-AF65-F5344CB8AC3E}">
        <p14:creationId xmlns:p14="http://schemas.microsoft.com/office/powerpoint/2010/main" val="224382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III_5"/>
          <p:cNvSpPr txBox="1">
            <a:spLocks noChangeArrowheads="1"/>
          </p:cNvSpPr>
          <p:nvPr/>
        </p:nvSpPr>
        <p:spPr bwMode="auto">
          <a:xfrm>
            <a:off x="1445955" y="3899136"/>
            <a:ext cx="35333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planowania średnio  i długookresowego</a:t>
            </a:r>
          </a:p>
        </p:txBody>
      </p:sp>
      <p:sp>
        <p:nvSpPr>
          <p:cNvPr id="26" name="EIII_4"/>
          <p:cNvSpPr txBox="1">
            <a:spLocks noChangeArrowheads="1"/>
          </p:cNvSpPr>
          <p:nvPr/>
        </p:nvSpPr>
        <p:spPr bwMode="auto">
          <a:xfrm>
            <a:off x="1445955" y="3650942"/>
            <a:ext cx="76626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wprowadzanie nowej generacji w elektrowniach, farm wiatrowych, fotovoltaicznych, itp.</a:t>
            </a:r>
          </a:p>
        </p:txBody>
      </p:sp>
      <p:sp>
        <p:nvSpPr>
          <p:cNvPr id="25" name="EIII_3"/>
          <p:cNvSpPr txBox="1">
            <a:spLocks noChangeArrowheads="1"/>
          </p:cNvSpPr>
          <p:nvPr/>
        </p:nvSpPr>
        <p:spPr bwMode="auto">
          <a:xfrm>
            <a:off x="1445955" y="3402748"/>
            <a:ext cx="27799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przyłączania nowych odbiorów</a:t>
            </a:r>
          </a:p>
        </p:txBody>
      </p:sp>
      <p:sp>
        <p:nvSpPr>
          <p:cNvPr id="24" name="EIII_2"/>
          <p:cNvSpPr txBox="1">
            <a:spLocks noChangeArrowheads="1"/>
          </p:cNvSpPr>
          <p:nvPr/>
        </p:nvSpPr>
        <p:spPr bwMode="auto">
          <a:xfrm>
            <a:off x="1445955" y="3154554"/>
            <a:ext cx="40174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wprowadzania nowych elementów sieciowych</a:t>
            </a:r>
          </a:p>
        </p:txBody>
      </p:sp>
      <p:sp>
        <p:nvSpPr>
          <p:cNvPr id="23" name="EIII_1"/>
          <p:cNvSpPr txBox="1">
            <a:spLocks noChangeArrowheads="1"/>
          </p:cNvSpPr>
          <p:nvPr/>
        </p:nvSpPr>
        <p:spPr bwMode="auto">
          <a:xfrm>
            <a:off x="1445955" y="2906360"/>
            <a:ext cx="58352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wykonywania analiz  związanych z codziennym układem pracy sieci</a:t>
            </a:r>
          </a:p>
        </p:txBody>
      </p:sp>
      <p:sp>
        <p:nvSpPr>
          <p:cNvPr id="22" name="Etap_III"/>
          <p:cNvSpPr txBox="1">
            <a:spLocks noChangeArrowheads="1"/>
          </p:cNvSpPr>
          <p:nvPr/>
        </p:nvSpPr>
        <p:spPr bwMode="auto">
          <a:xfrm>
            <a:off x="1125775" y="2643071"/>
            <a:ext cx="42687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  <a:defRPr/>
            </a:pPr>
            <a:r>
              <a:rPr lang="pl-PL" sz="1600" b="1" i="1" kern="0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Zastosowanie – Układ normalny stanowi bazę do:</a:t>
            </a:r>
          </a:p>
        </p:txBody>
      </p:sp>
      <p:sp>
        <p:nvSpPr>
          <p:cNvPr id="19" name="EII_5"/>
          <p:cNvSpPr txBox="1">
            <a:spLocks noChangeArrowheads="1"/>
          </p:cNvSpPr>
          <p:nvPr/>
        </p:nvSpPr>
        <p:spPr bwMode="auto">
          <a:xfrm>
            <a:off x="1445955" y="2346745"/>
            <a:ext cx="66062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analiza stabilności pracy bloków w stanach zakłóceniowych (podczas zwarć)</a:t>
            </a:r>
          </a:p>
        </p:txBody>
      </p:sp>
      <p:sp>
        <p:nvSpPr>
          <p:cNvPr id="18" name="EII_4"/>
          <p:cNvSpPr txBox="1">
            <a:spLocks noChangeArrowheads="1"/>
          </p:cNvSpPr>
          <p:nvPr/>
        </p:nvSpPr>
        <p:spPr bwMode="auto">
          <a:xfrm>
            <a:off x="1445955" y="2098252"/>
            <a:ext cx="31630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analiza poziomów prądów zwarcia</a:t>
            </a:r>
          </a:p>
        </p:txBody>
      </p:sp>
      <p:sp>
        <p:nvSpPr>
          <p:cNvPr id="15" name="EII_3"/>
          <p:cNvSpPr txBox="1">
            <a:spLocks noChangeArrowheads="1"/>
          </p:cNvSpPr>
          <p:nvPr/>
        </p:nvSpPr>
        <p:spPr bwMode="auto">
          <a:xfrm>
            <a:off x="1445955" y="1849761"/>
            <a:ext cx="20441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generacja wymuszona</a:t>
            </a:r>
          </a:p>
        </p:txBody>
      </p:sp>
      <p:sp>
        <p:nvSpPr>
          <p:cNvPr id="16" name="EII_2"/>
          <p:cNvSpPr txBox="1">
            <a:spLocks noChangeArrowheads="1"/>
          </p:cNvSpPr>
          <p:nvPr/>
        </p:nvSpPr>
        <p:spPr bwMode="auto">
          <a:xfrm>
            <a:off x="1445955" y="1601270"/>
            <a:ext cx="39388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analiza pracy układów bloków w elektrowni</a:t>
            </a:r>
          </a:p>
        </p:txBody>
      </p:sp>
      <p:sp>
        <p:nvSpPr>
          <p:cNvPr id="17" name="EII_1"/>
          <p:cNvSpPr txBox="1">
            <a:spLocks noChangeArrowheads="1"/>
          </p:cNvSpPr>
          <p:nvPr/>
        </p:nvSpPr>
        <p:spPr bwMode="auto">
          <a:xfrm>
            <a:off x="1445955" y="1352779"/>
            <a:ext cx="51988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analiza bezpieczeństwa pracy sieci przesyłowej – reguła N-1</a:t>
            </a:r>
            <a:endParaRPr lang="pl-PL" sz="1600" b="1" i="1" ker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I_3"/>
          <p:cNvSpPr txBox="1">
            <a:spLocks noChangeArrowheads="1"/>
          </p:cNvSpPr>
          <p:nvPr/>
        </p:nvSpPr>
        <p:spPr bwMode="auto">
          <a:xfrm>
            <a:off x="1445955" y="1104288"/>
            <a:ext cx="23022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analiza poziomów napięć</a:t>
            </a:r>
          </a:p>
        </p:txBody>
      </p:sp>
      <p:sp>
        <p:nvSpPr>
          <p:cNvPr id="8" name="EI_2"/>
          <p:cNvSpPr txBox="1">
            <a:spLocks noChangeArrowheads="1"/>
          </p:cNvSpPr>
          <p:nvPr/>
        </p:nvSpPr>
        <p:spPr bwMode="auto">
          <a:xfrm>
            <a:off x="1445955" y="855797"/>
            <a:ext cx="40286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analiza poziomów obciążenia elementów sieci</a:t>
            </a:r>
          </a:p>
        </p:txBody>
      </p:sp>
      <p:sp>
        <p:nvSpPr>
          <p:cNvPr id="9" name="EI_1"/>
          <p:cNvSpPr txBox="1">
            <a:spLocks noChangeArrowheads="1"/>
          </p:cNvSpPr>
          <p:nvPr/>
        </p:nvSpPr>
        <p:spPr bwMode="auto">
          <a:xfrm>
            <a:off x="1445955" y="607306"/>
            <a:ext cx="40479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obliczenia rozpływowe w stanach normalnych</a:t>
            </a:r>
            <a:endParaRPr lang="pl-PL" sz="1600" b="1" i="1" ker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ytuł"/>
          <p:cNvSpPr txBox="1">
            <a:spLocks noChangeArrowheads="1"/>
          </p:cNvSpPr>
          <p:nvPr/>
        </p:nvSpPr>
        <p:spPr bwMode="auto">
          <a:xfrm>
            <a:off x="2443212" y="198276"/>
            <a:ext cx="42575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Model referencyjny sieci przesyłowej KSE analizy 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8" name="Etap_III"/>
          <p:cNvSpPr txBox="1">
            <a:spLocks noChangeArrowheads="1"/>
          </p:cNvSpPr>
          <p:nvPr/>
        </p:nvSpPr>
        <p:spPr bwMode="auto">
          <a:xfrm>
            <a:off x="1125775" y="351854"/>
            <a:ext cx="7085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  <a:defRPr/>
            </a:pPr>
            <a:r>
              <a:rPr lang="pl-PL" sz="1600" b="1" i="1" kern="0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Analizy:</a:t>
            </a:r>
          </a:p>
        </p:txBody>
      </p:sp>
      <p:sp>
        <p:nvSpPr>
          <p:cNvPr id="29" name="EIII_5"/>
          <p:cNvSpPr txBox="1">
            <a:spLocks noChangeArrowheads="1"/>
          </p:cNvSpPr>
          <p:nvPr/>
        </p:nvSpPr>
        <p:spPr bwMode="auto">
          <a:xfrm>
            <a:off x="1445955" y="4147332"/>
            <a:ext cx="41905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baza danych dla systemy Scada – EMS (Dyster)</a:t>
            </a:r>
          </a:p>
        </p:txBody>
      </p:sp>
      <p:sp>
        <p:nvSpPr>
          <p:cNvPr id="32" name="EIII_4"/>
          <p:cNvSpPr txBox="1">
            <a:spLocks noChangeArrowheads="1"/>
          </p:cNvSpPr>
          <p:nvPr/>
        </p:nvSpPr>
        <p:spPr bwMode="auto">
          <a:xfrm>
            <a:off x="1445955" y="5517784"/>
            <a:ext cx="34996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kształtowanie taryf (opłaty przesyłowej)</a:t>
            </a:r>
          </a:p>
        </p:txBody>
      </p:sp>
      <p:sp>
        <p:nvSpPr>
          <p:cNvPr id="33" name="EIII_3"/>
          <p:cNvSpPr txBox="1">
            <a:spLocks noChangeArrowheads="1"/>
          </p:cNvSpPr>
          <p:nvPr/>
        </p:nvSpPr>
        <p:spPr bwMode="auto">
          <a:xfrm>
            <a:off x="1445955" y="5260430"/>
            <a:ext cx="20345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ograniczenia sieciowe</a:t>
            </a:r>
          </a:p>
        </p:txBody>
      </p:sp>
      <p:sp>
        <p:nvSpPr>
          <p:cNvPr id="34" name="EIII_2"/>
          <p:cNvSpPr txBox="1">
            <a:spLocks noChangeArrowheads="1"/>
          </p:cNvSpPr>
          <p:nvPr/>
        </p:nvSpPr>
        <p:spPr bwMode="auto">
          <a:xfrm>
            <a:off x="1445955" y="5003076"/>
            <a:ext cx="30219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rynek energi i rynek bilansujący</a:t>
            </a:r>
          </a:p>
        </p:txBody>
      </p:sp>
      <p:sp>
        <p:nvSpPr>
          <p:cNvPr id="35" name="EIII_1"/>
          <p:cNvSpPr txBox="1">
            <a:spLocks noChangeArrowheads="1"/>
          </p:cNvSpPr>
          <p:nvPr/>
        </p:nvSpPr>
        <p:spPr bwMode="auto">
          <a:xfrm>
            <a:off x="1445955" y="4745722"/>
            <a:ext cx="35253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lvl="2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smtClean="0">
                <a:solidFill>
                  <a:srgbClr val="7030A0"/>
                </a:solidFill>
                <a:latin typeface="Times New Roman" pitchFamily="18" charset="0"/>
              </a:rPr>
              <a:t>podejmowanie </a:t>
            </a:r>
            <a:r>
              <a:rPr lang="pl-PL" sz="1600" b="1" i="1">
                <a:solidFill>
                  <a:srgbClr val="7030A0"/>
                </a:solidFill>
                <a:latin typeface="Times New Roman" pitchFamily="18" charset="0"/>
              </a:rPr>
              <a:t>decyzji </a:t>
            </a:r>
            <a:r>
              <a:rPr lang="pl-PL" sz="1600" b="1" i="1" smtClean="0">
                <a:solidFill>
                  <a:srgbClr val="7030A0"/>
                </a:solidFill>
                <a:latin typeface="Times New Roman" pitchFamily="18" charset="0"/>
              </a:rPr>
              <a:t>eksploatacyjnych</a:t>
            </a:r>
            <a:endParaRPr lang="pl-PL" sz="1600" b="1" i="1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6" name="Etap_III"/>
          <p:cNvSpPr txBox="1">
            <a:spLocks noChangeArrowheads="1"/>
          </p:cNvSpPr>
          <p:nvPr/>
        </p:nvSpPr>
        <p:spPr bwMode="auto">
          <a:xfrm>
            <a:off x="1125775" y="4482433"/>
            <a:ext cx="29094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  <a:defRPr/>
            </a:pPr>
            <a:r>
              <a:rPr lang="pl-PL" sz="1600" b="1" i="1" kern="0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Dokładność modelu ma wpływ na:</a:t>
            </a:r>
          </a:p>
        </p:txBody>
      </p:sp>
      <p:sp>
        <p:nvSpPr>
          <p:cNvPr id="37" name="EIII_4"/>
          <p:cNvSpPr txBox="1">
            <a:spLocks noChangeArrowheads="1"/>
          </p:cNvSpPr>
          <p:nvPr/>
        </p:nvSpPr>
        <p:spPr bwMode="auto">
          <a:xfrm>
            <a:off x="1445955" y="5775139"/>
            <a:ext cx="34115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podejmowanie decyzjii inwestycyjnych</a:t>
            </a:r>
          </a:p>
        </p:txBody>
      </p:sp>
    </p:spTree>
    <p:extLst>
      <p:ext uri="{BB962C8B-B14F-4D97-AF65-F5344CB8AC3E}">
        <p14:creationId xmlns:p14="http://schemas.microsoft.com/office/powerpoint/2010/main" val="8197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  <p:bldP spid="25" grpId="0"/>
      <p:bldP spid="24" grpId="0"/>
      <p:bldP spid="23" grpId="0"/>
      <p:bldP spid="22" grpId="0"/>
      <p:bldP spid="19" grpId="0"/>
      <p:bldP spid="18" grpId="0"/>
      <p:bldP spid="15" grpId="0"/>
      <p:bldP spid="16" grpId="0"/>
      <p:bldP spid="17" grpId="0"/>
      <p:bldP spid="7" grpId="0"/>
      <p:bldP spid="8" grpId="0"/>
      <p:bldP spid="9" grpId="0"/>
      <p:bldP spid="28" grpId="0"/>
      <p:bldP spid="29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"/>
          <p:cNvSpPr txBox="1">
            <a:spLocks noChangeArrowheads="1"/>
          </p:cNvSpPr>
          <p:nvPr/>
        </p:nvSpPr>
        <p:spPr bwMode="auto">
          <a:xfrm>
            <a:off x="3264751" y="188550"/>
            <a:ext cx="26144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P</a:t>
            </a: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lanowanie w cyklu dobowym 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Etap_III"/>
          <p:cNvSpPr txBox="1">
            <a:spLocks noChangeArrowheads="1"/>
          </p:cNvSpPr>
          <p:nvPr/>
        </p:nvSpPr>
        <p:spPr bwMode="auto">
          <a:xfrm>
            <a:off x="1461822" y="4838474"/>
            <a:ext cx="6171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  <a:defRPr/>
            </a:pPr>
            <a:r>
              <a:rPr lang="pl-PL" sz="1600" b="1" i="1" kern="0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Wynik:</a:t>
            </a:r>
          </a:p>
        </p:txBody>
      </p:sp>
      <p:sp>
        <p:nvSpPr>
          <p:cNvPr id="8" name="EII_2"/>
          <p:cNvSpPr txBox="1">
            <a:spLocks noChangeArrowheads="1"/>
          </p:cNvSpPr>
          <p:nvPr/>
        </p:nvSpPr>
        <p:spPr bwMode="auto">
          <a:xfrm>
            <a:off x="2021004" y="2267371"/>
            <a:ext cx="45801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aktualne i planowane wyłączenia (Rejestr wyłączeń)</a:t>
            </a:r>
          </a:p>
        </p:txBody>
      </p:sp>
      <p:sp>
        <p:nvSpPr>
          <p:cNvPr id="9" name="EII_1"/>
          <p:cNvSpPr txBox="1">
            <a:spLocks noChangeArrowheads="1"/>
          </p:cNvSpPr>
          <p:nvPr/>
        </p:nvSpPr>
        <p:spPr bwMode="auto">
          <a:xfrm>
            <a:off x="2001895" y="1951876"/>
            <a:ext cx="3001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planowane saldo wymiany (PKD)</a:t>
            </a:r>
            <a:endParaRPr lang="pl-PL" sz="1600" b="1" i="1" ker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I_3"/>
          <p:cNvSpPr txBox="1">
            <a:spLocks noChangeArrowheads="1"/>
          </p:cNvSpPr>
          <p:nvPr/>
        </p:nvSpPr>
        <p:spPr bwMode="auto">
          <a:xfrm>
            <a:off x="2001895" y="1636379"/>
            <a:ext cx="22445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rozkład generacji (PKD)</a:t>
            </a:r>
          </a:p>
        </p:txBody>
      </p:sp>
      <p:sp>
        <p:nvSpPr>
          <p:cNvPr id="11" name="EI_2"/>
          <p:cNvSpPr txBox="1">
            <a:spLocks noChangeArrowheads="1"/>
          </p:cNvSpPr>
          <p:nvPr/>
        </p:nvSpPr>
        <p:spPr bwMode="auto">
          <a:xfrm>
            <a:off x="2001895" y="1320882"/>
            <a:ext cx="30299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prognoza zapotrzebowania (PKD)</a:t>
            </a:r>
          </a:p>
        </p:txBody>
      </p:sp>
      <p:sp>
        <p:nvSpPr>
          <p:cNvPr id="12" name="EI_1"/>
          <p:cNvSpPr txBox="1">
            <a:spLocks noChangeArrowheads="1"/>
          </p:cNvSpPr>
          <p:nvPr/>
        </p:nvSpPr>
        <p:spPr bwMode="auto">
          <a:xfrm>
            <a:off x="2001895" y="1005385"/>
            <a:ext cx="33906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układ bazowy lub z dnia poprzedniego</a:t>
            </a:r>
            <a:endParaRPr lang="pl-PL" sz="1600" b="1" i="1" ker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tap_III"/>
          <p:cNvSpPr txBox="1">
            <a:spLocks noChangeArrowheads="1"/>
          </p:cNvSpPr>
          <p:nvPr/>
        </p:nvSpPr>
        <p:spPr bwMode="auto">
          <a:xfrm>
            <a:off x="1461822" y="749933"/>
            <a:ext cx="43120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  <a:defRPr/>
            </a:pPr>
            <a:r>
              <a:rPr lang="pl-PL" sz="1600" b="1" i="1" kern="0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Bieżąca ocena stanu pracy KSE na dzień następny </a:t>
            </a:r>
          </a:p>
        </p:txBody>
      </p:sp>
      <p:sp>
        <p:nvSpPr>
          <p:cNvPr id="14" name="EII_2"/>
          <p:cNvSpPr txBox="1">
            <a:spLocks noChangeArrowheads="1"/>
          </p:cNvSpPr>
          <p:nvPr/>
        </p:nvSpPr>
        <p:spPr bwMode="auto">
          <a:xfrm>
            <a:off x="1518591" y="5131523"/>
            <a:ext cx="730199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1113" indent="0" algn="just">
              <a:buClr>
                <a:srgbClr val="FF0000"/>
              </a:buClr>
              <a:buSzPct val="150000"/>
              <a:buNone/>
              <a:defRPr/>
            </a:pPr>
            <a:r>
              <a:rPr lang="pl-PL" sz="2000" b="1" i="1" kern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Dopuszczenie do pracy danego układu generatorów w elektrowniach </a:t>
            </a:r>
            <a:br>
              <a:rPr lang="pl-PL" sz="2000" b="1" i="1" kern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pl-PL" sz="2000" b="1" i="1" kern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i planowanych wyłączeń w sieci (remonty)</a:t>
            </a:r>
          </a:p>
        </p:txBody>
      </p:sp>
      <p:sp>
        <p:nvSpPr>
          <p:cNvPr id="15" name="Etap_III"/>
          <p:cNvSpPr txBox="1">
            <a:spLocks noChangeArrowheads="1"/>
          </p:cNvSpPr>
          <p:nvPr/>
        </p:nvSpPr>
        <p:spPr bwMode="auto">
          <a:xfrm>
            <a:off x="1461822" y="2668125"/>
            <a:ext cx="33518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  <a:defRPr/>
            </a:pPr>
            <a:r>
              <a:rPr lang="pl-PL" sz="1600" b="1" i="1" kern="0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Równoległa praca w PSE i pięciu ODM</a:t>
            </a:r>
          </a:p>
        </p:txBody>
      </p:sp>
      <p:sp>
        <p:nvSpPr>
          <p:cNvPr id="16" name="EI_1"/>
          <p:cNvSpPr txBox="1">
            <a:spLocks noChangeArrowheads="1"/>
          </p:cNvSpPr>
          <p:nvPr/>
        </p:nvSpPr>
        <p:spPr bwMode="auto">
          <a:xfrm>
            <a:off x="2021004" y="3065392"/>
            <a:ext cx="49872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PSE buduje modele sieci 400  i 220 kV i wysyła do ODM</a:t>
            </a:r>
            <a:endParaRPr lang="pl-PL" sz="1600" b="1" i="1" ker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EI_1"/>
          <p:cNvSpPr txBox="1">
            <a:spLocks noChangeArrowheads="1"/>
          </p:cNvSpPr>
          <p:nvPr/>
        </p:nvSpPr>
        <p:spPr bwMode="auto">
          <a:xfrm>
            <a:off x="2021004" y="3385954"/>
            <a:ext cx="45704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ODM buduje modele sieci 110 kV i wysyła do PSE</a:t>
            </a:r>
            <a:endParaRPr lang="pl-PL" sz="1600" b="1" i="1" ker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EI_1"/>
          <p:cNvSpPr txBox="1">
            <a:spLocks noChangeArrowheads="1"/>
          </p:cNvSpPr>
          <p:nvPr/>
        </p:nvSpPr>
        <p:spPr bwMode="auto">
          <a:xfrm>
            <a:off x="1975319" y="3706516"/>
            <a:ext cx="43685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PSE scala i tworzy 24 modele (na każdą godzinę)</a:t>
            </a:r>
            <a:endParaRPr lang="pl-PL" sz="1600" b="1" i="1" ker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EII_5"/>
          <p:cNvSpPr txBox="1">
            <a:spLocks noChangeArrowheads="1"/>
          </p:cNvSpPr>
          <p:nvPr/>
        </p:nvSpPr>
        <p:spPr bwMode="auto">
          <a:xfrm>
            <a:off x="2021004" y="4352883"/>
            <a:ext cx="26340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analiza bezpieczeństwa (N-1)</a:t>
            </a:r>
          </a:p>
        </p:txBody>
      </p:sp>
      <p:sp>
        <p:nvSpPr>
          <p:cNvPr id="21" name="EII_4"/>
          <p:cNvSpPr txBox="1">
            <a:spLocks noChangeArrowheads="1"/>
          </p:cNvSpPr>
          <p:nvPr/>
        </p:nvSpPr>
        <p:spPr bwMode="auto">
          <a:xfrm>
            <a:off x="2021004" y="4032320"/>
            <a:ext cx="21483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ocena stanu pracy sieci</a:t>
            </a:r>
          </a:p>
        </p:txBody>
      </p:sp>
    </p:spTree>
    <p:extLst>
      <p:ext uri="{BB962C8B-B14F-4D97-AF65-F5344CB8AC3E}">
        <p14:creationId xmlns:p14="http://schemas.microsoft.com/office/powerpoint/2010/main" val="248627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"/>
          <p:cNvSpPr txBox="1">
            <a:spLocks noChangeArrowheads="1"/>
          </p:cNvSpPr>
          <p:nvPr/>
        </p:nvSpPr>
        <p:spPr bwMode="auto">
          <a:xfrm>
            <a:off x="1790790" y="404580"/>
            <a:ext cx="55624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Model paneuropejski - wymiana modeli TSO w ramach  ENTSO-E 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EII_2"/>
          <p:cNvSpPr txBox="1">
            <a:spLocks noChangeArrowheads="1"/>
          </p:cNvSpPr>
          <p:nvPr/>
        </p:nvSpPr>
        <p:spPr bwMode="auto">
          <a:xfrm>
            <a:off x="1737083" y="3880327"/>
            <a:ext cx="40991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spcBef>
                <a:spcPts val="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korekcja modeli  KSE (usuwanie sieci 110 kV)</a:t>
            </a:r>
          </a:p>
        </p:txBody>
      </p:sp>
      <p:sp>
        <p:nvSpPr>
          <p:cNvPr id="7" name="EI_3"/>
          <p:cNvSpPr txBox="1">
            <a:spLocks noChangeArrowheads="1"/>
          </p:cNvSpPr>
          <p:nvPr/>
        </p:nvSpPr>
        <p:spPr bwMode="auto">
          <a:xfrm>
            <a:off x="1737083" y="3274572"/>
            <a:ext cx="61221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spcBef>
                <a:spcPts val="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system SCADA (DYSTER) archiwizuje model sieci  KSE (Snapshot)</a:t>
            </a:r>
            <a:b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wynik estymatora wektora  stanu co godzinę (rozpływ mocy)</a:t>
            </a:r>
          </a:p>
        </p:txBody>
      </p:sp>
      <p:sp>
        <p:nvSpPr>
          <p:cNvPr id="9" name="EI_1"/>
          <p:cNvSpPr txBox="1">
            <a:spLocks noChangeArrowheads="1"/>
          </p:cNvSpPr>
          <p:nvPr/>
        </p:nvSpPr>
        <p:spPr bwMode="auto">
          <a:xfrm>
            <a:off x="1701458" y="1220346"/>
            <a:ext cx="50337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spcBef>
                <a:spcPts val="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archiwizacja stanów pracy systemu w czasie rzeczywistym</a:t>
            </a:r>
            <a:b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w cyklu godzinowym</a:t>
            </a:r>
          </a:p>
        </p:txBody>
      </p:sp>
      <p:sp>
        <p:nvSpPr>
          <p:cNvPr id="10" name="Etap_III"/>
          <p:cNvSpPr txBox="1">
            <a:spLocks noChangeArrowheads="1"/>
          </p:cNvSpPr>
          <p:nvPr/>
        </p:nvSpPr>
        <p:spPr bwMode="auto">
          <a:xfrm>
            <a:off x="1445081" y="980660"/>
            <a:ext cx="354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  <a:defRPr/>
            </a:pPr>
            <a:r>
              <a:rPr lang="pl-PL" sz="1600" b="1" i="1" kern="0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Cel:</a:t>
            </a:r>
          </a:p>
        </p:txBody>
      </p:sp>
      <p:sp>
        <p:nvSpPr>
          <p:cNvPr id="12" name="Etap_III"/>
          <p:cNvSpPr txBox="1">
            <a:spLocks noChangeArrowheads="1"/>
          </p:cNvSpPr>
          <p:nvPr/>
        </p:nvSpPr>
        <p:spPr bwMode="auto">
          <a:xfrm>
            <a:off x="1445081" y="2974636"/>
            <a:ext cx="15549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  <a:defRPr/>
            </a:pPr>
            <a:r>
              <a:rPr lang="pl-PL" sz="1600" b="1" i="1" kern="0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Sposób realizacji :</a:t>
            </a:r>
          </a:p>
        </p:txBody>
      </p:sp>
      <p:sp>
        <p:nvSpPr>
          <p:cNvPr id="13" name="EI_1"/>
          <p:cNvSpPr txBox="1">
            <a:spLocks noChangeArrowheads="1"/>
          </p:cNvSpPr>
          <p:nvPr/>
        </p:nvSpPr>
        <p:spPr bwMode="auto">
          <a:xfrm>
            <a:off x="1737083" y="4239860"/>
            <a:ext cx="29258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spcBef>
                <a:spcPts val="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archiwizacja modeli na serwerze</a:t>
            </a:r>
            <a:endParaRPr lang="pl-PL" sz="1600" b="1" i="1" ker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EI_1"/>
          <p:cNvSpPr txBox="1">
            <a:spLocks noChangeArrowheads="1"/>
          </p:cNvSpPr>
          <p:nvPr/>
        </p:nvSpPr>
        <p:spPr bwMode="auto">
          <a:xfrm>
            <a:off x="1701458" y="1801092"/>
            <a:ext cx="65357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spcBef>
                <a:spcPts val="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dostęp do stanów archiwizowanyc dla wszystkich TSO w ramach ENTSO-E</a:t>
            </a:r>
          </a:p>
        </p:txBody>
      </p:sp>
      <p:sp>
        <p:nvSpPr>
          <p:cNvPr id="19" name="EI_1"/>
          <p:cNvSpPr txBox="1">
            <a:spLocks noChangeArrowheads="1"/>
          </p:cNvSpPr>
          <p:nvPr/>
        </p:nvSpPr>
        <p:spPr bwMode="auto">
          <a:xfrm>
            <a:off x="1701458" y="2135616"/>
            <a:ext cx="70471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spcBef>
                <a:spcPts val="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budowa modelu zawierającego sieć przesyłową  wszystkich operatorów  ENTSO-E</a:t>
            </a:r>
          </a:p>
        </p:txBody>
      </p:sp>
      <p:sp>
        <p:nvSpPr>
          <p:cNvPr id="21" name="EI_1"/>
          <p:cNvSpPr txBox="1">
            <a:spLocks noChangeArrowheads="1"/>
          </p:cNvSpPr>
          <p:nvPr/>
        </p:nvSpPr>
        <p:spPr bwMode="auto">
          <a:xfrm>
            <a:off x="1737083" y="4599393"/>
            <a:ext cx="33714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spcBef>
                <a:spcPts val="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wysyłka modeli na serwer ENTSO-E</a:t>
            </a:r>
            <a:endParaRPr lang="pl-PL" sz="1600" b="1" i="1" ker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I_1"/>
          <p:cNvSpPr txBox="1">
            <a:spLocks noChangeArrowheads="1"/>
          </p:cNvSpPr>
          <p:nvPr/>
        </p:nvSpPr>
        <p:spPr bwMode="auto">
          <a:xfrm>
            <a:off x="1737083" y="4958926"/>
            <a:ext cx="26132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spcBef>
                <a:spcPts val="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scalanie modeli w ENTSO-E</a:t>
            </a:r>
            <a:endParaRPr lang="pl-PL" sz="1600" b="1" i="1" ker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EI_1"/>
          <p:cNvSpPr txBox="1">
            <a:spLocks noChangeArrowheads="1"/>
          </p:cNvSpPr>
          <p:nvPr/>
        </p:nvSpPr>
        <p:spPr bwMode="auto">
          <a:xfrm>
            <a:off x="1737083" y="5318457"/>
            <a:ext cx="44117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spcBef>
                <a:spcPts val="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udostępnienie modeli poszczególnym operatorom</a:t>
            </a:r>
            <a:endParaRPr lang="pl-PL" sz="1600" b="1" i="1" ker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I_1"/>
          <p:cNvSpPr txBox="1">
            <a:spLocks noChangeArrowheads="1"/>
          </p:cNvSpPr>
          <p:nvPr/>
        </p:nvSpPr>
        <p:spPr bwMode="auto">
          <a:xfrm>
            <a:off x="1701458" y="2470141"/>
            <a:ext cx="47211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spcBef>
                <a:spcPts val="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symulacje stanów pracy  sieci  przesyłowej  ENTSO-E</a:t>
            </a:r>
          </a:p>
        </p:txBody>
      </p:sp>
    </p:spTree>
    <p:extLst>
      <p:ext uri="{BB962C8B-B14F-4D97-AF65-F5344CB8AC3E}">
        <p14:creationId xmlns:p14="http://schemas.microsoft.com/office/powerpoint/2010/main" val="329490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2" grpId="0"/>
      <p:bldP spid="13" grpId="0"/>
      <p:bldP spid="18" grpId="0"/>
      <p:bldP spid="19" grpId="0"/>
      <p:bldP spid="21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"/>
          <p:cNvSpPr txBox="1">
            <a:spLocks noChangeArrowheads="1"/>
          </p:cNvSpPr>
          <p:nvPr/>
        </p:nvSpPr>
        <p:spPr bwMode="auto">
          <a:xfrm>
            <a:off x="3166167" y="188550"/>
            <a:ext cx="28116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Model paneuropejski - tworzenie 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Etap_III"/>
          <p:cNvSpPr txBox="1">
            <a:spLocks noChangeArrowheads="1"/>
          </p:cNvSpPr>
          <p:nvPr/>
        </p:nvSpPr>
        <p:spPr bwMode="auto">
          <a:xfrm>
            <a:off x="1530034" y="2990162"/>
            <a:ext cx="30425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  <a:defRPr/>
            </a:pPr>
            <a:r>
              <a:rPr lang="pl-PL" sz="1600" b="1" i="1" kern="0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Tworzenie modeli IDCF (Intraday)</a:t>
            </a:r>
          </a:p>
        </p:txBody>
      </p:sp>
      <p:sp>
        <p:nvSpPr>
          <p:cNvPr id="6" name="EII_1"/>
          <p:cNvSpPr txBox="1">
            <a:spLocks noChangeArrowheads="1"/>
          </p:cNvSpPr>
          <p:nvPr/>
        </p:nvSpPr>
        <p:spPr bwMode="auto">
          <a:xfrm>
            <a:off x="2074856" y="895495"/>
            <a:ext cx="52421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spcBef>
                <a:spcPts val="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opracowywanie modeli DACF w cyklu godzinowym</a:t>
            </a:r>
            <a:b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 z wyprzedzeniem jednodniowym (model zbilansowany, N-1)</a:t>
            </a:r>
            <a:endParaRPr lang="pl-PL" sz="1600" b="1" i="1" ker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II_2"/>
          <p:cNvSpPr txBox="1">
            <a:spLocks noChangeArrowheads="1"/>
          </p:cNvSpPr>
          <p:nvPr/>
        </p:nvSpPr>
        <p:spPr bwMode="auto">
          <a:xfrm>
            <a:off x="995762" y="5116984"/>
            <a:ext cx="796884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1113" indent="0" algn="just">
              <a:buClr>
                <a:srgbClr val="FF0000"/>
              </a:buClr>
              <a:buSzPct val="150000"/>
              <a:buNone/>
              <a:defRPr/>
            </a:pPr>
            <a:r>
              <a:rPr lang="pl-PL" sz="2000" b="1" i="1" kern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Model sieci ENTSO-E do końca dnia spełniający warunki bezpiecznej pracy</a:t>
            </a:r>
            <a:br>
              <a:rPr lang="pl-PL" sz="2000" b="1" i="1" kern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pl-PL" sz="2000" b="1" i="1" kern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systemu zgodnie z ”Operation Handbook”</a:t>
            </a:r>
          </a:p>
        </p:txBody>
      </p:sp>
      <p:sp>
        <p:nvSpPr>
          <p:cNvPr id="14" name="EI_1"/>
          <p:cNvSpPr txBox="1">
            <a:spLocks noChangeArrowheads="1"/>
          </p:cNvSpPr>
          <p:nvPr/>
        </p:nvSpPr>
        <p:spPr bwMode="auto">
          <a:xfrm>
            <a:off x="2074856" y="1439310"/>
            <a:ext cx="495039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spcBef>
                <a:spcPts val="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opracowywanie modeli </a:t>
            </a: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2DAF </a:t>
            </a:r>
            <a:r>
              <a:rPr lang="pl-PL" sz="1600" b="1" i="1" ker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w cyklu godzinowym</a:t>
            </a:r>
            <a:br>
              <a:rPr lang="pl-PL" sz="1600" b="1" i="1" ker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pl-PL" sz="1600" b="1" i="1" ker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 z wyprzedzeniem </a:t>
            </a: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 dwudniowym (model niezbilansowany</a:t>
            </a:r>
            <a:endParaRPr lang="pl-PL" sz="1600" b="1" i="1" ker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Etap_III"/>
          <p:cNvSpPr txBox="1">
            <a:spLocks noChangeArrowheads="1"/>
          </p:cNvSpPr>
          <p:nvPr/>
        </p:nvSpPr>
        <p:spPr bwMode="auto">
          <a:xfrm>
            <a:off x="1530034" y="629088"/>
            <a:ext cx="273472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  <a:defRPr/>
            </a:pPr>
            <a:r>
              <a:rPr lang="pl-PL" sz="1600" b="1" i="1" kern="0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Tworzenie modeli DACF, 2DAF</a:t>
            </a:r>
          </a:p>
        </p:txBody>
      </p:sp>
      <p:sp>
        <p:nvSpPr>
          <p:cNvPr id="22" name="EII_1"/>
          <p:cNvSpPr txBox="1">
            <a:spLocks noChangeArrowheads="1"/>
          </p:cNvSpPr>
          <p:nvPr/>
        </p:nvSpPr>
        <p:spPr bwMode="auto">
          <a:xfrm>
            <a:off x="2074856" y="3283181"/>
            <a:ext cx="561884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spcBef>
                <a:spcPts val="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opracowywanie modeli IDCF w ciągu doby w cyklu godzinowym</a:t>
            </a:r>
            <a:b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 z godzinowym  opóźnieniem (model zbilansowany, N-1)</a:t>
            </a:r>
            <a:endParaRPr lang="pl-PL" sz="1600" b="1" i="1" ker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I_1"/>
          <p:cNvSpPr txBox="1">
            <a:spLocks noChangeArrowheads="1"/>
          </p:cNvSpPr>
          <p:nvPr/>
        </p:nvSpPr>
        <p:spPr bwMode="auto">
          <a:xfrm>
            <a:off x="2074856" y="1983125"/>
            <a:ext cx="33714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spcBef>
                <a:spcPts val="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wysyłka modeli na serwer ENTSO-E</a:t>
            </a:r>
            <a:endParaRPr lang="pl-PL" sz="1600" b="1" i="1" ker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I_1"/>
          <p:cNvSpPr txBox="1">
            <a:spLocks noChangeArrowheads="1"/>
          </p:cNvSpPr>
          <p:nvPr/>
        </p:nvSpPr>
        <p:spPr bwMode="auto">
          <a:xfrm>
            <a:off x="2074856" y="3881989"/>
            <a:ext cx="33714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spcBef>
                <a:spcPts val="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wysyłka modeli na serwer ENTSO-E</a:t>
            </a:r>
            <a:endParaRPr lang="pl-PL" sz="1600" b="1" i="1" ker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I_1"/>
          <p:cNvSpPr txBox="1">
            <a:spLocks noChangeArrowheads="1"/>
          </p:cNvSpPr>
          <p:nvPr/>
        </p:nvSpPr>
        <p:spPr bwMode="auto">
          <a:xfrm>
            <a:off x="2074856" y="4234575"/>
            <a:ext cx="26132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spcBef>
                <a:spcPts val="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scalanie modeli w ENTSO-E</a:t>
            </a:r>
            <a:endParaRPr lang="pl-PL" sz="1600" b="1" i="1" ker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I_1"/>
          <p:cNvSpPr txBox="1">
            <a:spLocks noChangeArrowheads="1"/>
          </p:cNvSpPr>
          <p:nvPr/>
        </p:nvSpPr>
        <p:spPr bwMode="auto">
          <a:xfrm>
            <a:off x="2074856" y="4587161"/>
            <a:ext cx="44117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spcBef>
                <a:spcPts val="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udostępnienie modeli poszczególnym operatorom</a:t>
            </a:r>
            <a:endParaRPr lang="pl-PL" sz="1600" b="1" i="1" ker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EI_1"/>
          <p:cNvSpPr txBox="1">
            <a:spLocks noChangeArrowheads="1"/>
          </p:cNvSpPr>
          <p:nvPr/>
        </p:nvSpPr>
        <p:spPr bwMode="auto">
          <a:xfrm>
            <a:off x="2074856" y="2280718"/>
            <a:ext cx="26132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spcBef>
                <a:spcPts val="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scalanie modeli w ENTSO-E</a:t>
            </a:r>
            <a:endParaRPr lang="pl-PL" sz="1600" b="1" i="1" ker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EI_1"/>
          <p:cNvSpPr txBox="1">
            <a:spLocks noChangeArrowheads="1"/>
          </p:cNvSpPr>
          <p:nvPr/>
        </p:nvSpPr>
        <p:spPr bwMode="auto">
          <a:xfrm>
            <a:off x="2074856" y="2578312"/>
            <a:ext cx="58096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176213" indent="-165100" algn="just">
              <a:spcBef>
                <a:spcPts val="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pl-PL" sz="1600" b="1" i="1" kern="0" smtClean="0">
                <a:solidFill>
                  <a:srgbClr val="7030A0"/>
                </a:solidFill>
                <a:latin typeface="Times New Roman" pitchFamily="18" charset="0"/>
                <a:cs typeface="Times New Roman" panose="02020603050405020304" pitchFamily="18" charset="0"/>
              </a:rPr>
              <a:t>udostępnienie modeli poszczególnym operatorom – system AMICA</a:t>
            </a:r>
            <a:endParaRPr lang="pl-PL" sz="1600" b="1" i="1" kern="0">
              <a:solidFill>
                <a:srgbClr val="7030A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Etap_III"/>
          <p:cNvSpPr txBox="1">
            <a:spLocks noChangeArrowheads="1"/>
          </p:cNvSpPr>
          <p:nvPr/>
        </p:nvSpPr>
        <p:spPr bwMode="auto">
          <a:xfrm>
            <a:off x="1277053" y="4838474"/>
            <a:ext cx="6171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+mn-lt"/>
              </a:defRPr>
            </a:lvl2pPr>
            <a:lvl3pPr marL="1143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+mn-lt"/>
              </a:defRPr>
            </a:lvl3pPr>
            <a:lvl4pPr marL="1600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+mn-lt"/>
              </a:defRPr>
            </a:lvl4pPr>
            <a:lvl5pPr marL="20574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5pPr>
            <a:lvl6pPr marL="25146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6pPr>
            <a:lvl7pPr marL="29718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7pPr>
            <a:lvl8pPr marL="34290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8pPr>
            <a:lvl9pPr marL="3886200" indent="-230188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  <a:defRPr/>
            </a:pPr>
            <a:r>
              <a:rPr lang="pl-PL" sz="1600" b="1" i="1" kern="0" smtClean="0"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Wynik:</a:t>
            </a:r>
          </a:p>
        </p:txBody>
      </p:sp>
    </p:spTree>
    <p:extLst>
      <p:ext uri="{BB962C8B-B14F-4D97-AF65-F5344CB8AC3E}">
        <p14:creationId xmlns:p14="http://schemas.microsoft.com/office/powerpoint/2010/main" val="15320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4" grpId="0"/>
      <p:bldP spid="20" grpId="0"/>
      <p:bldP spid="22" grpId="0"/>
      <p:bldP spid="12" grpId="0"/>
      <p:bldP spid="13" grpId="0"/>
      <p:bldP spid="16" grpId="0"/>
      <p:bldP spid="17" grpId="0"/>
      <p:bldP spid="18" grpId="0"/>
      <p:bldP spid="19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80863" y="2697977"/>
            <a:ext cx="56441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pl-PL" altLang="pl-PL" sz="2400" b="1" i="1" smtClean="0">
                <a:solidFill>
                  <a:srgbClr val="0070C0"/>
                </a:solidFill>
                <a:latin typeface="Times New Roman" pitchFamily="18" charset="0"/>
              </a:rPr>
              <a:t>Model elektroenergetycznej sieci przesyłowej</a:t>
            </a:r>
            <a:endParaRPr lang="pl-PL" altLang="pl-PL" sz="2400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23044" y="5096309"/>
            <a:ext cx="336630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defTabSz="912813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None/>
              <a:defRPr/>
            </a:pPr>
            <a:r>
              <a:rPr kumimoji="1" lang="pl-PL" sz="2700" i="1" kern="0" smtClean="0">
                <a:solidFill>
                  <a:srgbClr val="00B050"/>
                </a:solidFill>
                <a:latin typeface="+mn-lt"/>
              </a:rPr>
              <a:t>Dziękujemy </a:t>
            </a:r>
            <a:r>
              <a:rPr kumimoji="1" lang="pl-PL" sz="2700" i="1" kern="0">
                <a:solidFill>
                  <a:srgbClr val="00B050"/>
                </a:solidFill>
                <a:latin typeface="+mn-lt"/>
              </a:rPr>
              <a:t>za </a:t>
            </a:r>
            <a:r>
              <a:rPr kumimoji="1" lang="pl-PL" sz="2700" i="1" kern="0" smtClean="0">
                <a:solidFill>
                  <a:srgbClr val="00B050"/>
                </a:solidFill>
                <a:latin typeface="+mn-lt"/>
              </a:rPr>
              <a:t>uwagę</a:t>
            </a:r>
            <a:endParaRPr kumimoji="1" lang="pl-PL" sz="27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6913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CM"/>
          <p:cNvSpPr txBox="1">
            <a:spLocks noChangeArrowheads="1"/>
          </p:cNvSpPr>
          <p:nvPr/>
        </p:nvSpPr>
        <p:spPr>
          <a:xfrm>
            <a:off x="1912401" y="5340257"/>
            <a:ext cx="167007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>
              <a:defRPr/>
            </a:pPr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Regulator ARCM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953"/>
          <p:cNvSpPr txBox="1">
            <a:spLocks noChangeArrowheads="1"/>
          </p:cNvSpPr>
          <p:nvPr/>
        </p:nvSpPr>
        <p:spPr>
          <a:xfrm>
            <a:off x="1832251" y="4881457"/>
            <a:ext cx="540404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defRPr/>
            </a:pPr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Pierwszy analogowy pomiar mocy z elektrowni </a:t>
            </a:r>
            <a:r>
              <a:rPr lang="pl-PL" sz="1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Jaworzno</a:t>
            </a:r>
            <a:endParaRPr lang="pl-PL" sz="1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yzpozytornia"/>
          <p:cNvSpPr txBox="1">
            <a:spLocks noChangeArrowheads="1"/>
          </p:cNvSpPr>
          <p:nvPr/>
        </p:nvSpPr>
        <p:spPr>
          <a:xfrm>
            <a:off x="1832251" y="4422660"/>
            <a:ext cx="366638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defRPr/>
            </a:pPr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Nowa dyspozytornia w </a:t>
            </a:r>
            <a:r>
              <a:rPr lang="pl-PL" sz="1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PDM </a:t>
            </a:r>
            <a:r>
              <a:rPr lang="pl-PL" sz="1800" i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(Mysia 2)</a:t>
            </a:r>
            <a:endParaRPr lang="pl-PL" sz="18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zwój"/>
          <p:cNvSpPr txBox="1">
            <a:spLocks noChangeArrowheads="1"/>
          </p:cNvSpPr>
          <p:nvPr/>
        </p:nvSpPr>
        <p:spPr>
          <a:xfrm>
            <a:off x="1832251" y="3228067"/>
            <a:ext cx="405752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defRPr/>
            </a:pPr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Rozwój bazy </a:t>
            </a:r>
            <a:r>
              <a:rPr lang="pl-PL" sz="1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wytwórczej </a:t>
            </a:r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(bl. 120, 200 MW)</a:t>
            </a:r>
            <a:endParaRPr lang="pl-PL" sz="1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960"/>
          <p:cNvSpPr txBox="1">
            <a:spLocks noChangeArrowheads="1"/>
          </p:cNvSpPr>
          <p:nvPr/>
        </p:nvSpPr>
        <p:spPr>
          <a:xfrm>
            <a:off x="2184912" y="2492271"/>
            <a:ext cx="473719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>
              <a:defRPr/>
            </a:pPr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1960: pierwsze połącz. międzynarodowe (220 kV):</a:t>
            </a:r>
          </a:p>
          <a:p>
            <a:pPr marL="4763" lvl="1">
              <a:defRPr/>
            </a:pPr>
            <a:r>
              <a:rPr lang="pl-PL" sz="1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Skawina </a:t>
            </a:r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Liskowiec, Mikułowa - Berzdorf</a:t>
            </a:r>
            <a:endParaRPr lang="pl-PL" sz="1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ii"/>
          <p:cNvSpPr txBox="1">
            <a:spLocks noChangeArrowheads="1"/>
          </p:cNvSpPr>
          <p:nvPr/>
        </p:nvSpPr>
        <p:spPr>
          <a:xfrm>
            <a:off x="1832251" y="1756475"/>
            <a:ext cx="2245038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defRPr/>
            </a:pPr>
            <a:r>
              <a:rPr lang="pl-PL" sz="1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 220 kV: </a:t>
            </a:r>
            <a:r>
              <a:rPr lang="pl-PL" sz="1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1660</a:t>
            </a:r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km, </a:t>
            </a:r>
            <a:endParaRPr lang="pl-PL" sz="1800" i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3" lvl="1" algn="l">
              <a:defRPr/>
            </a:pPr>
            <a:r>
              <a:rPr lang="pl-PL" sz="1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110 </a:t>
            </a:r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kV: </a:t>
            </a:r>
            <a:r>
              <a:rPr lang="pl-PL" sz="1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9140</a:t>
            </a:r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endParaRPr lang="pl-PL" sz="1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oc"/>
          <p:cNvSpPr txBox="1">
            <a:spLocks noChangeArrowheads="1"/>
          </p:cNvSpPr>
          <p:nvPr/>
        </p:nvSpPr>
        <p:spPr>
          <a:xfrm>
            <a:off x="1832251" y="882180"/>
            <a:ext cx="2909771" cy="6924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defRPr/>
            </a:pPr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 zainstalowana: </a:t>
            </a:r>
            <a:r>
              <a:rPr lang="pl-PL" sz="1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6316</a:t>
            </a:r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</a:p>
          <a:p>
            <a:pPr marL="4763" lvl="1" algn="l">
              <a:lnSpc>
                <a:spcPct val="150000"/>
              </a:lnSpc>
              <a:defRPr/>
            </a:pPr>
            <a:r>
              <a:rPr lang="pl-PL" sz="1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Zapotrzebowanie</a:t>
            </a:r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5300</a:t>
            </a:r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MW</a:t>
            </a:r>
            <a:endParaRPr lang="pl-PL" sz="1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ytuł"/>
          <p:cNvSpPr txBox="1">
            <a:spLocks noChangeArrowheads="1"/>
          </p:cNvSpPr>
          <p:nvPr/>
        </p:nvSpPr>
        <p:spPr>
          <a:xfrm>
            <a:off x="3900342" y="491225"/>
            <a:ext cx="134331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l-PL" altLang="pl-PL" sz="1400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KSE – lata 60-te</a:t>
            </a:r>
          </a:p>
        </p:txBody>
      </p:sp>
      <p:sp>
        <p:nvSpPr>
          <p:cNvPr id="15" name="1960"/>
          <p:cNvSpPr txBox="1">
            <a:spLocks noChangeArrowheads="1"/>
          </p:cNvSpPr>
          <p:nvPr/>
        </p:nvSpPr>
        <p:spPr>
          <a:xfrm>
            <a:off x="1961228" y="3686864"/>
            <a:ext cx="519738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>
              <a:defRPr/>
            </a:pPr>
            <a:r>
              <a:rPr lang="pl-PL" sz="1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1964: pierwsza linia 400 kV  Mikułowa-Joachimów</a:t>
            </a:r>
          </a:p>
          <a:p>
            <a:pPr marL="4763" lvl="1" algn="l">
              <a:defRPr/>
            </a:pPr>
            <a:r>
              <a:rPr lang="pl-PL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4 ATR 330 MVA z regulacją skośną</a:t>
            </a:r>
            <a:endParaRPr lang="pl-PL" sz="1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5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1" grpId="0"/>
      <p:bldP spid="10" grpId="0"/>
      <p:bldP spid="9" grpId="0"/>
      <p:bldP spid="14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xt_Kłopotliwe"/>
          <p:cNvSpPr txBox="1">
            <a:spLocks noChangeArrowheads="1"/>
          </p:cNvSpPr>
          <p:nvPr/>
        </p:nvSpPr>
        <p:spPr>
          <a:xfrm>
            <a:off x="3058522" y="3758859"/>
            <a:ext cx="3313728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>
              <a:defRPr/>
            </a:pPr>
            <a:r>
              <a:rPr lang="pl-PL" sz="1600" i="1" smtClean="0">
                <a:solidFill>
                  <a:srgbClr val="0000FF"/>
                </a:solidFill>
              </a:rPr>
              <a:t>Urządzenia </a:t>
            </a:r>
            <a:r>
              <a:rPr lang="pl-PL" sz="1600" i="1">
                <a:solidFill>
                  <a:srgbClr val="0000FF"/>
                </a:solidFill>
              </a:rPr>
              <a:t>kłopotliwe w obsłudze</a:t>
            </a:r>
            <a:endParaRPr lang="pl-PL" sz="1600" i="1" dirty="0">
              <a:solidFill>
                <a:srgbClr val="0000FF"/>
              </a:solidFill>
            </a:endParaRPr>
          </a:p>
        </p:txBody>
      </p:sp>
      <p:pic>
        <p:nvPicPr>
          <p:cNvPr id="6" name="Model_Siec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20" y="4437140"/>
            <a:ext cx="3214116" cy="1674876"/>
          </a:xfrm>
          <a:prstGeom prst="rect">
            <a:avLst/>
          </a:prstGeom>
        </p:spPr>
      </p:pic>
      <p:pic>
        <p:nvPicPr>
          <p:cNvPr id="5" name="Siec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0" y="4725180"/>
            <a:ext cx="2103121" cy="1190034"/>
          </a:xfrm>
          <a:prstGeom prst="rect">
            <a:avLst/>
          </a:prstGeom>
        </p:spPr>
      </p:pic>
      <p:pic>
        <p:nvPicPr>
          <p:cNvPr id="4" name="Linia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0" y="3440581"/>
            <a:ext cx="1980570" cy="1178167"/>
          </a:xfrm>
          <a:prstGeom prst="rect">
            <a:avLst/>
          </a:prstGeom>
        </p:spPr>
      </p:pic>
      <p:pic>
        <p:nvPicPr>
          <p:cNvPr id="3" name="Element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70" y="2850075"/>
            <a:ext cx="2341696" cy="1817994"/>
          </a:xfrm>
          <a:prstGeom prst="rect">
            <a:avLst/>
          </a:prstGeom>
        </p:spPr>
      </p:pic>
      <p:pic>
        <p:nvPicPr>
          <p:cNvPr id="2" name="Analizato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52" y="845286"/>
            <a:ext cx="3655938" cy="1975104"/>
          </a:xfrm>
          <a:prstGeom prst="rect">
            <a:avLst/>
          </a:prstGeom>
        </p:spPr>
      </p:pic>
      <p:pic>
        <p:nvPicPr>
          <p:cNvPr id="7" name="Analizator_PW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" y="695203"/>
            <a:ext cx="4139191" cy="2638794"/>
          </a:xfrm>
          <a:prstGeom prst="rect">
            <a:avLst/>
          </a:prstGeom>
        </p:spPr>
      </p:pic>
      <p:sp>
        <p:nvSpPr>
          <p:cNvPr id="10" name="Txt_Analizatory"/>
          <p:cNvSpPr txBox="1">
            <a:spLocks noChangeArrowheads="1"/>
          </p:cNvSpPr>
          <p:nvPr/>
        </p:nvSpPr>
        <p:spPr>
          <a:xfrm>
            <a:off x="1131615" y="460890"/>
            <a:ext cx="6463629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Analizatory  </a:t>
            </a:r>
            <a:r>
              <a:rPr lang="pl-PL" sz="1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sieciowe - </a:t>
            </a: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jedyne </a:t>
            </a:r>
            <a:r>
              <a:rPr lang="pl-PL" sz="1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urządzenia do obliczeń rozpływu mocy i </a:t>
            </a: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zwarć</a:t>
            </a:r>
            <a:endParaRPr lang="pl-PL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ytuł"/>
          <p:cNvSpPr txBox="1">
            <a:spLocks noChangeArrowheads="1"/>
          </p:cNvSpPr>
          <p:nvPr/>
        </p:nvSpPr>
        <p:spPr>
          <a:xfrm>
            <a:off x="3825001" y="206225"/>
            <a:ext cx="149399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l-PL" altLang="pl-PL" sz="1400" i="1" kern="0" smtClean="0">
                <a:solidFill>
                  <a:srgbClr val="00B05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Narzędzia – lata 60-te</a:t>
            </a:r>
          </a:p>
        </p:txBody>
      </p:sp>
    </p:spTree>
    <p:extLst>
      <p:ext uri="{BB962C8B-B14F-4D97-AF65-F5344CB8AC3E}">
        <p14:creationId xmlns:p14="http://schemas.microsoft.com/office/powerpoint/2010/main" val="123720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xt_Progr"/>
          <p:cNvSpPr txBox="1">
            <a:spLocks noChangeArrowheads="1"/>
          </p:cNvSpPr>
          <p:nvPr/>
        </p:nvSpPr>
        <p:spPr>
          <a:xfrm>
            <a:off x="5808125" y="5464554"/>
            <a:ext cx="1362874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Programowanie</a:t>
            </a:r>
          </a:p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Język binarny</a:t>
            </a:r>
          </a:p>
        </p:txBody>
      </p:sp>
      <p:sp>
        <p:nvSpPr>
          <p:cNvPr id="21" name="Txt_Wyj"/>
          <p:cNvSpPr txBox="1">
            <a:spLocks noChangeArrowheads="1"/>
          </p:cNvSpPr>
          <p:nvPr/>
        </p:nvSpPr>
        <p:spPr>
          <a:xfrm>
            <a:off x="5808125" y="4854961"/>
            <a:ext cx="2148345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Urządzenia wyjścia:</a:t>
            </a:r>
          </a:p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dalekopis telegraficzny</a:t>
            </a:r>
          </a:p>
        </p:txBody>
      </p:sp>
      <p:sp>
        <p:nvSpPr>
          <p:cNvPr id="20" name="Txt_Wej"/>
          <p:cNvSpPr txBox="1">
            <a:spLocks noChangeArrowheads="1"/>
          </p:cNvSpPr>
          <p:nvPr/>
        </p:nvSpPr>
        <p:spPr>
          <a:xfrm>
            <a:off x="5656640" y="3561510"/>
            <a:ext cx="3441968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</a:rPr>
              <a:t>Urządzenia wejścia:</a:t>
            </a:r>
          </a:p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</a:rPr>
              <a:t>    taśmy 5 kanałowe dalekopisowe</a:t>
            </a:r>
          </a:p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</a:rPr>
              <a:t>    taśmy filmowe</a:t>
            </a:r>
          </a:p>
        </p:txBody>
      </p:sp>
      <p:pic>
        <p:nvPicPr>
          <p:cNvPr id="18" name="URA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096" y="4237546"/>
            <a:ext cx="3628340" cy="1799996"/>
          </a:xfrm>
          <a:prstGeom prst="rect">
            <a:avLst/>
          </a:prstGeom>
        </p:spPr>
      </p:pic>
      <p:sp>
        <p:nvSpPr>
          <p:cNvPr id="12" name="Txt_URAL"/>
          <p:cNvSpPr txBox="1">
            <a:spLocks noChangeArrowheads="1"/>
          </p:cNvSpPr>
          <p:nvPr/>
        </p:nvSpPr>
        <p:spPr>
          <a:xfrm>
            <a:off x="1152923" y="5058593"/>
            <a:ext cx="550151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URAL</a:t>
            </a:r>
            <a:endParaRPr lang="pl-PL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xt_KSiUSE"/>
          <p:cNvSpPr txBox="1">
            <a:spLocks noChangeArrowheads="1"/>
          </p:cNvSpPr>
          <p:nvPr/>
        </p:nvSpPr>
        <p:spPr>
          <a:xfrm>
            <a:off x="4523870" y="2780910"/>
            <a:ext cx="3576620" cy="6463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defRPr/>
            </a:pPr>
            <a:r>
              <a:rPr lang="pl-PL" sz="1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Sieci i Układów Elektroenergetycznych </a:t>
            </a:r>
          </a:p>
          <a:p>
            <a:pPr marL="4763" lvl="1" algn="l">
              <a:defRPr/>
            </a:pPr>
            <a:r>
              <a:rPr lang="pl-PL" sz="1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Wydział Elektryczny PW</a:t>
            </a:r>
          </a:p>
          <a:p>
            <a:pPr marL="4763" lvl="1" algn="l">
              <a:defRPr/>
            </a:pPr>
            <a:r>
              <a:rPr lang="pl-PL" sz="1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W.Szumilin, prof.S.Bernas</a:t>
            </a:r>
            <a:endParaRPr lang="pl-PL" sz="1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EMA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74" y="2408370"/>
            <a:ext cx="2335012" cy="1626169"/>
          </a:xfrm>
          <a:prstGeom prst="rect">
            <a:avLst/>
          </a:prstGeom>
        </p:spPr>
      </p:pic>
      <p:sp>
        <p:nvSpPr>
          <p:cNvPr id="19" name="Txt_EMAL"/>
          <p:cNvSpPr txBox="1">
            <a:spLocks noChangeArrowheads="1"/>
          </p:cNvSpPr>
          <p:nvPr/>
        </p:nvSpPr>
        <p:spPr>
          <a:xfrm>
            <a:off x="1034173" y="3043340"/>
            <a:ext cx="585417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EMAL</a:t>
            </a:r>
            <a:endParaRPr lang="pl-PL" sz="1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ZA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14" y="836640"/>
            <a:ext cx="1950166" cy="1371600"/>
          </a:xfrm>
          <a:prstGeom prst="rect">
            <a:avLst/>
          </a:prstGeom>
        </p:spPr>
      </p:pic>
      <p:sp>
        <p:nvSpPr>
          <p:cNvPr id="14" name="Txt_ZAM"/>
          <p:cNvSpPr txBox="1">
            <a:spLocks noChangeArrowheads="1"/>
          </p:cNvSpPr>
          <p:nvPr/>
        </p:nvSpPr>
        <p:spPr>
          <a:xfrm>
            <a:off x="4975646" y="1347997"/>
            <a:ext cx="991746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 -ZAM</a:t>
            </a:r>
            <a:endParaRPr lang="pl-PL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XYZ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69" y="908650"/>
            <a:ext cx="1579418" cy="1371600"/>
          </a:xfrm>
          <a:prstGeom prst="rect">
            <a:avLst/>
          </a:prstGeom>
        </p:spPr>
      </p:pic>
      <p:sp>
        <p:nvSpPr>
          <p:cNvPr id="16" name="Txt_XYZ"/>
          <p:cNvSpPr txBox="1">
            <a:spLocks noChangeArrowheads="1"/>
          </p:cNvSpPr>
          <p:nvPr/>
        </p:nvSpPr>
        <p:spPr>
          <a:xfrm>
            <a:off x="1979640" y="1393571"/>
            <a:ext cx="887551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PAN-XYZ</a:t>
            </a:r>
            <a:endParaRPr lang="pl-PL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ytuł"/>
          <p:cNvSpPr txBox="1">
            <a:spLocks noChangeArrowheads="1"/>
          </p:cNvSpPr>
          <p:nvPr/>
        </p:nvSpPr>
        <p:spPr>
          <a:xfrm>
            <a:off x="3578138" y="312555"/>
            <a:ext cx="198772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l-PL" altLang="pl-PL" sz="1400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Informatyka – lata 60-te</a:t>
            </a:r>
          </a:p>
        </p:txBody>
      </p:sp>
    </p:spTree>
    <p:extLst>
      <p:ext uri="{BB962C8B-B14F-4D97-AF65-F5344CB8AC3E}">
        <p14:creationId xmlns:p14="http://schemas.microsoft.com/office/powerpoint/2010/main" val="64132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0" grpId="0"/>
      <p:bldP spid="12" grpId="0"/>
      <p:bldP spid="11" grpId="0"/>
      <p:bldP spid="19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xt_Progr"/>
          <p:cNvSpPr txBox="1">
            <a:spLocks noChangeArrowheads="1"/>
          </p:cNvSpPr>
          <p:nvPr/>
        </p:nvSpPr>
        <p:spPr>
          <a:xfrm>
            <a:off x="5808125" y="5156036"/>
            <a:ext cx="1362874" cy="9848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Programowanie</a:t>
            </a:r>
          </a:p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MOST</a:t>
            </a:r>
          </a:p>
          <a:p>
            <a:pPr marL="4763" lvl="1" algn="l">
              <a:defRPr/>
            </a:pPr>
            <a:r>
              <a:rPr lang="pl-PL" sz="1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Algol</a:t>
            </a:r>
          </a:p>
          <a:p>
            <a:pPr marL="4763" lvl="1" algn="l">
              <a:defRPr/>
            </a:pPr>
            <a:r>
              <a:rPr lang="pl-PL" sz="1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FORTRAN</a:t>
            </a:r>
          </a:p>
        </p:txBody>
      </p:sp>
      <p:sp>
        <p:nvSpPr>
          <p:cNvPr id="15" name="Txt_Wyj"/>
          <p:cNvSpPr txBox="1">
            <a:spLocks noChangeArrowheads="1"/>
          </p:cNvSpPr>
          <p:nvPr/>
        </p:nvSpPr>
        <p:spPr>
          <a:xfrm>
            <a:off x="5808125" y="4283709"/>
            <a:ext cx="2148345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Urządzenia wyjścia:</a:t>
            </a:r>
          </a:p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dalekopis telegraficzny</a:t>
            </a:r>
          </a:p>
          <a:p>
            <a:pPr marL="4763" lvl="1" algn="l">
              <a:defRPr/>
            </a:pPr>
            <a:r>
              <a:rPr lang="pl-PL" sz="1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drukarki bębnowe</a:t>
            </a:r>
          </a:p>
        </p:txBody>
      </p:sp>
      <p:sp>
        <p:nvSpPr>
          <p:cNvPr id="12" name="Txt_Wej"/>
          <p:cNvSpPr txBox="1">
            <a:spLocks noChangeArrowheads="1"/>
          </p:cNvSpPr>
          <p:nvPr/>
        </p:nvSpPr>
        <p:spPr>
          <a:xfrm>
            <a:off x="5808125" y="3411382"/>
            <a:ext cx="1768433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Urządzenia wejścia:</a:t>
            </a:r>
          </a:p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taśmy 8 kanałowe</a:t>
            </a:r>
          </a:p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karty perforowane</a:t>
            </a:r>
          </a:p>
        </p:txBody>
      </p:sp>
      <p:pic>
        <p:nvPicPr>
          <p:cNvPr id="5" name="Odra_13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55" y="3872300"/>
            <a:ext cx="3794760" cy="2118741"/>
          </a:xfrm>
          <a:prstGeom prst="rect">
            <a:avLst/>
          </a:prstGeom>
        </p:spPr>
      </p:pic>
      <p:sp>
        <p:nvSpPr>
          <p:cNvPr id="20" name="Txt_Odra_1305"/>
          <p:cNvSpPr txBox="1">
            <a:spLocks noChangeArrowheads="1"/>
          </p:cNvSpPr>
          <p:nvPr/>
        </p:nvSpPr>
        <p:spPr>
          <a:xfrm>
            <a:off x="2631215" y="3530514"/>
            <a:ext cx="1022909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ODRA 1305</a:t>
            </a:r>
            <a:endParaRPr lang="pl-PL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dra_12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820" y="1291424"/>
            <a:ext cx="3474720" cy="1954530"/>
          </a:xfrm>
          <a:prstGeom prst="rect">
            <a:avLst/>
          </a:prstGeom>
        </p:spPr>
      </p:pic>
      <p:sp>
        <p:nvSpPr>
          <p:cNvPr id="14" name="Txt_Odra_1204"/>
          <p:cNvSpPr txBox="1">
            <a:spLocks noChangeArrowheads="1"/>
          </p:cNvSpPr>
          <p:nvPr/>
        </p:nvSpPr>
        <p:spPr>
          <a:xfrm>
            <a:off x="6182063" y="935162"/>
            <a:ext cx="1022909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ODRA 1204</a:t>
            </a:r>
            <a:endParaRPr lang="pl-PL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dra_10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59" y="1310191"/>
            <a:ext cx="2600960" cy="1950720"/>
          </a:xfrm>
          <a:prstGeom prst="rect">
            <a:avLst/>
          </a:prstGeom>
        </p:spPr>
      </p:pic>
      <p:sp>
        <p:nvSpPr>
          <p:cNvPr id="16" name="Txt_Odra_1013"/>
          <p:cNvSpPr txBox="1">
            <a:spLocks noChangeArrowheads="1"/>
          </p:cNvSpPr>
          <p:nvPr/>
        </p:nvSpPr>
        <p:spPr>
          <a:xfrm>
            <a:off x="2557071" y="974332"/>
            <a:ext cx="1022909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ODRA 1013</a:t>
            </a:r>
            <a:endParaRPr lang="pl-PL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xt_Elwro"/>
          <p:cNvSpPr txBox="1">
            <a:spLocks noChangeArrowheads="1"/>
          </p:cNvSpPr>
          <p:nvPr/>
        </p:nvSpPr>
        <p:spPr>
          <a:xfrm>
            <a:off x="2602006" y="590085"/>
            <a:ext cx="3448636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Elwro Wrocław – komputery serii ODRA</a:t>
            </a:r>
            <a:endParaRPr lang="pl-PL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ytuł"/>
          <p:cNvSpPr txBox="1">
            <a:spLocks noChangeArrowheads="1"/>
          </p:cNvSpPr>
          <p:nvPr/>
        </p:nvSpPr>
        <p:spPr>
          <a:xfrm>
            <a:off x="3340092" y="206225"/>
            <a:ext cx="246381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l-PL" altLang="pl-PL" sz="1400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Informatyka – lata 60-te (c.d.)</a:t>
            </a:r>
          </a:p>
        </p:txBody>
      </p:sp>
    </p:spTree>
    <p:extLst>
      <p:ext uri="{BB962C8B-B14F-4D97-AF65-F5344CB8AC3E}">
        <p14:creationId xmlns:p14="http://schemas.microsoft.com/office/powerpoint/2010/main" val="72526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2" grpId="0"/>
      <p:bldP spid="20" grpId="0"/>
      <p:bldP spid="14" grpId="0"/>
      <p:bldP spid="1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YBE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21" y="3820262"/>
            <a:ext cx="3280244" cy="2183546"/>
          </a:xfrm>
          <a:prstGeom prst="rect">
            <a:avLst/>
          </a:prstGeom>
        </p:spPr>
      </p:pic>
      <p:sp>
        <p:nvSpPr>
          <p:cNvPr id="12" name="Txt_CYBER"/>
          <p:cNvSpPr txBox="1">
            <a:spLocks noChangeArrowheads="1"/>
          </p:cNvSpPr>
          <p:nvPr/>
        </p:nvSpPr>
        <p:spPr>
          <a:xfrm>
            <a:off x="3048614" y="4681836"/>
            <a:ext cx="1558440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 Świerk</a:t>
            </a:r>
          </a:p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terminal na PW</a:t>
            </a:r>
            <a:endParaRPr lang="pl-PL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xt_GARO"/>
          <p:cNvSpPr txBox="1">
            <a:spLocks noChangeArrowheads="1"/>
          </p:cNvSpPr>
          <p:nvPr/>
        </p:nvSpPr>
        <p:spPr>
          <a:xfrm>
            <a:off x="5168551" y="1793063"/>
            <a:ext cx="3730380" cy="17235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</a:rPr>
              <a:t>CDC 3170  analizy off-line</a:t>
            </a:r>
          </a:p>
          <a:p>
            <a:pPr marL="4763" lvl="1" algn="l">
              <a:defRPr/>
            </a:pPr>
            <a:r>
              <a:rPr lang="pl-PL" sz="1600" i="1">
                <a:solidFill>
                  <a:srgbClr val="0000FF"/>
                </a:solidFill>
              </a:rPr>
              <a:t> </a:t>
            </a:r>
            <a:r>
              <a:rPr lang="pl-PL" sz="1600" i="1" smtClean="0">
                <a:solidFill>
                  <a:srgbClr val="0000FF"/>
                </a:solidFill>
              </a:rPr>
              <a:t>    brak gotowego oprogramowania</a:t>
            </a:r>
          </a:p>
          <a:p>
            <a:pPr marL="4763" lvl="1" algn="l">
              <a:defRPr/>
            </a:pPr>
            <a:r>
              <a:rPr lang="pl-PL" sz="1600" i="1">
                <a:solidFill>
                  <a:srgbClr val="0000FF"/>
                </a:solidFill>
              </a:rPr>
              <a:t> </a:t>
            </a:r>
            <a:r>
              <a:rPr lang="pl-PL" sz="1600" i="1" smtClean="0">
                <a:solidFill>
                  <a:srgbClr val="0000FF"/>
                </a:solidFill>
              </a:rPr>
              <a:t>    GARO rozpływy autor dyr.Gajewski</a:t>
            </a:r>
          </a:p>
          <a:p>
            <a:pPr marL="4763" lvl="1" algn="l">
              <a:defRPr/>
            </a:pPr>
            <a:r>
              <a:rPr lang="pl-PL" sz="1600" i="1">
                <a:solidFill>
                  <a:srgbClr val="0000FF"/>
                </a:solidFill>
              </a:rPr>
              <a:t>  </a:t>
            </a:r>
            <a:r>
              <a:rPr lang="pl-PL" sz="1600" i="1" smtClean="0">
                <a:solidFill>
                  <a:srgbClr val="0000FF"/>
                </a:solidFill>
              </a:rPr>
              <a:t>   DYNSTAB – szwedzki</a:t>
            </a:r>
          </a:p>
          <a:p>
            <a:pPr marL="4763" lvl="1" algn="l">
              <a:defRPr/>
            </a:pPr>
            <a:r>
              <a:rPr lang="pl-PL" sz="1600" i="1">
                <a:solidFill>
                  <a:srgbClr val="0000FF"/>
                </a:solidFill>
              </a:rPr>
              <a:t>     PROZAP  – </a:t>
            </a:r>
            <a:r>
              <a:rPr lang="pl-PL" sz="1600" i="1" smtClean="0">
                <a:solidFill>
                  <a:srgbClr val="0000FF"/>
                </a:solidFill>
              </a:rPr>
              <a:t> autorzy PDM </a:t>
            </a:r>
            <a:endParaRPr lang="pl-PL" sz="1600" i="1">
              <a:solidFill>
                <a:srgbClr val="0000FF"/>
              </a:solidFill>
            </a:endParaRPr>
          </a:p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</a:rPr>
              <a:t>     PLANDO</a:t>
            </a:r>
            <a:r>
              <a:rPr lang="pl-PL" sz="1600" i="1">
                <a:solidFill>
                  <a:srgbClr val="0000FF"/>
                </a:solidFill>
              </a:rPr>
              <a:t> –  autorzy PDM </a:t>
            </a:r>
            <a:endParaRPr lang="pl-PL" sz="1600" i="1" smtClean="0">
              <a:solidFill>
                <a:srgbClr val="0000FF"/>
              </a:solidFill>
            </a:endParaRPr>
          </a:p>
          <a:p>
            <a:pPr marL="4763" lvl="1" algn="l">
              <a:defRPr/>
            </a:pPr>
            <a:r>
              <a:rPr lang="pl-PL" sz="1600" i="1">
                <a:solidFill>
                  <a:srgbClr val="0000FF"/>
                </a:solidFill>
              </a:rPr>
              <a:t> </a:t>
            </a:r>
            <a:r>
              <a:rPr lang="pl-PL" sz="1600" i="1" smtClean="0">
                <a:solidFill>
                  <a:srgbClr val="0000FF"/>
                </a:solidFill>
              </a:rPr>
              <a:t>    FORTRAN</a:t>
            </a:r>
            <a:endParaRPr lang="pl-PL" sz="1600" i="1">
              <a:solidFill>
                <a:srgbClr val="0000FF"/>
              </a:solidFill>
            </a:endParaRPr>
          </a:p>
        </p:txBody>
      </p:sp>
      <p:sp>
        <p:nvSpPr>
          <p:cNvPr id="22" name="Txt_SCADA"/>
          <p:cNvSpPr txBox="1">
            <a:spLocks noChangeArrowheads="1"/>
          </p:cNvSpPr>
          <p:nvPr/>
        </p:nvSpPr>
        <p:spPr>
          <a:xfrm>
            <a:off x="5179927" y="1381351"/>
            <a:ext cx="3025187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CDC 1700 SCADA,  analizy on-line</a:t>
            </a:r>
            <a:endParaRPr lang="pl-PL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D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8" y="1114269"/>
            <a:ext cx="3713798" cy="2678430"/>
          </a:xfrm>
          <a:prstGeom prst="rect">
            <a:avLst/>
          </a:prstGeom>
        </p:spPr>
      </p:pic>
      <p:sp>
        <p:nvSpPr>
          <p:cNvPr id="16" name="Txt_CDC"/>
          <p:cNvSpPr txBox="1">
            <a:spLocks noChangeArrowheads="1"/>
          </p:cNvSpPr>
          <p:nvPr/>
        </p:nvSpPr>
        <p:spPr>
          <a:xfrm>
            <a:off x="1806455" y="670515"/>
            <a:ext cx="5530681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763" lvl="1" algn="l">
              <a:defRPr/>
            </a:pPr>
            <a:r>
              <a:rPr lang="pl-PL" sz="1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Zakup CDC 3170  2xCDC 1700 – Control Data Corporation USA</a:t>
            </a:r>
            <a:endParaRPr lang="pl-PL" sz="1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ytuł"/>
          <p:cNvSpPr txBox="1">
            <a:spLocks noChangeArrowheads="1"/>
          </p:cNvSpPr>
          <p:nvPr/>
        </p:nvSpPr>
        <p:spPr>
          <a:xfrm>
            <a:off x="3578138" y="206225"/>
            <a:ext cx="198772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l-PL" altLang="pl-PL" sz="1400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Informatyka – lata 70-te</a:t>
            </a:r>
          </a:p>
        </p:txBody>
      </p:sp>
    </p:spTree>
    <p:extLst>
      <p:ext uri="{BB962C8B-B14F-4D97-AF65-F5344CB8AC3E}">
        <p14:creationId xmlns:p14="http://schemas.microsoft.com/office/powerpoint/2010/main" val="208197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ull" descr="D:\tmzdun\Referaty\Seminarium zakładowe 2008_01_22\rozplyw-stary-calos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246" y="332570"/>
            <a:ext cx="3796024" cy="589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Data"/>
          <p:cNvGrpSpPr>
            <a:grpSpLocks/>
          </p:cNvGrpSpPr>
          <p:nvPr/>
        </p:nvGrpSpPr>
        <p:grpSpPr bwMode="auto">
          <a:xfrm>
            <a:off x="965736" y="1070876"/>
            <a:ext cx="7278774" cy="792480"/>
            <a:chOff x="-959" y="636"/>
            <a:chExt cx="5712" cy="624"/>
          </a:xfrm>
        </p:grpSpPr>
        <p:sp>
          <p:nvSpPr>
            <p:cNvPr id="6" name="AutoShape 10"/>
            <p:cNvSpPr>
              <a:spLocks noChangeArrowheads="1"/>
            </p:cNvSpPr>
            <p:nvPr/>
          </p:nvSpPr>
          <p:spPr bwMode="auto">
            <a:xfrm flipV="1">
              <a:off x="-959" y="636"/>
              <a:ext cx="5712" cy="624"/>
            </a:xfrm>
            <a:prstGeom prst="wedgeRectCallout">
              <a:avLst>
                <a:gd name="adj1" fmla="val -20661"/>
                <a:gd name="adj2" fmla="val 154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/>
            <a:lstStyle>
              <a:lvl1pPr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pl-PL" altLang="pl-PL"/>
            </a:p>
          </p:txBody>
        </p:sp>
        <p:pic>
          <p:nvPicPr>
            <p:cNvPr id="7" name="Picture 8" descr="D:\tmzdun\Referaty\Seminarium zakładowe 2008_01_22\rozplyw-stary-naglowek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37" y="657"/>
              <a:ext cx="5664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10" y="451094"/>
            <a:ext cx="7747620" cy="571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ytuł"/>
          <p:cNvSpPr txBox="1">
            <a:spLocks noChangeArrowheads="1"/>
          </p:cNvSpPr>
          <p:nvPr/>
        </p:nvSpPr>
        <p:spPr>
          <a:xfrm>
            <a:off x="3809772" y="116540"/>
            <a:ext cx="152445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l-PL" altLang="pl-PL" sz="1400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CDC 3170   GARO</a:t>
            </a:r>
          </a:p>
        </p:txBody>
      </p:sp>
    </p:spTree>
    <p:extLst>
      <p:ext uri="{BB962C8B-B14F-4D97-AF65-F5344CB8AC3E}">
        <p14:creationId xmlns:p14="http://schemas.microsoft.com/office/powerpoint/2010/main" val="410552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50" y="260560"/>
            <a:ext cx="7699723" cy="5897276"/>
          </a:xfrm>
          <a:prstGeom prst="rect">
            <a:avLst/>
          </a:prstGeom>
        </p:spPr>
      </p:pic>
      <p:pic>
        <p:nvPicPr>
          <p:cNvPr id="10" name="Powiększeni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670" y="522957"/>
            <a:ext cx="5473541" cy="5426393"/>
          </a:xfrm>
          <a:prstGeom prst="rect">
            <a:avLst/>
          </a:prstGeom>
        </p:spPr>
      </p:pic>
      <p:pic>
        <p:nvPicPr>
          <p:cNvPr id="11" name="PE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22" y="3277873"/>
            <a:ext cx="4371485" cy="2255985"/>
          </a:xfrm>
          <a:prstGeom prst="rect">
            <a:avLst/>
          </a:prstGeom>
        </p:spPr>
      </p:pic>
      <p:pic>
        <p:nvPicPr>
          <p:cNvPr id="8" name="Podpi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33" y="5661310"/>
            <a:ext cx="4695216" cy="478119"/>
          </a:xfrm>
          <a:prstGeom prst="rect">
            <a:avLst/>
          </a:prstGeom>
        </p:spPr>
      </p:pic>
      <p:sp>
        <p:nvSpPr>
          <p:cNvPr id="12" name="Tytuł"/>
          <p:cNvSpPr txBox="1">
            <a:spLocks noChangeAspect="1" noChangeArrowheads="1"/>
          </p:cNvSpPr>
          <p:nvPr/>
        </p:nvSpPr>
        <p:spPr>
          <a:xfrm>
            <a:off x="4297887" y="117126"/>
            <a:ext cx="548227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l-PL" altLang="pl-PL" sz="1400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ROMA</a:t>
            </a:r>
          </a:p>
        </p:txBody>
      </p:sp>
    </p:spTree>
    <p:extLst>
      <p:ext uri="{BB962C8B-B14F-4D97-AF65-F5344CB8AC3E}">
        <p14:creationId xmlns:p14="http://schemas.microsoft.com/office/powerpoint/2010/main" val="233670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rwia2006">
  <a:themeElements>
    <a:clrScheme name="Karwia20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rwia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Karwia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ojekt domyślny">
  <a:themeElements>
    <a:clrScheme name="2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3333</TotalTime>
  <Words>1145</Words>
  <Application>Microsoft Office PowerPoint</Application>
  <PresentationFormat>Pokaz na ekranie (4:3)</PresentationFormat>
  <Paragraphs>243</Paragraphs>
  <Slides>24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24</vt:i4>
      </vt:variant>
    </vt:vector>
  </HeadingPairs>
  <TitlesOfParts>
    <vt:vector size="26" baseType="lpstr">
      <vt:lpstr>Karwia2006</vt:lpstr>
      <vt:lpstr>2_Projekt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Wynik:</vt:lpstr>
      <vt:lpstr>Prezentacja programu PowerPoint</vt:lpstr>
      <vt:lpstr>Prezentacja programu PowerPoint</vt:lpstr>
      <vt:lpstr>Prezentacja programu PowerPoint</vt:lpstr>
      <vt:lpstr>Model referencyjny  (UN) KSE   - wynik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użytkowników programu PLANS</dc:title>
  <dc:creator>tmzdun</dc:creator>
  <cp:lastModifiedBy>ZZ</cp:lastModifiedBy>
  <cp:revision>212</cp:revision>
  <dcterms:created xsi:type="dcterms:W3CDTF">2004-09-15T07:26:02Z</dcterms:created>
  <dcterms:modified xsi:type="dcterms:W3CDTF">2020-12-18T14:43:24Z</dcterms:modified>
</cp:coreProperties>
</file>